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79" r:id="rId2"/>
    <p:sldId id="277" r:id="rId3"/>
    <p:sldId id="278" r:id="rId4"/>
    <p:sldId id="256" r:id="rId5"/>
    <p:sldId id="258" r:id="rId6"/>
    <p:sldId id="257" r:id="rId7"/>
    <p:sldId id="259" r:id="rId8"/>
    <p:sldId id="260" r:id="rId9"/>
    <p:sldId id="261" r:id="rId10"/>
    <p:sldId id="263" r:id="rId11"/>
    <p:sldId id="271" r:id="rId12"/>
    <p:sldId id="274" r:id="rId13"/>
    <p:sldId id="275" r:id="rId14"/>
    <p:sldId id="276" r:id="rId15"/>
    <p:sldId id="273" r:id="rId16"/>
    <p:sldId id="264" r:id="rId17"/>
    <p:sldId id="272" r:id="rId18"/>
    <p:sldId id="265" r:id="rId19"/>
    <p:sldId id="266" r:id="rId20"/>
    <p:sldId id="268" r:id="rId21"/>
    <p:sldId id="267" r:id="rId22"/>
    <p:sldId id="270" r:id="rId23"/>
    <p:sldId id="269" r:id="rId24"/>
    <p:sldId id="262" r:id="rId25"/>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94719"/>
  </p:normalViewPr>
  <p:slideViewPr>
    <p:cSldViewPr snapToGrid="0" snapToObjects="1">
      <p:cViewPr varScale="1">
        <p:scale>
          <a:sx n="154" d="100"/>
          <a:sy n="154" d="100"/>
        </p:scale>
        <p:origin x="88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FA3810-C9D4-744F-AE0F-4619A18C173F}" type="datetimeFigureOut">
              <a:rPr lang="en-JP" smtClean="0"/>
              <a:t>04/26/2022</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538E7-D075-F241-85B9-7A431FD607D4}" type="slidenum">
              <a:rPr lang="en-JP" smtClean="0"/>
              <a:t>‹#›</a:t>
            </a:fld>
            <a:endParaRPr lang="en-JP"/>
          </a:p>
        </p:txBody>
      </p:sp>
    </p:spTree>
    <p:extLst>
      <p:ext uri="{BB962C8B-B14F-4D97-AF65-F5344CB8AC3E}">
        <p14:creationId xmlns:p14="http://schemas.microsoft.com/office/powerpoint/2010/main" val="1525730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5DD538E7-D075-F241-85B9-7A431FD607D4}" type="slidenum">
              <a:rPr lang="en-JP" smtClean="0"/>
              <a:t>7</a:t>
            </a:fld>
            <a:endParaRPr lang="en-JP"/>
          </a:p>
        </p:txBody>
      </p:sp>
    </p:spTree>
    <p:extLst>
      <p:ext uri="{BB962C8B-B14F-4D97-AF65-F5344CB8AC3E}">
        <p14:creationId xmlns:p14="http://schemas.microsoft.com/office/powerpoint/2010/main" val="837255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5DD538E7-D075-F241-85B9-7A431FD607D4}" type="slidenum">
              <a:rPr lang="en-JP" smtClean="0"/>
              <a:t>16</a:t>
            </a:fld>
            <a:endParaRPr lang="en-JP"/>
          </a:p>
        </p:txBody>
      </p:sp>
    </p:spTree>
    <p:extLst>
      <p:ext uri="{BB962C8B-B14F-4D97-AF65-F5344CB8AC3E}">
        <p14:creationId xmlns:p14="http://schemas.microsoft.com/office/powerpoint/2010/main" val="2675850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06BD-2D62-4BA1-81ED-8ADC67994F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FCA7C7FD-66BE-4960-5448-F360658C31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693AB3D8-3B2A-BE3E-8E2C-1E2E4CDD60D0}"/>
              </a:ext>
            </a:extLst>
          </p:cNvPr>
          <p:cNvSpPr>
            <a:spLocks noGrp="1"/>
          </p:cNvSpPr>
          <p:nvPr>
            <p:ph type="dt" sz="half" idx="10"/>
          </p:nvPr>
        </p:nvSpPr>
        <p:spPr/>
        <p:txBody>
          <a:bodyPr/>
          <a:lstStyle/>
          <a:p>
            <a:fld id="{E3AD0738-1DAC-684D-A936-A897E9F21B5D}" type="datetimeFigureOut">
              <a:rPr lang="en-JP" smtClean="0"/>
              <a:t>04/26/2022</a:t>
            </a:fld>
            <a:endParaRPr lang="en-JP"/>
          </a:p>
        </p:txBody>
      </p:sp>
      <p:sp>
        <p:nvSpPr>
          <p:cNvPr id="5" name="Footer Placeholder 4">
            <a:extLst>
              <a:ext uri="{FF2B5EF4-FFF2-40B4-BE49-F238E27FC236}">
                <a16:creationId xmlns:a16="http://schemas.microsoft.com/office/drawing/2014/main" id="{81375F5A-7464-66D2-681E-1EB53C8EAE4F}"/>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D5DA04C0-3E6C-1F7D-7917-313BC97B898D}"/>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160424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B404-328F-7E99-64E9-772200CDEBE6}"/>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DC04E7F3-1F92-B2F2-B5E6-5D7569801E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35B39906-3456-134D-01FE-7874DA73C39C}"/>
              </a:ext>
            </a:extLst>
          </p:cNvPr>
          <p:cNvSpPr>
            <a:spLocks noGrp="1"/>
          </p:cNvSpPr>
          <p:nvPr>
            <p:ph type="dt" sz="half" idx="10"/>
          </p:nvPr>
        </p:nvSpPr>
        <p:spPr/>
        <p:txBody>
          <a:bodyPr/>
          <a:lstStyle/>
          <a:p>
            <a:fld id="{E3AD0738-1DAC-684D-A936-A897E9F21B5D}" type="datetimeFigureOut">
              <a:rPr lang="en-JP" smtClean="0"/>
              <a:t>04/26/2022</a:t>
            </a:fld>
            <a:endParaRPr lang="en-JP"/>
          </a:p>
        </p:txBody>
      </p:sp>
      <p:sp>
        <p:nvSpPr>
          <p:cNvPr id="5" name="Footer Placeholder 4">
            <a:extLst>
              <a:ext uri="{FF2B5EF4-FFF2-40B4-BE49-F238E27FC236}">
                <a16:creationId xmlns:a16="http://schemas.microsoft.com/office/drawing/2014/main" id="{4A76C1BF-B9C3-9394-9E05-BC18E88C7D8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AA0E826A-EDA5-7AE0-C550-923B10E657AA}"/>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344961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E29E2-4B21-D7EA-272E-57C77BA79C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DFBF1D45-FCC6-A6E9-3D44-8E6D52B83F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219BC325-0923-6052-D3CB-3B8879859C15}"/>
              </a:ext>
            </a:extLst>
          </p:cNvPr>
          <p:cNvSpPr>
            <a:spLocks noGrp="1"/>
          </p:cNvSpPr>
          <p:nvPr>
            <p:ph type="dt" sz="half" idx="10"/>
          </p:nvPr>
        </p:nvSpPr>
        <p:spPr/>
        <p:txBody>
          <a:bodyPr/>
          <a:lstStyle/>
          <a:p>
            <a:fld id="{E3AD0738-1DAC-684D-A936-A897E9F21B5D}" type="datetimeFigureOut">
              <a:rPr lang="en-JP" smtClean="0"/>
              <a:t>04/26/2022</a:t>
            </a:fld>
            <a:endParaRPr lang="en-JP"/>
          </a:p>
        </p:txBody>
      </p:sp>
      <p:sp>
        <p:nvSpPr>
          <p:cNvPr id="5" name="Footer Placeholder 4">
            <a:extLst>
              <a:ext uri="{FF2B5EF4-FFF2-40B4-BE49-F238E27FC236}">
                <a16:creationId xmlns:a16="http://schemas.microsoft.com/office/drawing/2014/main" id="{A64A5D63-6C03-F938-0E8C-520F441CD81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A8FE2F3-15AC-2594-1A7C-5A456414309E}"/>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320271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9F85-1E78-98CB-16F5-D7E2BB664948}"/>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18C31577-2F1F-65DF-EDC4-FAD99A9981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E37B1CB-E826-8167-7369-A590FB4BB17E}"/>
              </a:ext>
            </a:extLst>
          </p:cNvPr>
          <p:cNvSpPr>
            <a:spLocks noGrp="1"/>
          </p:cNvSpPr>
          <p:nvPr>
            <p:ph type="dt" sz="half" idx="10"/>
          </p:nvPr>
        </p:nvSpPr>
        <p:spPr/>
        <p:txBody>
          <a:bodyPr/>
          <a:lstStyle/>
          <a:p>
            <a:fld id="{E3AD0738-1DAC-684D-A936-A897E9F21B5D}" type="datetimeFigureOut">
              <a:rPr lang="en-JP" smtClean="0"/>
              <a:t>04/26/2022</a:t>
            </a:fld>
            <a:endParaRPr lang="en-JP"/>
          </a:p>
        </p:txBody>
      </p:sp>
      <p:sp>
        <p:nvSpPr>
          <p:cNvPr id="5" name="Footer Placeholder 4">
            <a:extLst>
              <a:ext uri="{FF2B5EF4-FFF2-40B4-BE49-F238E27FC236}">
                <a16:creationId xmlns:a16="http://schemas.microsoft.com/office/drawing/2014/main" id="{275B7151-576B-34BE-5807-BC06F2DCD070}"/>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B5BE3420-74F9-A39C-0065-E99061D430A5}"/>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870515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CC3A-4F9A-87A9-1A82-B6CB935CE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35ECE9FB-BACF-3AF4-67F8-59BB4CA9B5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1009F7-ACAB-F693-A2AE-5F7AF1AACA73}"/>
              </a:ext>
            </a:extLst>
          </p:cNvPr>
          <p:cNvSpPr>
            <a:spLocks noGrp="1"/>
          </p:cNvSpPr>
          <p:nvPr>
            <p:ph type="dt" sz="half" idx="10"/>
          </p:nvPr>
        </p:nvSpPr>
        <p:spPr/>
        <p:txBody>
          <a:bodyPr/>
          <a:lstStyle/>
          <a:p>
            <a:fld id="{E3AD0738-1DAC-684D-A936-A897E9F21B5D}" type="datetimeFigureOut">
              <a:rPr lang="en-JP" smtClean="0"/>
              <a:t>04/26/2022</a:t>
            </a:fld>
            <a:endParaRPr lang="en-JP"/>
          </a:p>
        </p:txBody>
      </p:sp>
      <p:sp>
        <p:nvSpPr>
          <p:cNvPr id="5" name="Footer Placeholder 4">
            <a:extLst>
              <a:ext uri="{FF2B5EF4-FFF2-40B4-BE49-F238E27FC236}">
                <a16:creationId xmlns:a16="http://schemas.microsoft.com/office/drawing/2014/main" id="{AD2F6960-8398-CF9E-CE4B-D498B21D63F0}"/>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9120CAA-7D44-8737-8DD4-D8C934C1612F}"/>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107101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BAFA-9478-E43C-ED53-2BEBF72E7107}"/>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294CA5E0-D0B8-F363-5F7E-43F69CACB6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94432673-4E38-F4A2-FCAA-EFA5528B2E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4C7B1E8F-66F0-139A-5F46-CC910A3E7FCF}"/>
              </a:ext>
            </a:extLst>
          </p:cNvPr>
          <p:cNvSpPr>
            <a:spLocks noGrp="1"/>
          </p:cNvSpPr>
          <p:nvPr>
            <p:ph type="dt" sz="half" idx="10"/>
          </p:nvPr>
        </p:nvSpPr>
        <p:spPr/>
        <p:txBody>
          <a:bodyPr/>
          <a:lstStyle/>
          <a:p>
            <a:fld id="{E3AD0738-1DAC-684D-A936-A897E9F21B5D}" type="datetimeFigureOut">
              <a:rPr lang="en-JP" smtClean="0"/>
              <a:t>04/26/2022</a:t>
            </a:fld>
            <a:endParaRPr lang="en-JP"/>
          </a:p>
        </p:txBody>
      </p:sp>
      <p:sp>
        <p:nvSpPr>
          <p:cNvPr id="6" name="Footer Placeholder 5">
            <a:extLst>
              <a:ext uri="{FF2B5EF4-FFF2-40B4-BE49-F238E27FC236}">
                <a16:creationId xmlns:a16="http://schemas.microsoft.com/office/drawing/2014/main" id="{136D3B0B-C851-4042-F12E-6872D79F7813}"/>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BD0BC7FD-01E5-20A5-1547-889CBE185A4A}"/>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121420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0393-354C-239C-80CA-EA4ED0FE6904}"/>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A4941A0A-1425-2DAF-7AEA-D9F609263E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8D26AB-D2DE-6C71-C8EE-99743CEF7D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F799298D-BCD9-AD33-BC69-894414D687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70B6ED-A885-1F64-F1A5-3E4B782AC2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EDEE6BDC-756F-871D-694D-19F144989CB8}"/>
              </a:ext>
            </a:extLst>
          </p:cNvPr>
          <p:cNvSpPr>
            <a:spLocks noGrp="1"/>
          </p:cNvSpPr>
          <p:nvPr>
            <p:ph type="dt" sz="half" idx="10"/>
          </p:nvPr>
        </p:nvSpPr>
        <p:spPr/>
        <p:txBody>
          <a:bodyPr/>
          <a:lstStyle/>
          <a:p>
            <a:fld id="{E3AD0738-1DAC-684D-A936-A897E9F21B5D}" type="datetimeFigureOut">
              <a:rPr lang="en-JP" smtClean="0"/>
              <a:t>04/26/2022</a:t>
            </a:fld>
            <a:endParaRPr lang="en-JP"/>
          </a:p>
        </p:txBody>
      </p:sp>
      <p:sp>
        <p:nvSpPr>
          <p:cNvPr id="8" name="Footer Placeholder 7">
            <a:extLst>
              <a:ext uri="{FF2B5EF4-FFF2-40B4-BE49-F238E27FC236}">
                <a16:creationId xmlns:a16="http://schemas.microsoft.com/office/drawing/2014/main" id="{98A329E5-4C1D-696D-F814-538F2EB365D5}"/>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4AE19A45-ED83-0780-11A4-C0F210FDD0FB}"/>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399342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A604-ED4C-6651-19FC-B2152D1F0690}"/>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502389B3-43F4-3FC3-BE40-E4B91E15786D}"/>
              </a:ext>
            </a:extLst>
          </p:cNvPr>
          <p:cNvSpPr>
            <a:spLocks noGrp="1"/>
          </p:cNvSpPr>
          <p:nvPr>
            <p:ph type="dt" sz="half" idx="10"/>
          </p:nvPr>
        </p:nvSpPr>
        <p:spPr/>
        <p:txBody>
          <a:bodyPr/>
          <a:lstStyle/>
          <a:p>
            <a:fld id="{E3AD0738-1DAC-684D-A936-A897E9F21B5D}" type="datetimeFigureOut">
              <a:rPr lang="en-JP" smtClean="0"/>
              <a:t>04/26/2022</a:t>
            </a:fld>
            <a:endParaRPr lang="en-JP"/>
          </a:p>
        </p:txBody>
      </p:sp>
      <p:sp>
        <p:nvSpPr>
          <p:cNvPr id="4" name="Footer Placeholder 3">
            <a:extLst>
              <a:ext uri="{FF2B5EF4-FFF2-40B4-BE49-F238E27FC236}">
                <a16:creationId xmlns:a16="http://schemas.microsoft.com/office/drawing/2014/main" id="{F2CADEBF-7F85-9B04-9EBD-9690E92F2AAD}"/>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3ABD3694-F947-0CA8-DF5F-BEEA93C8C8A8}"/>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65623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2557FD-C6A3-47A5-2265-6F7A1E6BBD53}"/>
              </a:ext>
            </a:extLst>
          </p:cNvPr>
          <p:cNvSpPr>
            <a:spLocks noGrp="1"/>
          </p:cNvSpPr>
          <p:nvPr>
            <p:ph type="dt" sz="half" idx="10"/>
          </p:nvPr>
        </p:nvSpPr>
        <p:spPr/>
        <p:txBody>
          <a:bodyPr/>
          <a:lstStyle/>
          <a:p>
            <a:fld id="{E3AD0738-1DAC-684D-A936-A897E9F21B5D}" type="datetimeFigureOut">
              <a:rPr lang="en-JP" smtClean="0"/>
              <a:t>04/26/2022</a:t>
            </a:fld>
            <a:endParaRPr lang="en-JP"/>
          </a:p>
        </p:txBody>
      </p:sp>
      <p:sp>
        <p:nvSpPr>
          <p:cNvPr id="3" name="Footer Placeholder 2">
            <a:extLst>
              <a:ext uri="{FF2B5EF4-FFF2-40B4-BE49-F238E27FC236}">
                <a16:creationId xmlns:a16="http://schemas.microsoft.com/office/drawing/2014/main" id="{8610AA23-8944-CA58-3955-F8560E420EE9}"/>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4BD11DAA-79B2-6386-3C8F-247A492CDF10}"/>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401724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D0D-6955-B7B3-3F42-A6285DC54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E7D5D921-D805-EEF1-F5BA-CBDA3D80D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FB4FF379-CBD8-6853-0627-96E2F0F62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F0E80-5094-B943-A5A6-D23BD60490D4}"/>
              </a:ext>
            </a:extLst>
          </p:cNvPr>
          <p:cNvSpPr>
            <a:spLocks noGrp="1"/>
          </p:cNvSpPr>
          <p:nvPr>
            <p:ph type="dt" sz="half" idx="10"/>
          </p:nvPr>
        </p:nvSpPr>
        <p:spPr/>
        <p:txBody>
          <a:bodyPr/>
          <a:lstStyle/>
          <a:p>
            <a:fld id="{E3AD0738-1DAC-684D-A936-A897E9F21B5D}" type="datetimeFigureOut">
              <a:rPr lang="en-JP" smtClean="0"/>
              <a:t>04/26/2022</a:t>
            </a:fld>
            <a:endParaRPr lang="en-JP"/>
          </a:p>
        </p:txBody>
      </p:sp>
      <p:sp>
        <p:nvSpPr>
          <p:cNvPr id="6" name="Footer Placeholder 5">
            <a:extLst>
              <a:ext uri="{FF2B5EF4-FFF2-40B4-BE49-F238E27FC236}">
                <a16:creationId xmlns:a16="http://schemas.microsoft.com/office/drawing/2014/main" id="{717B5478-8AC7-7FD6-B71E-05BC9DFE9471}"/>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EE2D769D-167F-6783-3804-9DB481E966C2}"/>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150113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5120A-E141-0524-B8F5-A6DA0D203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00886140-9047-2028-65C0-EBB3594994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30E9F339-0CC5-975C-4DED-6F1701B7A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B6F9A8-66A5-9364-CDDD-705BD869FD7C}"/>
              </a:ext>
            </a:extLst>
          </p:cNvPr>
          <p:cNvSpPr>
            <a:spLocks noGrp="1"/>
          </p:cNvSpPr>
          <p:nvPr>
            <p:ph type="dt" sz="half" idx="10"/>
          </p:nvPr>
        </p:nvSpPr>
        <p:spPr/>
        <p:txBody>
          <a:bodyPr/>
          <a:lstStyle/>
          <a:p>
            <a:fld id="{E3AD0738-1DAC-684D-A936-A897E9F21B5D}" type="datetimeFigureOut">
              <a:rPr lang="en-JP" smtClean="0"/>
              <a:t>04/26/2022</a:t>
            </a:fld>
            <a:endParaRPr lang="en-JP"/>
          </a:p>
        </p:txBody>
      </p:sp>
      <p:sp>
        <p:nvSpPr>
          <p:cNvPr id="6" name="Footer Placeholder 5">
            <a:extLst>
              <a:ext uri="{FF2B5EF4-FFF2-40B4-BE49-F238E27FC236}">
                <a16:creationId xmlns:a16="http://schemas.microsoft.com/office/drawing/2014/main" id="{4244ACEB-E853-B3A6-7BF2-28DC67159742}"/>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7361EA64-A7C2-6094-F62B-6E37D7FF4BBD}"/>
              </a:ext>
            </a:extLst>
          </p:cNvPr>
          <p:cNvSpPr>
            <a:spLocks noGrp="1"/>
          </p:cNvSpPr>
          <p:nvPr>
            <p:ph type="sldNum" sz="quarter" idx="12"/>
          </p:nvPr>
        </p:nvSpPr>
        <p:spPr/>
        <p:txBody>
          <a:bodyPr/>
          <a:lstStyle/>
          <a:p>
            <a:fld id="{99369CE1-0299-9F4E-84A0-D24AD33636BE}" type="slidenum">
              <a:rPr lang="en-JP" smtClean="0"/>
              <a:t>‹#›</a:t>
            </a:fld>
            <a:endParaRPr lang="en-JP"/>
          </a:p>
        </p:txBody>
      </p:sp>
    </p:spTree>
    <p:extLst>
      <p:ext uri="{BB962C8B-B14F-4D97-AF65-F5344CB8AC3E}">
        <p14:creationId xmlns:p14="http://schemas.microsoft.com/office/powerpoint/2010/main" val="154708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37AE6-F76C-54B3-FC34-9DC729A6E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B015E0AA-82CB-8805-E115-67BC3E2503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FCC6671-9FC7-B7CF-AB17-3BE097D4B7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AD0738-1DAC-684D-A936-A897E9F21B5D}" type="datetimeFigureOut">
              <a:rPr lang="en-JP" smtClean="0"/>
              <a:t>04/26/2022</a:t>
            </a:fld>
            <a:endParaRPr lang="en-JP"/>
          </a:p>
        </p:txBody>
      </p:sp>
      <p:sp>
        <p:nvSpPr>
          <p:cNvPr id="5" name="Footer Placeholder 4">
            <a:extLst>
              <a:ext uri="{FF2B5EF4-FFF2-40B4-BE49-F238E27FC236}">
                <a16:creationId xmlns:a16="http://schemas.microsoft.com/office/drawing/2014/main" id="{9F2709CB-35C8-2612-6F54-65881EC0B0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3582D7DB-641C-D94D-0693-4E93EB905E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69CE1-0299-9F4E-84A0-D24AD33636BE}" type="slidenum">
              <a:rPr lang="en-JP" smtClean="0"/>
              <a:t>‹#›</a:t>
            </a:fld>
            <a:endParaRPr lang="en-JP"/>
          </a:p>
        </p:txBody>
      </p:sp>
    </p:spTree>
    <p:extLst>
      <p:ext uri="{BB962C8B-B14F-4D97-AF65-F5344CB8AC3E}">
        <p14:creationId xmlns:p14="http://schemas.microsoft.com/office/powerpoint/2010/main" val="4194780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E1117-803A-4E8B-AF2C-0D313467A0F7}"/>
              </a:ext>
            </a:extLst>
          </p:cNvPr>
          <p:cNvSpPr>
            <a:spLocks noGrp="1"/>
          </p:cNvSpPr>
          <p:nvPr>
            <p:ph type="ctrTitle"/>
          </p:nvPr>
        </p:nvSpPr>
        <p:spPr/>
        <p:txBody>
          <a:bodyPr/>
          <a:lstStyle/>
          <a:p>
            <a:r>
              <a:rPr lang="en-US" dirty="0"/>
              <a:t>Lunch meeting</a:t>
            </a:r>
          </a:p>
        </p:txBody>
      </p:sp>
      <p:sp>
        <p:nvSpPr>
          <p:cNvPr id="3" name="字幕 2">
            <a:extLst>
              <a:ext uri="{FF2B5EF4-FFF2-40B4-BE49-F238E27FC236}">
                <a16:creationId xmlns:a16="http://schemas.microsoft.com/office/drawing/2014/main" id="{DF9775E5-0A80-40FD-BB95-4F3D5787C3A0}"/>
              </a:ext>
            </a:extLst>
          </p:cNvPr>
          <p:cNvSpPr>
            <a:spLocks noGrp="1"/>
          </p:cNvSpPr>
          <p:nvPr>
            <p:ph type="subTitle" idx="1"/>
          </p:nvPr>
        </p:nvSpPr>
        <p:spPr/>
        <p:txBody>
          <a:bodyPr/>
          <a:lstStyle/>
          <a:p>
            <a:r>
              <a:rPr lang="en-US" dirty="0"/>
              <a:t>April 27</a:t>
            </a:r>
            <a:r>
              <a:rPr lang="en-US" baseline="30000" dirty="0"/>
              <a:t>th</a:t>
            </a:r>
            <a:endParaRPr lang="en-US" dirty="0"/>
          </a:p>
          <a:p>
            <a:r>
              <a:rPr lang="en-US" dirty="0"/>
              <a:t>Keisuke </a:t>
            </a:r>
            <a:r>
              <a:rPr lang="en-US" dirty="0" err="1"/>
              <a:t>Murota</a:t>
            </a:r>
            <a:endParaRPr lang="en-US" dirty="0"/>
          </a:p>
        </p:txBody>
      </p:sp>
    </p:spTree>
    <p:extLst>
      <p:ext uri="{BB962C8B-B14F-4D97-AF65-F5344CB8AC3E}">
        <p14:creationId xmlns:p14="http://schemas.microsoft.com/office/powerpoint/2010/main" val="210322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7CA472-69A5-F477-F5CB-289056E6EF25}"/>
              </a:ext>
            </a:extLst>
          </p:cNvPr>
          <p:cNvSpPr>
            <a:spLocks noGrp="1"/>
          </p:cNvSpPr>
          <p:nvPr>
            <p:ph type="title"/>
          </p:nvPr>
        </p:nvSpPr>
        <p:spPr>
          <a:xfrm>
            <a:off x="643467" y="321734"/>
            <a:ext cx="10905066" cy="1135737"/>
          </a:xfrm>
        </p:spPr>
        <p:txBody>
          <a:bodyPr>
            <a:normAutofit/>
          </a:bodyPr>
          <a:lstStyle/>
          <a:p>
            <a:r>
              <a:rPr lang="en-JP" sz="3600"/>
              <a:t>Distribute ledger across Peers</a:t>
            </a:r>
          </a:p>
        </p:txBody>
      </p:sp>
      <p:sp>
        <p:nvSpPr>
          <p:cNvPr id="3" name="Content Placeholder 2">
            <a:extLst>
              <a:ext uri="{FF2B5EF4-FFF2-40B4-BE49-F238E27FC236}">
                <a16:creationId xmlns:a16="http://schemas.microsoft.com/office/drawing/2014/main" id="{4C5A13F3-FA75-47FE-93CD-542C8E08481A}"/>
              </a:ext>
            </a:extLst>
          </p:cNvPr>
          <p:cNvSpPr>
            <a:spLocks noGrp="1"/>
          </p:cNvSpPr>
          <p:nvPr>
            <p:ph idx="1"/>
          </p:nvPr>
        </p:nvSpPr>
        <p:spPr>
          <a:xfrm>
            <a:off x="643467" y="1782981"/>
            <a:ext cx="10905066" cy="4393982"/>
          </a:xfrm>
        </p:spPr>
        <p:txBody>
          <a:bodyPr>
            <a:normAutofit/>
          </a:bodyPr>
          <a:lstStyle/>
          <a:p>
            <a:r>
              <a:rPr lang="en-JP" sz="2400" dirty="0">
                <a:latin typeface="Times New Roman" panose="02020603050405020304" pitchFamily="18" charset="0"/>
                <a:cs typeface="Times New Roman" panose="02020603050405020304" pitchFamily="18" charset="0"/>
              </a:rPr>
              <a:t>New node downloads the entire ledger history.</a:t>
            </a:r>
          </a:p>
          <a:p>
            <a:endParaRPr lang="en-JP" sz="2400" dirty="0">
              <a:latin typeface="Times New Roman" panose="02020603050405020304" pitchFamily="18" charset="0"/>
              <a:cs typeface="Times New Roman" panose="02020603050405020304" pitchFamily="18" charset="0"/>
            </a:endParaRPr>
          </a:p>
          <a:p>
            <a:r>
              <a:rPr lang="en-JP" sz="2400" dirty="0">
                <a:latin typeface="Times New Roman" panose="02020603050405020304" pitchFamily="18" charset="0"/>
                <a:cs typeface="Times New Roman" panose="02020603050405020304" pitchFamily="18" charset="0"/>
              </a:rPr>
              <a:t>Satoshi publish a model with blockchain data structure for fully decentralized, permissionless and secure ledger</a:t>
            </a:r>
            <a:r>
              <a:rPr lang="en-US" sz="2400" dirty="0">
                <a:latin typeface="Times New Roman" panose="02020603050405020304" pitchFamily="18" charset="0"/>
                <a:cs typeface="Times New Roman" panose="02020603050405020304" pitchFamily="18" charset="0"/>
              </a:rPr>
              <a:t>.</a:t>
            </a:r>
            <a:endParaRPr lang="en-JP" sz="2400" dirty="0">
              <a:latin typeface="Times New Roman" panose="02020603050405020304" pitchFamily="18" charset="0"/>
              <a:cs typeface="Times New Roman" panose="02020603050405020304" pitchFamily="18" charset="0"/>
            </a:endParaRPr>
          </a:p>
          <a:p>
            <a:endParaRPr lang="en-JP"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a:t>
            </a:r>
            <a:r>
              <a:rPr lang="en-JP" sz="2400" dirty="0">
                <a:latin typeface="Times New Roman" panose="02020603050405020304" pitchFamily="18" charset="0"/>
                <a:cs typeface="Times New Roman" panose="02020603050405020304" pitchFamily="18" charset="0"/>
              </a:rPr>
              <a:t>egardless of models, distribution is the best assurance against risks of data loss, and tampering.</a:t>
            </a:r>
          </a:p>
          <a:p>
            <a:pPr marL="0" indent="0">
              <a:buNone/>
            </a:pPr>
            <a:endParaRPr lang="en-JP" sz="2400" dirty="0">
              <a:latin typeface="Times New Roman" panose="02020603050405020304" pitchFamily="18" charset="0"/>
              <a:cs typeface="Times New Roman" panose="02020603050405020304" pitchFamily="18" charset="0"/>
            </a:endParaRPr>
          </a:p>
          <a:p>
            <a:endParaRPr lang="en-JP" sz="2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9733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ECA8F139-642C-4E39-90DF-FB113B605F35}"/>
              </a:ext>
            </a:extLst>
          </p:cNvPr>
          <p:cNvSpPr>
            <a:spLocks noGrp="1"/>
          </p:cNvSpPr>
          <p:nvPr>
            <p:ph type="title"/>
          </p:nvPr>
        </p:nvSpPr>
        <p:spPr>
          <a:xfrm>
            <a:off x="643467" y="321734"/>
            <a:ext cx="4970877" cy="1135737"/>
          </a:xfrm>
        </p:spPr>
        <p:txBody>
          <a:bodyPr>
            <a:normAutofit/>
          </a:bodyPr>
          <a:lstStyle/>
          <a:p>
            <a:r>
              <a:rPr lang="en-US" sz="3600">
                <a:latin typeface="Times New Roman" panose="02020603050405020304" pitchFamily="18" charset="0"/>
                <a:cs typeface="Times New Roman" panose="02020603050405020304" pitchFamily="18" charset="0"/>
              </a:rPr>
              <a:t>Definition of the coin</a:t>
            </a:r>
          </a:p>
        </p:txBody>
      </p:sp>
      <p:sp>
        <p:nvSpPr>
          <p:cNvPr id="3" name="コンテンツ プレースホルダー 2">
            <a:extLst>
              <a:ext uri="{FF2B5EF4-FFF2-40B4-BE49-F238E27FC236}">
                <a16:creationId xmlns:a16="http://schemas.microsoft.com/office/drawing/2014/main" id="{7890FC9B-01F8-4C6E-AD6D-15D5757F8127}"/>
              </a:ext>
            </a:extLst>
          </p:cNvPr>
          <p:cNvSpPr>
            <a:spLocks noGrp="1"/>
          </p:cNvSpPr>
          <p:nvPr>
            <p:ph idx="1"/>
          </p:nvPr>
        </p:nvSpPr>
        <p:spPr>
          <a:xfrm>
            <a:off x="643468" y="1782981"/>
            <a:ext cx="5766385" cy="4393982"/>
          </a:xfrm>
        </p:spPr>
        <p:txBody>
          <a:bodyPr>
            <a:normAutofit/>
          </a:bodyPr>
          <a:lstStyle/>
          <a:p>
            <a:r>
              <a:rPr lang="en-US" sz="2400" b="0" i="0" dirty="0">
                <a:effectLst/>
                <a:latin typeface="Times New Roman" panose="02020603050405020304" pitchFamily="18" charset="0"/>
                <a:cs typeface="Times New Roman" panose="02020603050405020304" pitchFamily="18" charset="0"/>
              </a:rPr>
              <a:t>Satoshi</a:t>
            </a:r>
            <a:r>
              <a:rPr lang="en-US" sz="2400" dirty="0">
                <a:latin typeface="Times New Roman" panose="02020603050405020304" pitchFamily="18" charset="0"/>
                <a:cs typeface="Times New Roman" panose="02020603050405020304" pitchFamily="18" charset="0"/>
              </a:rPr>
              <a:t> define an electronic coin as a chain of transaction (digital signature).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Each transaction is managed by TXID</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Let’s try to send 0.0001 BTC from Alice to Bob</a:t>
            </a:r>
          </a:p>
          <a:p>
            <a:endParaRPr lang="en-US" sz="2400" dirty="0">
              <a:latin typeface="Times New Roman" panose="02020603050405020304" pitchFamily="18" charset="0"/>
              <a:cs typeface="Times New Roman" panose="02020603050405020304" pitchFamily="18" charset="0"/>
            </a:endParaRPr>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図 5">
            <a:extLst>
              <a:ext uri="{FF2B5EF4-FFF2-40B4-BE49-F238E27FC236}">
                <a16:creationId xmlns:a16="http://schemas.microsoft.com/office/drawing/2014/main" id="{E2039EA7-B7FC-4618-B6EA-FBF17E06D271}"/>
              </a:ext>
            </a:extLst>
          </p:cNvPr>
          <p:cNvPicPr>
            <a:picLocks noChangeAspect="1"/>
          </p:cNvPicPr>
          <p:nvPr/>
        </p:nvPicPr>
        <p:blipFill>
          <a:blip r:embed="rId2"/>
          <a:stretch>
            <a:fillRect/>
          </a:stretch>
        </p:blipFill>
        <p:spPr>
          <a:xfrm>
            <a:off x="6544083" y="1827050"/>
            <a:ext cx="5595794" cy="3079516"/>
          </a:xfrm>
          <a:prstGeom prst="rect">
            <a:avLst/>
          </a:prstGeom>
        </p:spPr>
      </p:pic>
    </p:spTree>
    <p:extLst>
      <p:ext uri="{BB962C8B-B14F-4D97-AF65-F5344CB8AC3E}">
        <p14:creationId xmlns:p14="http://schemas.microsoft.com/office/powerpoint/2010/main" val="306017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35E11EE5-997F-4E4D-B5EF-09CECD3ED249}"/>
              </a:ext>
            </a:extLst>
          </p:cNvPr>
          <p:cNvSpPr>
            <a:spLocks noGrp="1"/>
          </p:cNvSpPr>
          <p:nvPr>
            <p:ph type="title"/>
          </p:nvPr>
        </p:nvSpPr>
        <p:spPr>
          <a:xfrm>
            <a:off x="643467" y="321734"/>
            <a:ext cx="10905066" cy="1135737"/>
          </a:xfrm>
        </p:spPr>
        <p:txBody>
          <a:bodyPr>
            <a:normAutofit/>
          </a:bodyPr>
          <a:lstStyle/>
          <a:p>
            <a:r>
              <a:rPr lang="en-US" sz="3600" dirty="0"/>
              <a:t>Transaction</a:t>
            </a:r>
          </a:p>
        </p:txBody>
      </p:sp>
      <p:sp>
        <p:nvSpPr>
          <p:cNvPr id="3" name="コンテンツ プレースホルダー 2">
            <a:extLst>
              <a:ext uri="{FF2B5EF4-FFF2-40B4-BE49-F238E27FC236}">
                <a16:creationId xmlns:a16="http://schemas.microsoft.com/office/drawing/2014/main" id="{EE552AF7-CC38-479C-BEED-E34E7AC7994B}"/>
              </a:ext>
            </a:extLst>
          </p:cNvPr>
          <p:cNvSpPr>
            <a:spLocks noGrp="1"/>
          </p:cNvSpPr>
          <p:nvPr>
            <p:ph idx="1"/>
          </p:nvPr>
        </p:nvSpPr>
        <p:spPr>
          <a:xfrm>
            <a:off x="507030" y="1070786"/>
            <a:ext cx="10905066" cy="4393982"/>
          </a:xfrm>
        </p:spPr>
        <p:txBody>
          <a:bodyPr>
            <a:noAutofit/>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Each user has unique public &amp; private key pairs.</a:t>
            </a:r>
          </a:p>
          <a:p>
            <a:r>
              <a:rPr lang="en-US" sz="2400" dirty="0">
                <a:latin typeface="Times New Roman" panose="02020603050405020304" pitchFamily="18" charset="0"/>
                <a:cs typeface="Times New Roman" panose="02020603050405020304" pitchFamily="18" charset="0"/>
              </a:rPr>
              <a:t>Users ID are public key.</a:t>
            </a:r>
          </a:p>
          <a:p>
            <a:r>
              <a:rPr lang="en-US" sz="2400" dirty="0">
                <a:latin typeface="Times New Roman" panose="02020603050405020304" pitchFamily="18" charset="0"/>
                <a:cs typeface="Times New Roman" panose="02020603050405020304" pitchFamily="18" charset="0"/>
              </a:rPr>
              <a:t>In the naïve bitcoin model, a bitcoin is sent from Alice’s public key to Bob’s public key.</a:t>
            </a:r>
          </a:p>
          <a:p>
            <a:r>
              <a:rPr lang="en-US" sz="2400" dirty="0">
                <a:latin typeface="Times New Roman" panose="02020603050405020304" pitchFamily="18" charset="0"/>
                <a:cs typeface="Times New Roman" panose="02020603050405020304" pitchFamily="18" charset="0"/>
              </a:rPr>
              <a:t>When making transaction we need to create </a:t>
            </a:r>
            <a:r>
              <a:rPr lang="en-US" sz="2400" dirty="0" err="1">
                <a:latin typeface="Times New Roman" panose="02020603050405020304" pitchFamily="18" charset="0"/>
                <a:cs typeface="Times New Roman" panose="02020603050405020304" pitchFamily="18" charset="0"/>
              </a:rPr>
              <a:t>json</a:t>
            </a:r>
            <a:r>
              <a:rPr lang="en-US" sz="2400" dirty="0">
                <a:latin typeface="Times New Roman" panose="02020603050405020304" pitchFamily="18" charset="0"/>
                <a:cs typeface="Times New Roman" panose="02020603050405020304" pitchFamily="18" charset="0"/>
              </a:rPr>
              <a:t> file that contains</a:t>
            </a:r>
          </a:p>
          <a:p>
            <a:pPr lvl="1"/>
            <a:r>
              <a:rPr lang="en-US" dirty="0">
                <a:latin typeface="Times New Roman" panose="02020603050405020304" pitchFamily="18" charset="0"/>
                <a:cs typeface="Times New Roman" panose="02020603050405020304" pitchFamily="18" charset="0"/>
              </a:rPr>
              <a:t>Input TXID’s </a:t>
            </a:r>
          </a:p>
          <a:p>
            <a:pPr lvl="1"/>
            <a:r>
              <a:rPr lang="en-US" dirty="0">
                <a:latin typeface="Times New Roman" panose="02020603050405020304" pitchFamily="18" charset="0"/>
                <a:cs typeface="Times New Roman" panose="02020603050405020304" pitchFamily="18" charset="0"/>
              </a:rPr>
              <a:t>Output amount </a:t>
            </a:r>
          </a:p>
          <a:p>
            <a:pPr lvl="1"/>
            <a:r>
              <a:rPr lang="en-US" dirty="0">
                <a:latin typeface="Times New Roman" panose="02020603050405020304" pitchFamily="18" charset="0"/>
                <a:cs typeface="Times New Roman" panose="02020603050405020304" pitchFamily="18" charset="0"/>
              </a:rPr>
              <a:t>Output address (Bob’s </a:t>
            </a:r>
            <a:r>
              <a:rPr lang="en-US" dirty="0" err="1">
                <a:latin typeface="Times New Roman" panose="02020603050405020304" pitchFamily="18" charset="0"/>
                <a:cs typeface="Times New Roman" panose="02020603050405020304" pitchFamily="18" charset="0"/>
              </a:rPr>
              <a:t>pubkey</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Digital signature of Alice. </a:t>
            </a:r>
          </a:p>
          <a:p>
            <a:r>
              <a:rPr lang="en-US" sz="2400" dirty="0">
                <a:latin typeface="Times New Roman" panose="02020603050405020304" pitchFamily="18" charset="0"/>
                <a:cs typeface="Times New Roman" panose="02020603050405020304" pitchFamily="18" charset="0"/>
              </a:rPr>
              <a:t>After writing the </a:t>
            </a:r>
            <a:r>
              <a:rPr lang="en-US" sz="2400" dirty="0" err="1">
                <a:latin typeface="Times New Roman" panose="02020603050405020304" pitchFamily="18" charset="0"/>
                <a:cs typeface="Times New Roman" panose="02020603050405020304" pitchFamily="18" charset="0"/>
              </a:rPr>
              <a:t>json</a:t>
            </a:r>
            <a:r>
              <a:rPr lang="en-US" sz="2400" dirty="0">
                <a:latin typeface="Times New Roman" panose="02020603050405020304" pitchFamily="18" charset="0"/>
                <a:cs typeface="Times New Roman" panose="02020603050405020304" pitchFamily="18" charset="0"/>
              </a:rPr>
              <a:t>, Alice </a:t>
            </a:r>
            <a:r>
              <a:rPr lang="en-US" sz="2400" dirty="0" err="1">
                <a:latin typeface="Times New Roman" panose="02020603050405020304" pitchFamily="18" charset="0"/>
                <a:cs typeface="Times New Roman" panose="02020603050405020304" pitchFamily="18" charset="0"/>
              </a:rPr>
              <a:t>gonna</a:t>
            </a:r>
            <a:r>
              <a:rPr lang="en-US" sz="2400" dirty="0">
                <a:latin typeface="Times New Roman" panose="02020603050405020304" pitchFamily="18" charset="0"/>
                <a:cs typeface="Times New Roman" panose="02020603050405020304" pitchFamily="18" charset="0"/>
              </a:rPr>
              <a:t> broadcast them to whole p2p network.</a:t>
            </a:r>
          </a:p>
          <a:p>
            <a:r>
              <a:rPr lang="en-US" sz="2400" dirty="0">
                <a:latin typeface="Times New Roman" panose="02020603050405020304" pitchFamily="18" charset="0"/>
                <a:cs typeface="Times New Roman" panose="02020603050405020304" pitchFamily="18" charset="0"/>
              </a:rPr>
              <a:t>Nodes receiving the TXs need to check if the input TXID’s and Digital signature are valid (in many sense)</a:t>
            </a:r>
          </a:p>
          <a:p>
            <a:pPr lvl="1"/>
            <a:endParaRPr lang="en-US"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21252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AF3AF87-C820-4874-9933-380C1807A9A6}"/>
              </a:ext>
            </a:extLst>
          </p:cNvPr>
          <p:cNvPicPr>
            <a:picLocks noChangeAspect="1"/>
          </p:cNvPicPr>
          <p:nvPr/>
        </p:nvPicPr>
        <p:blipFill>
          <a:blip r:embed="rId2"/>
          <a:stretch>
            <a:fillRect/>
          </a:stretch>
        </p:blipFill>
        <p:spPr>
          <a:xfrm>
            <a:off x="458406" y="455263"/>
            <a:ext cx="6404447" cy="2914238"/>
          </a:xfrm>
          <a:prstGeom prst="rect">
            <a:avLst/>
          </a:prstGeom>
        </p:spPr>
      </p:pic>
      <p:pic>
        <p:nvPicPr>
          <p:cNvPr id="7" name="図 6">
            <a:extLst>
              <a:ext uri="{FF2B5EF4-FFF2-40B4-BE49-F238E27FC236}">
                <a16:creationId xmlns:a16="http://schemas.microsoft.com/office/drawing/2014/main" id="{245BF0B1-1417-4646-A138-BAB2D856DA44}"/>
              </a:ext>
            </a:extLst>
          </p:cNvPr>
          <p:cNvPicPr>
            <a:picLocks noChangeAspect="1"/>
          </p:cNvPicPr>
          <p:nvPr/>
        </p:nvPicPr>
        <p:blipFill>
          <a:blip r:embed="rId3"/>
          <a:stretch>
            <a:fillRect/>
          </a:stretch>
        </p:blipFill>
        <p:spPr>
          <a:xfrm>
            <a:off x="140747" y="3488500"/>
            <a:ext cx="10478962" cy="447737"/>
          </a:xfrm>
          <a:prstGeom prst="rect">
            <a:avLst/>
          </a:prstGeom>
        </p:spPr>
      </p:pic>
      <p:pic>
        <p:nvPicPr>
          <p:cNvPr id="14" name="図 13">
            <a:extLst>
              <a:ext uri="{FF2B5EF4-FFF2-40B4-BE49-F238E27FC236}">
                <a16:creationId xmlns:a16="http://schemas.microsoft.com/office/drawing/2014/main" id="{1E248B36-24B7-4878-95A9-0DE4797505B9}"/>
              </a:ext>
            </a:extLst>
          </p:cNvPr>
          <p:cNvPicPr>
            <a:picLocks noChangeAspect="1"/>
          </p:cNvPicPr>
          <p:nvPr/>
        </p:nvPicPr>
        <p:blipFill>
          <a:blip r:embed="rId4"/>
          <a:stretch>
            <a:fillRect/>
          </a:stretch>
        </p:blipFill>
        <p:spPr>
          <a:xfrm>
            <a:off x="458406" y="4068105"/>
            <a:ext cx="6700219" cy="2724460"/>
          </a:xfrm>
          <a:prstGeom prst="rect">
            <a:avLst/>
          </a:prstGeom>
        </p:spPr>
      </p:pic>
    </p:spTree>
    <p:extLst>
      <p:ext uri="{BB962C8B-B14F-4D97-AF65-F5344CB8AC3E}">
        <p14:creationId xmlns:p14="http://schemas.microsoft.com/office/powerpoint/2010/main" val="3168421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3A369-D8F5-4B72-81BE-972D89BDD260}"/>
              </a:ext>
            </a:extLst>
          </p:cNvPr>
          <p:cNvSpPr>
            <a:spLocks noGrp="1"/>
          </p:cNvSpPr>
          <p:nvPr>
            <p:ph type="title"/>
          </p:nvPr>
        </p:nvSpPr>
        <p:spPr/>
        <p:txBody>
          <a:bodyPr/>
          <a:lstStyle/>
          <a:p>
            <a:endParaRPr lang="en-US"/>
          </a:p>
        </p:txBody>
      </p:sp>
      <p:sp>
        <p:nvSpPr>
          <p:cNvPr id="3" name="コンテンツ プレースホルダー 2">
            <a:extLst>
              <a:ext uri="{FF2B5EF4-FFF2-40B4-BE49-F238E27FC236}">
                <a16:creationId xmlns:a16="http://schemas.microsoft.com/office/drawing/2014/main" id="{DB73D8C5-3180-41AE-92A1-1A848D7A3D7D}"/>
              </a:ext>
            </a:extLst>
          </p:cNvPr>
          <p:cNvSpPr>
            <a:spLocks noGrp="1"/>
          </p:cNvSpPr>
          <p:nvPr>
            <p:ph idx="1"/>
          </p:nvPr>
        </p:nvSpPr>
        <p:spPr/>
        <p:txBody>
          <a:bodyPr/>
          <a:lstStyle/>
          <a:p>
            <a:endParaRPr lang="en-US" dirty="0"/>
          </a:p>
        </p:txBody>
      </p:sp>
      <p:pic>
        <p:nvPicPr>
          <p:cNvPr id="4" name="図 3">
            <a:extLst>
              <a:ext uri="{FF2B5EF4-FFF2-40B4-BE49-F238E27FC236}">
                <a16:creationId xmlns:a16="http://schemas.microsoft.com/office/drawing/2014/main" id="{7CE407C7-3AB0-49D8-BB79-47F0F66E52D3}"/>
              </a:ext>
            </a:extLst>
          </p:cNvPr>
          <p:cNvPicPr>
            <a:picLocks noChangeAspect="1"/>
          </p:cNvPicPr>
          <p:nvPr/>
        </p:nvPicPr>
        <p:blipFill>
          <a:blip r:embed="rId2"/>
          <a:stretch>
            <a:fillRect/>
          </a:stretch>
        </p:blipFill>
        <p:spPr>
          <a:xfrm>
            <a:off x="636696" y="231859"/>
            <a:ext cx="9716066" cy="5315388"/>
          </a:xfrm>
          <a:prstGeom prst="rect">
            <a:avLst/>
          </a:prstGeom>
        </p:spPr>
      </p:pic>
      <p:pic>
        <p:nvPicPr>
          <p:cNvPr id="5" name="図 4">
            <a:extLst>
              <a:ext uri="{FF2B5EF4-FFF2-40B4-BE49-F238E27FC236}">
                <a16:creationId xmlns:a16="http://schemas.microsoft.com/office/drawing/2014/main" id="{AB15020E-0182-49B8-A3FE-85B4EB3A7D3E}"/>
              </a:ext>
            </a:extLst>
          </p:cNvPr>
          <p:cNvPicPr>
            <a:picLocks noChangeAspect="1"/>
          </p:cNvPicPr>
          <p:nvPr/>
        </p:nvPicPr>
        <p:blipFill>
          <a:blip r:embed="rId3"/>
          <a:stretch>
            <a:fillRect/>
          </a:stretch>
        </p:blipFill>
        <p:spPr>
          <a:xfrm>
            <a:off x="523961" y="5781620"/>
            <a:ext cx="6039693" cy="790685"/>
          </a:xfrm>
          <a:prstGeom prst="rect">
            <a:avLst/>
          </a:prstGeom>
        </p:spPr>
      </p:pic>
    </p:spTree>
    <p:extLst>
      <p:ext uri="{BB962C8B-B14F-4D97-AF65-F5344CB8AC3E}">
        <p14:creationId xmlns:p14="http://schemas.microsoft.com/office/powerpoint/2010/main" val="1631187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FFD8C-9A2C-4D74-BB57-19C0A8EC1632}"/>
              </a:ext>
            </a:extLst>
          </p:cNvPr>
          <p:cNvSpPr>
            <a:spLocks noGrp="1"/>
          </p:cNvSpPr>
          <p:nvPr>
            <p:ph type="title"/>
          </p:nvPr>
        </p:nvSpPr>
        <p:spPr>
          <a:xfrm>
            <a:off x="838200" y="365125"/>
            <a:ext cx="10515600" cy="766989"/>
          </a:xfrm>
        </p:spPr>
        <p:txBody>
          <a:bodyPr/>
          <a:lstStyle/>
          <a:p>
            <a:r>
              <a:rPr lang="en-US" dirty="0"/>
              <a:t>UTXO model</a:t>
            </a:r>
          </a:p>
        </p:txBody>
      </p:sp>
      <p:sp>
        <p:nvSpPr>
          <p:cNvPr id="3" name="コンテンツ プレースホルダー 2">
            <a:extLst>
              <a:ext uri="{FF2B5EF4-FFF2-40B4-BE49-F238E27FC236}">
                <a16:creationId xmlns:a16="http://schemas.microsoft.com/office/drawing/2014/main" id="{DBE92E92-AC94-4A4E-BF6D-97D9E3D131C8}"/>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This model is called UTXO</a:t>
            </a:r>
            <a:r>
              <a:rPr lang="en-US" sz="2800" b="0" i="0" dirty="0">
                <a:effectLst/>
                <a:latin typeface="Times New Roman" panose="02020603050405020304" pitchFamily="18" charset="0"/>
                <a:cs typeface="Times New Roman" panose="02020603050405020304" pitchFamily="18" charset="0"/>
              </a:rPr>
              <a:t>(unspent transaction outputs) model.</a:t>
            </a:r>
          </a:p>
          <a:p>
            <a:endParaRPr lang="en-US" sz="2800" b="0" i="0" dirty="0">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Peers don’t store an explicit balance for each address instead, hold </a:t>
            </a:r>
            <a:r>
              <a:rPr lang="en-US" sz="2800" dirty="0">
                <a:solidFill>
                  <a:srgbClr val="FF0000"/>
                </a:solidFill>
                <a:latin typeface="Times New Roman" panose="02020603050405020304" pitchFamily="18" charset="0"/>
                <a:cs typeface="Times New Roman" panose="02020603050405020304" pitchFamily="18" charset="0"/>
              </a:rPr>
              <a:t>all transaction history</a:t>
            </a:r>
            <a:r>
              <a:rPr lang="en-US" sz="28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Ethereum use Account model.</a:t>
            </a:r>
          </a:p>
          <a:p>
            <a:endParaRPr lang="en-US" dirty="0"/>
          </a:p>
        </p:txBody>
      </p:sp>
    </p:spTree>
    <p:extLst>
      <p:ext uri="{BB962C8B-B14F-4D97-AF65-F5344CB8AC3E}">
        <p14:creationId xmlns:p14="http://schemas.microsoft.com/office/powerpoint/2010/main" val="373510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271C34-1E6B-93C3-2948-DA299D4E40D9}"/>
              </a:ext>
            </a:extLst>
          </p:cNvPr>
          <p:cNvSpPr>
            <a:spLocks noGrp="1"/>
          </p:cNvSpPr>
          <p:nvPr>
            <p:ph type="title"/>
          </p:nvPr>
        </p:nvSpPr>
        <p:spPr>
          <a:xfrm>
            <a:off x="643467" y="321734"/>
            <a:ext cx="10905066" cy="1135737"/>
          </a:xfrm>
        </p:spPr>
        <p:txBody>
          <a:bodyPr>
            <a:normAutofit/>
          </a:bodyPr>
          <a:lstStyle/>
          <a:p>
            <a:r>
              <a:rPr lang="en-US" sz="3600" dirty="0"/>
              <a:t>B</a:t>
            </a:r>
            <a:r>
              <a:rPr lang="en-JP" sz="3600" dirty="0"/>
              <a:t>lockchain data structure</a:t>
            </a:r>
          </a:p>
        </p:txBody>
      </p:sp>
      <p:sp>
        <p:nvSpPr>
          <p:cNvPr id="3" name="Content Placeholder 2">
            <a:extLst>
              <a:ext uri="{FF2B5EF4-FFF2-40B4-BE49-F238E27FC236}">
                <a16:creationId xmlns:a16="http://schemas.microsoft.com/office/drawing/2014/main" id="{90575792-901E-F80E-FF91-CEDF9FFF5D56}"/>
              </a:ext>
            </a:extLst>
          </p:cNvPr>
          <p:cNvSpPr>
            <a:spLocks noGrp="1"/>
          </p:cNvSpPr>
          <p:nvPr>
            <p:ph idx="1"/>
          </p:nvPr>
        </p:nvSpPr>
        <p:spPr>
          <a:xfrm>
            <a:off x="643469" y="1782981"/>
            <a:ext cx="6063996" cy="4393982"/>
          </a:xfrm>
        </p:spPr>
        <p:txBody>
          <a:bodyPr>
            <a:noAutofit/>
          </a:bodyPr>
          <a:lstStyle/>
          <a:p>
            <a:r>
              <a:rPr lang="en-JP" sz="2000" dirty="0">
                <a:latin typeface="Times New Roman" panose="02020603050405020304" pitchFamily="18" charset="0"/>
                <a:cs typeface="Times New Roman" panose="02020603050405020304" pitchFamily="18" charset="0"/>
              </a:rPr>
              <a:t>A cryptographic chain of data blocks.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Each node has </a:t>
            </a:r>
            <a:r>
              <a:rPr lang="en-US" sz="2000" b="1" dirty="0">
                <a:latin typeface="Times New Roman" panose="02020603050405020304" pitchFamily="18" charset="0"/>
                <a:cs typeface="Times New Roman" panose="02020603050405020304" pitchFamily="18" charset="0"/>
              </a:rPr>
              <a:t>own </a:t>
            </a:r>
            <a:r>
              <a:rPr lang="en-US" sz="2000" dirty="0">
                <a:latin typeface="Times New Roman" panose="02020603050405020304" pitchFamily="18" charset="0"/>
                <a:cs typeface="Times New Roman" panose="02020603050405020304" pitchFamily="18" charset="0"/>
              </a:rPr>
              <a:t>chain of block or “blockchain”.</a:t>
            </a:r>
            <a:endParaRPr lang="en-JP"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Each nodes receiving broadcasted transaction need to verify them and attach them to their own block.</a:t>
            </a:r>
          </a:p>
          <a:p>
            <a:endParaRPr lang="en-JP" sz="2000" dirty="0">
              <a:latin typeface="Times New Roman" panose="02020603050405020304" pitchFamily="18" charset="0"/>
              <a:cs typeface="Times New Roman" panose="02020603050405020304" pitchFamily="18" charset="0"/>
            </a:endParaRPr>
          </a:p>
          <a:p>
            <a:r>
              <a:rPr lang="en-JP" sz="2000" dirty="0">
                <a:latin typeface="Times New Roman" panose="02020603050405020304" pitchFamily="18" charset="0"/>
                <a:cs typeface="Times New Roman" panose="02020603050405020304" pitchFamily="18" charset="0"/>
              </a:rPr>
              <a:t>Each block includes </a:t>
            </a:r>
            <a:endParaRPr lang="en-US" sz="2000" dirty="0">
              <a:latin typeface="Times New Roman" panose="02020603050405020304" pitchFamily="18" charset="0"/>
              <a:cs typeface="Times New Roman" panose="02020603050405020304" pitchFamily="18" charset="0"/>
            </a:endParaRPr>
          </a:p>
          <a:p>
            <a:pPr lvl="1"/>
            <a:r>
              <a:rPr lang="en-JP" sz="1600" dirty="0">
                <a:latin typeface="Times New Roman" panose="02020603050405020304" pitchFamily="18" charset="0"/>
                <a:cs typeface="Times New Roman" panose="02020603050405020304" pitchFamily="18" charset="0"/>
              </a:rPr>
              <a:t>bunch of </a:t>
            </a:r>
            <a:r>
              <a:rPr lang="en-US" sz="1600" dirty="0">
                <a:latin typeface="Times New Roman" panose="02020603050405020304" pitchFamily="18" charset="0"/>
                <a:cs typeface="Times New Roman" panose="02020603050405020304" pitchFamily="18" charset="0"/>
              </a:rPr>
              <a:t> </a:t>
            </a:r>
            <a:r>
              <a:rPr lang="en-JP" sz="1600" dirty="0">
                <a:latin typeface="Times New Roman" panose="02020603050405020304" pitchFamily="18" charset="0"/>
                <a:cs typeface="Times New Roman" panose="02020603050405020304" pitchFamily="18" charset="0"/>
              </a:rPr>
              <a:t>transactions</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hashes of </a:t>
            </a:r>
            <a:r>
              <a:rPr lang="en-JP" sz="1600" dirty="0">
                <a:latin typeface="Times New Roman" panose="02020603050405020304" pitchFamily="18" charset="0"/>
                <a:cs typeface="Times New Roman" panose="02020603050405020304" pitchFamily="18" charset="0"/>
              </a:rPr>
              <a:t>parent blocks </a:t>
            </a:r>
            <a:endParaRPr lang="en-US" sz="1600" dirty="0">
              <a:latin typeface="Times New Roman" panose="02020603050405020304" pitchFamily="18" charset="0"/>
              <a:cs typeface="Times New Roman" panose="02020603050405020304" pitchFamily="18" charset="0"/>
            </a:endParaRPr>
          </a:p>
          <a:p>
            <a:pPr lvl="1"/>
            <a:r>
              <a:rPr lang="en-JP" sz="1600" dirty="0">
                <a:latin typeface="Times New Roman" panose="02020603050405020304" pitchFamily="18" charset="0"/>
                <a:cs typeface="Times New Roman" panose="02020603050405020304" pitchFamily="18" charset="0"/>
              </a:rPr>
              <a:t>some additional information.</a:t>
            </a:r>
            <a:r>
              <a:rPr lang="en-US" sz="1600" dirty="0">
                <a:latin typeface="Times New Roman" panose="02020603050405020304" pitchFamily="18" charset="0"/>
                <a:cs typeface="Times New Roman" panose="02020603050405020304" pitchFamily="18" charset="0"/>
              </a:rPr>
              <a:t> e.g. Nonce </a:t>
            </a:r>
          </a:p>
          <a:p>
            <a:endParaRPr lang="en-US" sz="20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Diagram&#10;&#10;Description automatically generated">
            <a:extLst>
              <a:ext uri="{FF2B5EF4-FFF2-40B4-BE49-F238E27FC236}">
                <a16:creationId xmlns:a16="http://schemas.microsoft.com/office/drawing/2014/main" id="{F48E0F7B-50F0-20D7-F719-E8E8FF18D2C9}"/>
              </a:ext>
            </a:extLst>
          </p:cNvPr>
          <p:cNvPicPr>
            <a:picLocks noChangeAspect="1"/>
          </p:cNvPicPr>
          <p:nvPr/>
        </p:nvPicPr>
        <p:blipFill>
          <a:blip r:embed="rId3"/>
          <a:stretch>
            <a:fillRect/>
          </a:stretch>
        </p:blipFill>
        <p:spPr>
          <a:xfrm>
            <a:off x="6707466" y="2009798"/>
            <a:ext cx="4841065" cy="3025665"/>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32371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6521CB5-5E41-448E-94F6-777F9062F66C}"/>
              </a:ext>
            </a:extLst>
          </p:cNvPr>
          <p:cNvSpPr>
            <a:spLocks noGrp="1"/>
          </p:cNvSpPr>
          <p:nvPr>
            <p:ph type="title"/>
          </p:nvPr>
        </p:nvSpPr>
        <p:spPr>
          <a:xfrm>
            <a:off x="643467" y="321734"/>
            <a:ext cx="10905066" cy="1135737"/>
          </a:xfrm>
        </p:spPr>
        <p:txBody>
          <a:bodyPr>
            <a:normAutofit/>
          </a:bodyPr>
          <a:lstStyle/>
          <a:p>
            <a:r>
              <a:rPr lang="en-US" sz="3600"/>
              <a:t>B</a:t>
            </a:r>
            <a:r>
              <a:rPr lang="en-JP" sz="3600"/>
              <a:t>lockchain data structure</a:t>
            </a:r>
            <a:endParaRPr lang="en-US" sz="3600"/>
          </a:p>
        </p:txBody>
      </p:sp>
      <p:sp>
        <p:nvSpPr>
          <p:cNvPr id="3" name="コンテンツ プレースホルダー 2">
            <a:extLst>
              <a:ext uri="{FF2B5EF4-FFF2-40B4-BE49-F238E27FC236}">
                <a16:creationId xmlns:a16="http://schemas.microsoft.com/office/drawing/2014/main" id="{48605600-9B98-4C76-A6D2-342014813D3A}"/>
              </a:ext>
            </a:extLst>
          </p:cNvPr>
          <p:cNvSpPr>
            <a:spLocks noGrp="1"/>
          </p:cNvSpPr>
          <p:nvPr>
            <p:ph idx="1"/>
          </p:nvPr>
        </p:nvSpPr>
        <p:spPr>
          <a:xfrm>
            <a:off x="643467" y="1782981"/>
            <a:ext cx="10905066" cy="4393982"/>
          </a:xfrm>
        </p:spPr>
        <p:txBody>
          <a:bodyPr>
            <a:normAutofit/>
          </a:bodyPr>
          <a:lstStyle/>
          <a:p>
            <a:r>
              <a:rPr lang="en-US" sz="2400" dirty="0">
                <a:latin typeface="Times New Roman" panose="02020603050405020304" pitchFamily="18" charset="0"/>
                <a:cs typeface="Times New Roman" panose="02020603050405020304" pitchFamily="18" charset="0"/>
              </a:rPr>
              <a:t>If almost all nodes share the only one chain of block, then a</a:t>
            </a:r>
            <a:r>
              <a:rPr lang="en-JP" sz="2400" dirty="0">
                <a:latin typeface="Times New Roman" panose="02020603050405020304" pitchFamily="18" charset="0"/>
                <a:cs typeface="Times New Roman" panose="02020603050405020304" pitchFamily="18" charset="0"/>
              </a:rPr>
              <a:t>ttackings such as change a balance,  modify or cancel a transaction are impossible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transactions(TX) contained in sufficiently shared blockchain are considered as </a:t>
            </a:r>
            <a:r>
              <a:rPr lang="en-US" sz="2400" b="1" dirty="0">
                <a:latin typeface="Times New Roman" panose="02020603050405020304" pitchFamily="18" charset="0"/>
                <a:cs typeface="Times New Roman" panose="02020603050405020304" pitchFamily="18" charset="0"/>
              </a:rPr>
              <a:t>confirmed</a:t>
            </a:r>
            <a:r>
              <a:rPr lang="en-US" sz="2400" dirty="0">
                <a:latin typeface="Times New Roman" panose="02020603050405020304" pitchFamily="18" charset="0"/>
                <a:cs typeface="Times New Roman" panose="02020603050405020304" pitchFamily="18" charset="0"/>
              </a:rPr>
              <a:t> transaction, and we can use them for the new transaction inputs.</a:t>
            </a:r>
          </a:p>
          <a:p>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56296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15EA7A-4BF4-8253-AB42-6D7EE79C0AEA}"/>
              </a:ext>
            </a:extLst>
          </p:cNvPr>
          <p:cNvSpPr>
            <a:spLocks noGrp="1"/>
          </p:cNvSpPr>
          <p:nvPr>
            <p:ph type="title"/>
          </p:nvPr>
        </p:nvSpPr>
        <p:spPr>
          <a:xfrm>
            <a:off x="643467" y="321734"/>
            <a:ext cx="10905066" cy="1135737"/>
          </a:xfrm>
        </p:spPr>
        <p:txBody>
          <a:bodyPr>
            <a:normAutofit/>
          </a:bodyPr>
          <a:lstStyle/>
          <a:p>
            <a:r>
              <a:rPr lang="en-US" sz="3600" dirty="0"/>
              <a:t>Multiple</a:t>
            </a:r>
            <a:r>
              <a:rPr lang="en-JP" sz="3600" dirty="0"/>
              <a:t> spending</a:t>
            </a:r>
          </a:p>
        </p:txBody>
      </p:sp>
      <p:sp>
        <p:nvSpPr>
          <p:cNvPr id="3" name="Content Placeholder 2">
            <a:extLst>
              <a:ext uri="{FF2B5EF4-FFF2-40B4-BE49-F238E27FC236}">
                <a16:creationId xmlns:a16="http://schemas.microsoft.com/office/drawing/2014/main" id="{83C1C254-1B88-5597-BFA1-428004A13FD5}"/>
              </a:ext>
            </a:extLst>
          </p:cNvPr>
          <p:cNvSpPr>
            <a:spLocks noGrp="1"/>
          </p:cNvSpPr>
          <p:nvPr>
            <p:ph idx="1"/>
          </p:nvPr>
        </p:nvSpPr>
        <p:spPr>
          <a:xfrm>
            <a:off x="643467" y="1782981"/>
            <a:ext cx="10905066" cy="4393982"/>
          </a:xfrm>
        </p:spPr>
        <p:txBody>
          <a:bodyPr>
            <a:normAutofit/>
          </a:bodyPr>
          <a:lstStyle/>
          <a:p>
            <a:r>
              <a:rPr lang="en-JP" sz="2400" dirty="0">
                <a:latin typeface="Times New Roman" panose="02020603050405020304" pitchFamily="18" charset="0"/>
                <a:cs typeface="Times New Roman" panose="02020603050405020304" pitchFamily="18" charset="0"/>
              </a:rPr>
              <a:t>Attack</a:t>
            </a:r>
            <a:r>
              <a:rPr lang="en-US" sz="2400" dirty="0">
                <a:latin typeface="Times New Roman" panose="02020603050405020304" pitchFamily="18" charset="0"/>
                <a:cs typeface="Times New Roman" panose="02020603050405020304" pitchFamily="18" charset="0"/>
              </a:rPr>
              <a:t>errs try to create another chain on purpose in order to </a:t>
            </a:r>
            <a:r>
              <a:rPr lang="en-JP" sz="2400" dirty="0">
                <a:latin typeface="Times New Roman" panose="02020603050405020304" pitchFamily="18" charset="0"/>
                <a:cs typeface="Times New Roman" panose="02020603050405020304" pitchFamily="18" charset="0"/>
              </a:rPr>
              <a:t>modify or cancel a transaction</a:t>
            </a:r>
            <a:r>
              <a:rPr lang="en-US" sz="2400" dirty="0">
                <a:latin typeface="Times New Roman" panose="02020603050405020304" pitchFamily="18" charset="0"/>
                <a:cs typeface="Times New Roman" panose="02020603050405020304" pitchFamily="18" charset="0"/>
              </a:rPr>
              <a:t>.</a:t>
            </a:r>
            <a:endParaRPr lang="en-JP" sz="2400" dirty="0">
              <a:latin typeface="Times New Roman" panose="02020603050405020304" pitchFamily="18" charset="0"/>
              <a:cs typeface="Times New Roman" panose="02020603050405020304" pitchFamily="18" charset="0"/>
            </a:endParaRPr>
          </a:p>
          <a:p>
            <a:endParaRPr lang="en-JP" sz="2400" dirty="0">
              <a:latin typeface="Times New Roman" panose="02020603050405020304" pitchFamily="18" charset="0"/>
              <a:cs typeface="Times New Roman" panose="02020603050405020304" pitchFamily="18" charset="0"/>
            </a:endParaRPr>
          </a:p>
          <a:p>
            <a:r>
              <a:rPr lang="en-JP" sz="2400" dirty="0">
                <a:latin typeface="Times New Roman" panose="02020603050405020304" pitchFamily="18" charset="0"/>
                <a:cs typeface="Times New Roman" panose="02020603050405020304" pitchFamily="18" charset="0"/>
              </a:rPr>
              <a:t>No Multiple spending for TTP model</a:t>
            </a:r>
            <a:r>
              <a:rPr lang="en-US" sz="2400" dirty="0">
                <a:latin typeface="Times New Roman" panose="02020603050405020304" pitchFamily="18" charset="0"/>
                <a:cs typeface="Times New Roman" panose="02020603050405020304" pitchFamily="18" charset="0"/>
              </a:rPr>
              <a:t>.</a:t>
            </a:r>
            <a:endParaRPr lang="en-JP" sz="2400" dirty="0">
              <a:latin typeface="Times New Roman" panose="02020603050405020304" pitchFamily="18" charset="0"/>
              <a:cs typeface="Times New Roman" panose="02020603050405020304" pitchFamily="18" charset="0"/>
            </a:endParaRPr>
          </a:p>
          <a:p>
            <a:pPr marL="0" indent="0">
              <a:buNone/>
            </a:pPr>
            <a:endParaRPr lang="en-JP"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is no guarantee that we can prevent the appearance of new chain yet, t</a:t>
            </a:r>
            <a:r>
              <a:rPr lang="en-JP" sz="2400" dirty="0">
                <a:latin typeface="Times New Roman" panose="02020603050405020304" pitchFamily="18" charset="0"/>
                <a:cs typeface="Times New Roman" panose="02020603050405020304" pitchFamily="18" charset="0"/>
              </a:rPr>
              <a:t>here is multiple spend in</a:t>
            </a:r>
            <a:r>
              <a:rPr lang="en-US" sz="2400" dirty="0">
                <a:latin typeface="Times New Roman" panose="02020603050405020304" pitchFamily="18" charset="0"/>
                <a:cs typeface="Times New Roman" panose="02020603050405020304" pitchFamily="18" charset="0"/>
              </a:rPr>
              <a:t> </a:t>
            </a:r>
            <a:r>
              <a:rPr lang="en-JP" sz="2400" dirty="0">
                <a:latin typeface="Times New Roman" panose="02020603050405020304" pitchFamily="18" charset="0"/>
                <a:cs typeface="Times New Roman" panose="02020603050405020304" pitchFamily="18" charset="0"/>
              </a:rPr>
              <a:t>decentralized setup</a:t>
            </a:r>
            <a:r>
              <a:rPr lang="en-US" sz="2400" dirty="0">
                <a:latin typeface="Times New Roman" panose="02020603050405020304" pitchFamily="18" charset="0"/>
                <a:cs typeface="Times New Roman" panose="02020603050405020304" pitchFamily="18" charset="0"/>
              </a:rPr>
              <a:t>.</a:t>
            </a:r>
            <a:endParaRPr lang="en-JP" sz="2400" dirty="0">
              <a:latin typeface="Times New Roman" panose="02020603050405020304" pitchFamily="18" charset="0"/>
              <a:cs typeface="Times New Roman" panose="02020603050405020304" pitchFamily="18" charset="0"/>
            </a:endParaRPr>
          </a:p>
          <a:p>
            <a:endParaRPr lang="en-JP" sz="2000" dirty="0">
              <a:latin typeface="Times New Roman" panose="02020603050405020304" pitchFamily="18" charset="0"/>
              <a:cs typeface="Times New Roman" panose="02020603050405020304" pitchFamily="18" charset="0"/>
            </a:endParaRPr>
          </a:p>
          <a:p>
            <a:endParaRPr lang="en-JP" sz="2000" dirty="0">
              <a:latin typeface="Times New Roman" panose="02020603050405020304" pitchFamily="18" charset="0"/>
              <a:cs typeface="Times New Roman" panose="02020603050405020304" pitchFamily="18" charset="0"/>
            </a:endParaRPr>
          </a:p>
          <a:p>
            <a:endParaRPr lang="en-JP" sz="2000" dirty="0">
              <a:latin typeface="Times New Roman" panose="02020603050405020304" pitchFamily="18" charset="0"/>
              <a:cs typeface="Times New Roman" panose="02020603050405020304" pitchFamily="18" charset="0"/>
            </a:endParaRPr>
          </a:p>
          <a:p>
            <a:endParaRPr lang="en-JP"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0019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B227BD-A5DB-3381-F8A3-CAD574A56551}"/>
              </a:ext>
            </a:extLst>
          </p:cNvPr>
          <p:cNvSpPr>
            <a:spLocks noGrp="1"/>
          </p:cNvSpPr>
          <p:nvPr>
            <p:ph type="title"/>
          </p:nvPr>
        </p:nvSpPr>
        <p:spPr>
          <a:xfrm>
            <a:off x="643467" y="321734"/>
            <a:ext cx="10905066" cy="1135737"/>
          </a:xfrm>
        </p:spPr>
        <p:txBody>
          <a:bodyPr>
            <a:normAutofit/>
          </a:bodyPr>
          <a:lstStyle/>
          <a:p>
            <a:r>
              <a:rPr lang="en-JP" sz="3600" dirty="0"/>
              <a:t>Network consensus</a:t>
            </a:r>
          </a:p>
        </p:txBody>
      </p:sp>
      <p:sp>
        <p:nvSpPr>
          <p:cNvPr id="3" name="Content Placeholder 2">
            <a:extLst>
              <a:ext uri="{FF2B5EF4-FFF2-40B4-BE49-F238E27FC236}">
                <a16:creationId xmlns:a16="http://schemas.microsoft.com/office/drawing/2014/main" id="{58979D12-838A-EAC1-D606-B20E13D7752B}"/>
              </a:ext>
            </a:extLst>
          </p:cNvPr>
          <p:cNvSpPr>
            <a:spLocks noGrp="1"/>
          </p:cNvSpPr>
          <p:nvPr>
            <p:ph idx="1"/>
          </p:nvPr>
        </p:nvSpPr>
        <p:spPr>
          <a:xfrm>
            <a:off x="643467" y="1782981"/>
            <a:ext cx="10905066" cy="4393982"/>
          </a:xfrm>
        </p:spPr>
        <p:txBody>
          <a:bodyPr>
            <a:normAutofit/>
          </a:bodyPr>
          <a:lstStyle/>
          <a:p>
            <a:r>
              <a:rPr lang="en-US" sz="2400" dirty="0">
                <a:latin typeface="Times New Roman" panose="02020603050405020304" pitchFamily="18" charset="0"/>
                <a:cs typeface="Times New Roman" panose="02020603050405020304" pitchFamily="18" charset="0"/>
              </a:rPr>
              <a:t>Although D</a:t>
            </a:r>
            <a:r>
              <a:rPr lang="en-JP" sz="2400" dirty="0">
                <a:latin typeface="Times New Roman" panose="02020603050405020304" pitchFamily="18" charset="0"/>
                <a:cs typeface="Times New Roman" panose="02020603050405020304" pitchFamily="18" charset="0"/>
              </a:rPr>
              <a:t>istributed ledger is robust for any other problems, it is fragile to multiple spending</a:t>
            </a:r>
          </a:p>
          <a:p>
            <a:endParaRPr lang="en-JP" sz="2400" dirty="0">
              <a:latin typeface="Times New Roman" panose="02020603050405020304" pitchFamily="18" charset="0"/>
              <a:cs typeface="Times New Roman" panose="02020603050405020304" pitchFamily="18" charset="0"/>
            </a:endParaRPr>
          </a:p>
          <a:p>
            <a:r>
              <a:rPr lang="en-JP" sz="2400" dirty="0">
                <a:latin typeface="Times New Roman" panose="02020603050405020304" pitchFamily="18" charset="0"/>
                <a:cs typeface="Times New Roman" panose="02020603050405020304" pitchFamily="18" charset="0"/>
              </a:rPr>
              <a:t>So, it needs consensus algorithm that is also resilient to the other problems.</a:t>
            </a:r>
          </a:p>
          <a:p>
            <a:pPr marL="0" indent="0">
              <a:buNone/>
            </a:pPr>
            <a:endParaRPr lang="en-JP" sz="2400" dirty="0">
              <a:latin typeface="Times New Roman" panose="02020603050405020304" pitchFamily="18" charset="0"/>
              <a:cs typeface="Times New Roman" panose="02020603050405020304" pitchFamily="18" charset="0"/>
            </a:endParaRPr>
          </a:p>
          <a:p>
            <a:r>
              <a:rPr lang="en-JP" sz="2400" dirty="0">
                <a:latin typeface="Times New Roman" panose="02020603050405020304" pitchFamily="18" charset="0"/>
                <a:cs typeface="Times New Roman" panose="02020603050405020304" pitchFamily="18" charset="0"/>
              </a:rPr>
              <a:t>Many such algorithm can be considered</a:t>
            </a:r>
          </a:p>
          <a:p>
            <a:pPr lvl="1"/>
            <a:r>
              <a:rPr lang="en-JP" dirty="0">
                <a:latin typeface="Times New Roman" panose="02020603050405020304" pitchFamily="18" charset="0"/>
                <a:cs typeface="Times New Roman" panose="02020603050405020304" pitchFamily="18" charset="0"/>
              </a:rPr>
              <a:t>Majority votes </a:t>
            </a:r>
          </a:p>
          <a:p>
            <a:pPr lvl="1"/>
            <a:r>
              <a:rPr lang="en-JP" dirty="0">
                <a:latin typeface="Times New Roman" panose="02020603050405020304" pitchFamily="18" charset="0"/>
                <a:cs typeface="Times New Roman" panose="02020603050405020304" pitchFamily="18" charset="0"/>
              </a:rPr>
              <a:t>Proof of work</a:t>
            </a:r>
          </a:p>
          <a:p>
            <a:pPr lvl="1"/>
            <a:r>
              <a:rPr lang="en-JP" dirty="0">
                <a:latin typeface="Times New Roman" panose="02020603050405020304" pitchFamily="18" charset="0"/>
                <a:cs typeface="Times New Roman" panose="02020603050405020304" pitchFamily="18" charset="0"/>
              </a:rPr>
              <a:t>Proof of stake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3398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1C39FD52-B919-40E1-8B69-BCE30B5AFC90}"/>
              </a:ext>
            </a:extLst>
          </p:cNvPr>
          <p:cNvSpPr>
            <a:spLocks noGrp="1"/>
          </p:cNvSpPr>
          <p:nvPr>
            <p:ph type="title"/>
          </p:nvPr>
        </p:nvSpPr>
        <p:spPr>
          <a:xfrm>
            <a:off x="643467" y="321734"/>
            <a:ext cx="10905066" cy="1135737"/>
          </a:xfrm>
        </p:spPr>
        <p:txBody>
          <a:bodyPr>
            <a:normAutofit/>
          </a:bodyPr>
          <a:lstStyle/>
          <a:p>
            <a:r>
              <a:rPr lang="en-US" sz="3600"/>
              <a:t>My recent work</a:t>
            </a:r>
          </a:p>
        </p:txBody>
      </p:sp>
      <p:sp>
        <p:nvSpPr>
          <p:cNvPr id="3" name="コンテンツ プレースホルダー 2">
            <a:extLst>
              <a:ext uri="{FF2B5EF4-FFF2-40B4-BE49-F238E27FC236}">
                <a16:creationId xmlns:a16="http://schemas.microsoft.com/office/drawing/2014/main" id="{1039B9BB-81FC-4A75-80BB-3AC602E9749A}"/>
              </a:ext>
            </a:extLst>
          </p:cNvPr>
          <p:cNvSpPr>
            <a:spLocks noGrp="1"/>
          </p:cNvSpPr>
          <p:nvPr>
            <p:ph idx="1"/>
          </p:nvPr>
        </p:nvSpPr>
        <p:spPr>
          <a:xfrm>
            <a:off x="643467" y="1782981"/>
            <a:ext cx="10905066" cy="4393982"/>
          </a:xfrm>
        </p:spPr>
        <p:txBody>
          <a:bodyPr>
            <a:normAutofit/>
          </a:bodyPr>
          <a:lstStyle/>
          <a:p>
            <a:r>
              <a:rPr lang="en-US" dirty="0">
                <a:latin typeface="Times New Roman" panose="02020603050405020304" pitchFamily="18" charset="0"/>
                <a:cs typeface="Times New Roman" panose="02020603050405020304" pitchFamily="18" charset="0"/>
              </a:rPr>
              <a:t>Try to reduce negative sign on frustration-free quantum spin model by locally changes the basis and reweighting. (in progress)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Writing documents for Research Fellowships</a:t>
            </a:r>
            <a:r>
              <a:rPr lang="ja-JP" altLang="en-US"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(DC1)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Published a book about basic statistical machine learning as a co-author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Developing New prediction model for limit order book (I haven’t touched it for a while)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71214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1F57DF-60CF-9B21-464B-5AD774288B78}"/>
              </a:ext>
            </a:extLst>
          </p:cNvPr>
          <p:cNvSpPr>
            <a:spLocks noGrp="1"/>
          </p:cNvSpPr>
          <p:nvPr>
            <p:ph type="title"/>
          </p:nvPr>
        </p:nvSpPr>
        <p:spPr>
          <a:xfrm>
            <a:off x="643467" y="321734"/>
            <a:ext cx="10905066" cy="1135737"/>
          </a:xfrm>
        </p:spPr>
        <p:txBody>
          <a:bodyPr>
            <a:normAutofit/>
          </a:bodyPr>
          <a:lstStyle/>
          <a:p>
            <a:r>
              <a:rPr lang="en-JP" sz="3600"/>
              <a:t>Majority votes and Sybil attack</a:t>
            </a:r>
          </a:p>
        </p:txBody>
      </p:sp>
      <p:sp>
        <p:nvSpPr>
          <p:cNvPr id="3" name="Content Placeholder 2">
            <a:extLst>
              <a:ext uri="{FF2B5EF4-FFF2-40B4-BE49-F238E27FC236}">
                <a16:creationId xmlns:a16="http://schemas.microsoft.com/office/drawing/2014/main" id="{843C7291-EF46-1B58-DE89-CB0908E36E80}"/>
              </a:ext>
            </a:extLst>
          </p:cNvPr>
          <p:cNvSpPr>
            <a:spLocks noGrp="1"/>
          </p:cNvSpPr>
          <p:nvPr>
            <p:ph idx="1"/>
          </p:nvPr>
        </p:nvSpPr>
        <p:spPr>
          <a:xfrm>
            <a:off x="643467" y="1782981"/>
            <a:ext cx="10905066" cy="4393982"/>
          </a:xfrm>
        </p:spPr>
        <p:txBody>
          <a:bodyPr>
            <a:normAutofit/>
          </a:bodyPr>
          <a:lstStyle/>
          <a:p>
            <a:r>
              <a:rPr lang="en-JP" sz="2400" dirty="0"/>
              <a:t>Each nodes vote for the proper chain. </a:t>
            </a:r>
          </a:p>
          <a:p>
            <a:endParaRPr lang="en-JP" sz="2400" dirty="0"/>
          </a:p>
          <a:p>
            <a:r>
              <a:rPr lang="en-US" sz="2400" dirty="0"/>
              <a:t>This algorithm b</a:t>
            </a:r>
            <a:r>
              <a:rPr lang="en-JP" sz="2400" dirty="0"/>
              <a:t>reak down if attacker can increase number of pseudonymous identities at will. </a:t>
            </a:r>
          </a:p>
          <a:p>
            <a:endParaRPr lang="en-JP" sz="2400" dirty="0"/>
          </a:p>
          <a:p>
            <a:r>
              <a:rPr lang="en-JP" sz="2400" dirty="0"/>
              <a:t>In fact, because blockchain is permissionless, they can append many nodes </a:t>
            </a:r>
            <a:r>
              <a:rPr lang="en-US" sz="2400" dirty="0"/>
              <a:t>as much as they want </a:t>
            </a:r>
            <a:r>
              <a:rPr lang="en-JP" sz="2400" dirty="0"/>
              <a:t>and influence on the outcome of an agreement.</a:t>
            </a:r>
          </a:p>
          <a:p>
            <a:endParaRPr lang="en-JP" sz="2000" dirty="0"/>
          </a:p>
          <a:p>
            <a:endParaRPr lang="en-JP"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6812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F17DFE-ECC4-6DDB-AD7A-E6DB8397E0B4}"/>
              </a:ext>
            </a:extLst>
          </p:cNvPr>
          <p:cNvSpPr>
            <a:spLocks noGrp="1"/>
          </p:cNvSpPr>
          <p:nvPr>
            <p:ph type="title"/>
          </p:nvPr>
        </p:nvSpPr>
        <p:spPr>
          <a:xfrm>
            <a:off x="643467" y="321734"/>
            <a:ext cx="10905066" cy="1135737"/>
          </a:xfrm>
        </p:spPr>
        <p:txBody>
          <a:bodyPr>
            <a:normAutofit/>
          </a:bodyPr>
          <a:lstStyle/>
          <a:p>
            <a:r>
              <a:rPr lang="en-JP" sz="3600" dirty="0"/>
              <a:t>Proof of work</a:t>
            </a:r>
          </a:p>
        </p:txBody>
      </p:sp>
      <p:sp>
        <p:nvSpPr>
          <p:cNvPr id="3" name="Content Placeholder 2">
            <a:extLst>
              <a:ext uri="{FF2B5EF4-FFF2-40B4-BE49-F238E27FC236}">
                <a16:creationId xmlns:a16="http://schemas.microsoft.com/office/drawing/2014/main" id="{3307D7FB-464C-5C27-442B-F2FB0FCC9E18}"/>
              </a:ext>
            </a:extLst>
          </p:cNvPr>
          <p:cNvSpPr>
            <a:spLocks noGrp="1"/>
          </p:cNvSpPr>
          <p:nvPr>
            <p:ph idx="1"/>
          </p:nvPr>
        </p:nvSpPr>
        <p:spPr>
          <a:xfrm>
            <a:off x="643467" y="1782981"/>
            <a:ext cx="10905066" cy="4393982"/>
          </a:xfrm>
        </p:spPr>
        <p:txBody>
          <a:bodyPr>
            <a:normAutofit/>
          </a:bodyPr>
          <a:lstStyle/>
          <a:p>
            <a:r>
              <a:rPr lang="en-JP" sz="2400" dirty="0">
                <a:latin typeface="Times New Roman" panose="02020603050405020304" pitchFamily="18" charset="0"/>
                <a:cs typeface="Times New Roman" panose="02020603050405020304" pitchFamily="18" charset="0"/>
              </a:rPr>
              <a:t>How network-wide agreement may be reached even if one can artificially multiply the nodes and there is no reason to trust other participants.</a:t>
            </a:r>
          </a:p>
          <a:p>
            <a:endParaRPr lang="en-JP" sz="2400" dirty="0">
              <a:latin typeface="Times New Roman" panose="02020603050405020304" pitchFamily="18" charset="0"/>
              <a:cs typeface="Times New Roman" panose="02020603050405020304" pitchFamily="18" charset="0"/>
            </a:endParaRPr>
          </a:p>
          <a:p>
            <a:r>
              <a:rPr lang="en-JP" sz="2400" dirty="0">
                <a:latin typeface="Times New Roman" panose="02020603050405020304" pitchFamily="18" charset="0"/>
                <a:cs typeface="Times New Roman" panose="02020603050405020304" pitchFamily="18" charset="0"/>
              </a:rPr>
              <a:t>Bitcoin setup a protocol where voting requires computational costs together with the system encouraging clients to attend voting</a:t>
            </a:r>
            <a:r>
              <a:rPr lang="en-US" sz="2400" dirty="0">
                <a:latin typeface="Times New Roman" panose="02020603050405020304" pitchFamily="18" charset="0"/>
                <a:cs typeface="Times New Roman" panose="02020603050405020304" pitchFamily="18" charset="0"/>
              </a:rPr>
              <a:t> (initiative)</a:t>
            </a:r>
            <a:endParaRPr lang="en-JP" sz="2400" dirty="0">
              <a:latin typeface="Times New Roman" panose="02020603050405020304" pitchFamily="18" charset="0"/>
              <a:cs typeface="Times New Roman" panose="02020603050405020304" pitchFamily="18" charset="0"/>
            </a:endParaRPr>
          </a:p>
          <a:p>
            <a:endParaRPr lang="en-JP" sz="2400" dirty="0">
              <a:latin typeface="Times New Roman" panose="02020603050405020304" pitchFamily="18" charset="0"/>
              <a:cs typeface="Times New Roman" panose="02020603050405020304" pitchFamily="18" charset="0"/>
            </a:endParaRPr>
          </a:p>
          <a:p>
            <a:r>
              <a:rPr lang="en-JP" sz="2400" dirty="0">
                <a:latin typeface="Times New Roman" panose="02020603050405020304" pitchFamily="18" charset="0"/>
                <a:cs typeface="Times New Roman" panose="02020603050405020304" pitchFamily="18" charset="0"/>
              </a:rPr>
              <a:t>Difficulty of work will be adjusted from time to time</a:t>
            </a:r>
          </a:p>
          <a:p>
            <a:endParaRPr lang="en-JP" sz="2000" dirty="0">
              <a:latin typeface="Times New Roman" panose="02020603050405020304" pitchFamily="18" charset="0"/>
              <a:cs typeface="Times New Roman" panose="02020603050405020304" pitchFamily="18" charset="0"/>
            </a:endParaRPr>
          </a:p>
          <a:p>
            <a:endParaRPr lang="en-JP"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67736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B2BD4848-5057-4D00-9FC6-67CE26D3DA9A}"/>
              </a:ext>
            </a:extLst>
          </p:cNvPr>
          <p:cNvSpPr>
            <a:spLocks noGrp="1"/>
          </p:cNvSpPr>
          <p:nvPr>
            <p:ph type="title"/>
          </p:nvPr>
        </p:nvSpPr>
        <p:spPr>
          <a:xfrm>
            <a:off x="643467" y="321734"/>
            <a:ext cx="10905066" cy="1135737"/>
          </a:xfrm>
        </p:spPr>
        <p:txBody>
          <a:bodyPr>
            <a:normAutofit/>
          </a:bodyPr>
          <a:lstStyle/>
          <a:p>
            <a:r>
              <a:rPr lang="en-US" sz="3600" dirty="0"/>
              <a:t>Proof of Work2</a:t>
            </a:r>
          </a:p>
        </p:txBody>
      </p:sp>
      <p:sp>
        <p:nvSpPr>
          <p:cNvPr id="3" name="コンテンツ プレースホルダー 2">
            <a:extLst>
              <a:ext uri="{FF2B5EF4-FFF2-40B4-BE49-F238E27FC236}">
                <a16:creationId xmlns:a16="http://schemas.microsoft.com/office/drawing/2014/main" id="{6E00CFB9-67BF-4F8F-99C5-3F4184906618}"/>
              </a:ext>
            </a:extLst>
          </p:cNvPr>
          <p:cNvSpPr>
            <a:spLocks noGrp="1"/>
          </p:cNvSpPr>
          <p:nvPr>
            <p:ph idx="1"/>
          </p:nvPr>
        </p:nvSpPr>
        <p:spPr>
          <a:xfrm>
            <a:off x="643468" y="1782980"/>
            <a:ext cx="9577770" cy="4655397"/>
          </a:xfrm>
        </p:spPr>
        <p:txBody>
          <a:bodyPr>
            <a:noAutofit/>
          </a:bodyPr>
          <a:lstStyle/>
          <a:p>
            <a:r>
              <a:rPr lang="en-US" sz="2400" dirty="0">
                <a:latin typeface="Times New Roman" panose="02020603050405020304" pitchFamily="18" charset="0"/>
                <a:cs typeface="Times New Roman" panose="02020603050405020304" pitchFamily="18" charset="0"/>
              </a:rPr>
              <a:t>The bitcoin force miners to search for a valid nonce whose value is adjusted by miners until the hash of the block is less than or equal to the current target difficulty of the block.</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Miner who find the valid nonce broadcasts it to the network </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図 4">
            <a:extLst>
              <a:ext uri="{FF2B5EF4-FFF2-40B4-BE49-F238E27FC236}">
                <a16:creationId xmlns:a16="http://schemas.microsoft.com/office/drawing/2014/main" id="{5CEEDEB6-AB4B-46E2-8358-D27B6EBCBBE0}"/>
              </a:ext>
            </a:extLst>
          </p:cNvPr>
          <p:cNvPicPr>
            <a:picLocks noChangeAspect="1"/>
          </p:cNvPicPr>
          <p:nvPr/>
        </p:nvPicPr>
        <p:blipFill>
          <a:blip r:embed="rId2"/>
          <a:stretch>
            <a:fillRect/>
          </a:stretch>
        </p:blipFill>
        <p:spPr>
          <a:xfrm>
            <a:off x="2602224" y="3343511"/>
            <a:ext cx="6253212" cy="151640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84007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503C6F-A5AD-7C50-1130-58E0FF20400C}"/>
              </a:ext>
            </a:extLst>
          </p:cNvPr>
          <p:cNvSpPr>
            <a:spLocks noGrp="1"/>
          </p:cNvSpPr>
          <p:nvPr>
            <p:ph type="title"/>
          </p:nvPr>
        </p:nvSpPr>
        <p:spPr>
          <a:xfrm>
            <a:off x="643467" y="321734"/>
            <a:ext cx="10905066" cy="1135737"/>
          </a:xfrm>
        </p:spPr>
        <p:txBody>
          <a:bodyPr>
            <a:normAutofit/>
          </a:bodyPr>
          <a:lstStyle/>
          <a:p>
            <a:r>
              <a:rPr lang="en-JP" sz="3600" dirty="0"/>
              <a:t>Forks and consensus chain</a:t>
            </a:r>
          </a:p>
        </p:txBody>
      </p:sp>
      <p:sp>
        <p:nvSpPr>
          <p:cNvPr id="3" name="Content Placeholder 2">
            <a:extLst>
              <a:ext uri="{FF2B5EF4-FFF2-40B4-BE49-F238E27FC236}">
                <a16:creationId xmlns:a16="http://schemas.microsoft.com/office/drawing/2014/main" id="{8F9001BE-E2DA-3DEA-C4DE-E55C76FFE289}"/>
              </a:ext>
            </a:extLst>
          </p:cNvPr>
          <p:cNvSpPr>
            <a:spLocks noGrp="1"/>
          </p:cNvSpPr>
          <p:nvPr>
            <p:ph idx="1"/>
          </p:nvPr>
        </p:nvSpPr>
        <p:spPr>
          <a:xfrm>
            <a:off x="643468" y="1782981"/>
            <a:ext cx="5452532" cy="4393982"/>
          </a:xfrm>
        </p:spPr>
        <p:txBody>
          <a:bodyPr>
            <a:normAutofit/>
          </a:bodyPr>
          <a:lstStyle/>
          <a:p>
            <a:r>
              <a:rPr lang="en-US" sz="2400" dirty="0">
                <a:latin typeface="Times New Roman" panose="02020603050405020304" pitchFamily="18" charset="0"/>
                <a:cs typeface="Times New Roman" panose="02020603050405020304" pitchFamily="18" charset="0"/>
              </a:rPr>
              <a:t>A fork happens when two or more valid blocks refer to the same parent.</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A selection rule is required.</a:t>
            </a:r>
          </a:p>
          <a:p>
            <a:endParaRPr lang="en-US" sz="2400" b="0" i="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branch with the longest cumulative proof-of-work  difficulty is the one that is chosen as the consensus chain</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図 6">
            <a:extLst>
              <a:ext uri="{FF2B5EF4-FFF2-40B4-BE49-F238E27FC236}">
                <a16:creationId xmlns:a16="http://schemas.microsoft.com/office/drawing/2014/main" id="{72B92076-34DC-497C-92EE-FE65A766636D}"/>
              </a:ext>
            </a:extLst>
          </p:cNvPr>
          <p:cNvPicPr>
            <a:picLocks noChangeAspect="1"/>
          </p:cNvPicPr>
          <p:nvPr/>
        </p:nvPicPr>
        <p:blipFill>
          <a:blip r:embed="rId2"/>
          <a:stretch>
            <a:fillRect/>
          </a:stretch>
        </p:blipFill>
        <p:spPr>
          <a:xfrm>
            <a:off x="5865254" y="1313603"/>
            <a:ext cx="6253212" cy="3189137"/>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41126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BED1-6402-7164-915D-0E1B3C8D41DB}"/>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Define coin (base idea)</a:t>
            </a:r>
          </a:p>
        </p:txBody>
      </p:sp>
      <p:sp>
        <p:nvSpPr>
          <p:cNvPr id="3" name="Content Placeholder 2">
            <a:extLst>
              <a:ext uri="{FF2B5EF4-FFF2-40B4-BE49-F238E27FC236}">
                <a16:creationId xmlns:a16="http://schemas.microsoft.com/office/drawing/2014/main" id="{BE2134EF-6582-F741-B26D-B9C970501260}"/>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In the paper, electronic coin is defined as a chain of digital signatures.</a:t>
            </a:r>
          </a:p>
        </p:txBody>
      </p:sp>
      <p:pic>
        <p:nvPicPr>
          <p:cNvPr id="5" name="Picture 4" descr="Diagram&#10;&#10;Description automatically generated">
            <a:extLst>
              <a:ext uri="{FF2B5EF4-FFF2-40B4-BE49-F238E27FC236}">
                <a16:creationId xmlns:a16="http://schemas.microsoft.com/office/drawing/2014/main" id="{ACCC51F1-3CED-F324-E370-67AAB157C313}"/>
              </a:ext>
            </a:extLst>
          </p:cNvPr>
          <p:cNvPicPr>
            <a:picLocks noChangeAspect="1"/>
          </p:cNvPicPr>
          <p:nvPr/>
        </p:nvPicPr>
        <p:blipFill>
          <a:blip r:embed="rId2"/>
          <a:stretch>
            <a:fillRect/>
          </a:stretch>
        </p:blipFill>
        <p:spPr>
          <a:xfrm>
            <a:off x="1020686" y="2003486"/>
            <a:ext cx="6677187" cy="4006311"/>
          </a:xfrm>
          <a:prstGeom prst="rect">
            <a:avLst/>
          </a:prstGeom>
        </p:spPr>
      </p:pic>
      <p:sp>
        <p:nvSpPr>
          <p:cNvPr id="7" name="TextBox 6">
            <a:extLst>
              <a:ext uri="{FF2B5EF4-FFF2-40B4-BE49-F238E27FC236}">
                <a16:creationId xmlns:a16="http://schemas.microsoft.com/office/drawing/2014/main" id="{5190FB44-710A-B9DC-1F51-DDBDBE6FB5CC}"/>
              </a:ext>
            </a:extLst>
          </p:cNvPr>
          <p:cNvSpPr txBox="1"/>
          <p:nvPr/>
        </p:nvSpPr>
        <p:spPr>
          <a:xfrm>
            <a:off x="7697873" y="2446638"/>
            <a:ext cx="4148595" cy="400110"/>
          </a:xfrm>
          <a:prstGeom prst="rect">
            <a:avLst/>
          </a:prstGeom>
          <a:noFill/>
        </p:spPr>
        <p:txBody>
          <a:bodyPr wrap="square" rtlCol="0">
            <a:spAutoFit/>
          </a:bodyPr>
          <a:lstStyle/>
          <a:p>
            <a:r>
              <a:rPr lang="en-US" sz="2000" dirty="0"/>
              <a:t>S</a:t>
            </a:r>
            <a:r>
              <a:rPr lang="en-JP" sz="2000" dirty="0"/>
              <a:t>hare this chain over all nodes(peers)</a:t>
            </a:r>
          </a:p>
        </p:txBody>
      </p:sp>
    </p:spTree>
    <p:extLst>
      <p:ext uri="{BB962C8B-B14F-4D97-AF65-F5344CB8AC3E}">
        <p14:creationId xmlns:p14="http://schemas.microsoft.com/office/powerpoint/2010/main" val="231425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E3D7B42B-7A43-4869-B8BD-10857A3C0613}"/>
              </a:ext>
            </a:extLst>
          </p:cNvPr>
          <p:cNvPicPr>
            <a:picLocks noGrp="1" noChangeAspect="1"/>
          </p:cNvPicPr>
          <p:nvPr>
            <p:ph idx="1"/>
          </p:nvPr>
        </p:nvPicPr>
        <p:blipFill>
          <a:blip r:embed="rId2"/>
          <a:stretch>
            <a:fillRect/>
          </a:stretch>
        </p:blipFill>
        <p:spPr>
          <a:xfrm>
            <a:off x="1461520" y="3469711"/>
            <a:ext cx="7811590" cy="3086531"/>
          </a:xfrm>
        </p:spPr>
      </p:pic>
      <p:pic>
        <p:nvPicPr>
          <p:cNvPr id="5" name="図 4">
            <a:extLst>
              <a:ext uri="{FF2B5EF4-FFF2-40B4-BE49-F238E27FC236}">
                <a16:creationId xmlns:a16="http://schemas.microsoft.com/office/drawing/2014/main" id="{DF7DA189-1D82-434C-AB51-F1719079B5C8}"/>
              </a:ext>
            </a:extLst>
          </p:cNvPr>
          <p:cNvPicPr>
            <a:picLocks noChangeAspect="1"/>
          </p:cNvPicPr>
          <p:nvPr/>
        </p:nvPicPr>
        <p:blipFill>
          <a:blip r:embed="rId3"/>
          <a:stretch>
            <a:fillRect/>
          </a:stretch>
        </p:blipFill>
        <p:spPr>
          <a:xfrm>
            <a:off x="3111345" y="40710"/>
            <a:ext cx="5576651" cy="3388290"/>
          </a:xfrm>
          <a:prstGeom prst="rect">
            <a:avLst/>
          </a:prstGeom>
        </p:spPr>
      </p:pic>
    </p:spTree>
    <p:extLst>
      <p:ext uri="{BB962C8B-B14F-4D97-AF65-F5344CB8AC3E}">
        <p14:creationId xmlns:p14="http://schemas.microsoft.com/office/powerpoint/2010/main" val="271860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580F-F3BF-7C0E-709D-AA33A1DE135A}"/>
              </a:ext>
            </a:extLst>
          </p:cNvPr>
          <p:cNvSpPr>
            <a:spLocks noGrp="1"/>
          </p:cNvSpPr>
          <p:nvPr>
            <p:ph type="ctrTitle"/>
          </p:nvPr>
        </p:nvSpPr>
        <p:spPr/>
        <p:txBody>
          <a:bodyPr/>
          <a:lstStyle/>
          <a:p>
            <a:r>
              <a:rPr lang="en-JP" dirty="0"/>
              <a:t>Theory of Blockchain</a:t>
            </a:r>
          </a:p>
        </p:txBody>
      </p:sp>
      <p:sp>
        <p:nvSpPr>
          <p:cNvPr id="3" name="Subtitle 2">
            <a:extLst>
              <a:ext uri="{FF2B5EF4-FFF2-40B4-BE49-F238E27FC236}">
                <a16:creationId xmlns:a16="http://schemas.microsoft.com/office/drawing/2014/main" id="{2D56319F-1E1F-722D-A1BF-F141CF00ED9E}"/>
              </a:ext>
            </a:extLst>
          </p:cNvPr>
          <p:cNvSpPr>
            <a:spLocks noGrp="1"/>
          </p:cNvSpPr>
          <p:nvPr>
            <p:ph type="subTitle" idx="1"/>
          </p:nvPr>
        </p:nvSpPr>
        <p:spPr/>
        <p:txBody>
          <a:bodyPr/>
          <a:lstStyle/>
          <a:p>
            <a:endParaRPr lang="en-JP"/>
          </a:p>
        </p:txBody>
      </p:sp>
    </p:spTree>
    <p:extLst>
      <p:ext uri="{BB962C8B-B14F-4D97-AF65-F5344CB8AC3E}">
        <p14:creationId xmlns:p14="http://schemas.microsoft.com/office/powerpoint/2010/main" val="140214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FB335-C567-65A1-C378-878D6284B9F7}"/>
              </a:ext>
            </a:extLst>
          </p:cNvPr>
          <p:cNvSpPr>
            <a:spLocks noGrp="1"/>
          </p:cNvSpPr>
          <p:nvPr>
            <p:ph type="title"/>
          </p:nvPr>
        </p:nvSpPr>
        <p:spPr>
          <a:xfrm>
            <a:off x="643467" y="321734"/>
            <a:ext cx="10905066" cy="1135737"/>
          </a:xfrm>
        </p:spPr>
        <p:txBody>
          <a:bodyPr>
            <a:normAutofit/>
          </a:bodyPr>
          <a:lstStyle/>
          <a:p>
            <a:r>
              <a:rPr lang="en-JP" sz="3600" dirty="0"/>
              <a:t>Problems of electronic cash</a:t>
            </a:r>
          </a:p>
        </p:txBody>
      </p:sp>
      <p:sp>
        <p:nvSpPr>
          <p:cNvPr id="3" name="Content Placeholder 2">
            <a:extLst>
              <a:ext uri="{FF2B5EF4-FFF2-40B4-BE49-F238E27FC236}">
                <a16:creationId xmlns:a16="http://schemas.microsoft.com/office/drawing/2014/main" id="{8DE67DAC-8B5A-41F4-1926-C89AC86F9836}"/>
              </a:ext>
            </a:extLst>
          </p:cNvPr>
          <p:cNvSpPr>
            <a:spLocks noGrp="1"/>
          </p:cNvSpPr>
          <p:nvPr>
            <p:ph idx="1"/>
          </p:nvPr>
        </p:nvSpPr>
        <p:spPr>
          <a:xfrm>
            <a:off x="643469" y="1339913"/>
            <a:ext cx="5847866" cy="4837050"/>
          </a:xfrm>
        </p:spPr>
        <p:txBody>
          <a:bodyPr>
            <a:normAutofit/>
          </a:bodyPr>
          <a:lstStyle/>
          <a:p>
            <a:r>
              <a:rPr lang="en-US" dirty="0">
                <a:latin typeface="Times New Roman" panose="02020603050405020304" pitchFamily="18" charset="0"/>
                <a:cs typeface="Times New Roman" panose="02020603050405020304" pitchFamily="18" charset="0"/>
              </a:rPr>
              <a:t>Tampering </a:t>
            </a:r>
          </a:p>
          <a:p>
            <a:pPr lvl="1"/>
            <a:r>
              <a:rPr lang="en-US" sz="2000" dirty="0">
                <a:latin typeface="Times New Roman" panose="02020603050405020304" pitchFamily="18" charset="0"/>
                <a:cs typeface="Times New Roman" panose="02020603050405020304" pitchFamily="18" charset="0"/>
              </a:rPr>
              <a:t>Change balance  </a:t>
            </a:r>
          </a:p>
          <a:p>
            <a:pPr lvl="1"/>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Token Forgery</a:t>
            </a:r>
          </a:p>
          <a:p>
            <a:pPr lvl="1"/>
            <a:r>
              <a:rPr lang="en-US" sz="2000" dirty="0">
                <a:latin typeface="Times New Roman" panose="02020603050405020304" pitchFamily="18" charset="0"/>
                <a:cs typeface="Times New Roman" panose="02020603050405020304" pitchFamily="18" charset="0"/>
              </a:rPr>
              <a:t>Create valid-looking coin</a:t>
            </a:r>
          </a:p>
          <a:p>
            <a:pPr lvl="1"/>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multiple spending</a:t>
            </a:r>
          </a:p>
          <a:p>
            <a:pPr lvl="1"/>
            <a:r>
              <a:rPr lang="en-US" sz="2000" dirty="0">
                <a:latin typeface="Times New Roman" panose="02020603050405020304" pitchFamily="18" charset="0"/>
                <a:cs typeface="Times New Roman" panose="02020603050405020304" pitchFamily="18" charset="0"/>
              </a:rPr>
              <a:t>Spend one electronic cash for multiple time (because </a:t>
            </a:r>
            <a:r>
              <a:rPr lang="en-JP" sz="2000" dirty="0">
                <a:latin typeface="Times New Roman" panose="02020603050405020304" pitchFamily="18" charset="0"/>
                <a:cs typeface="Times New Roman" panose="02020603050405020304" pitchFamily="18" charset="0"/>
              </a:rPr>
              <a:t>electronic</a:t>
            </a:r>
            <a:r>
              <a:rPr lang="en-US" sz="2000" dirty="0">
                <a:latin typeface="Times New Roman" panose="02020603050405020304" pitchFamily="18" charset="0"/>
                <a:cs typeface="Times New Roman" panose="02020603050405020304" pitchFamily="18" charset="0"/>
              </a:rPr>
              <a:t> coin consists of digital information).</a:t>
            </a:r>
          </a:p>
          <a:p>
            <a:r>
              <a:rPr lang="en-US" dirty="0">
                <a:latin typeface="Times New Roman" panose="02020603050405020304" pitchFamily="18" charset="0"/>
                <a:cs typeface="Times New Roman" panose="02020603050405020304" pitchFamily="18" charset="0"/>
              </a:rPr>
              <a:t>Proof for payment</a:t>
            </a:r>
          </a:p>
          <a:p>
            <a:pPr lvl="1"/>
            <a:r>
              <a:rPr lang="en-US" sz="2000" dirty="0">
                <a:latin typeface="Times New Roman" panose="02020603050405020304" pitchFamily="18" charset="0"/>
                <a:cs typeface="Times New Roman" panose="02020603050405020304" pitchFamily="18" charset="0"/>
              </a:rPr>
              <a:t>Need to guarantee that you made a transfer.</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E4DEA89A-0C1E-5194-8379-E8050B364C47}"/>
              </a:ext>
            </a:extLst>
          </p:cNvPr>
          <p:cNvPicPr>
            <a:picLocks noChangeAspect="1"/>
          </p:cNvPicPr>
          <p:nvPr/>
        </p:nvPicPr>
        <p:blipFill>
          <a:blip r:embed="rId2"/>
          <a:stretch>
            <a:fillRect/>
          </a:stretch>
        </p:blipFill>
        <p:spPr>
          <a:xfrm>
            <a:off x="6855946" y="2085032"/>
            <a:ext cx="4712032" cy="3640045"/>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テキスト ボックス 13">
            <a:extLst>
              <a:ext uri="{FF2B5EF4-FFF2-40B4-BE49-F238E27FC236}">
                <a16:creationId xmlns:a16="http://schemas.microsoft.com/office/drawing/2014/main" id="{F9BDAC40-7780-4FC0-A45C-FB609BEB7BD1}"/>
              </a:ext>
            </a:extLst>
          </p:cNvPr>
          <p:cNvSpPr txBox="1"/>
          <p:nvPr/>
        </p:nvSpPr>
        <p:spPr>
          <a:xfrm>
            <a:off x="8304060" y="1715700"/>
            <a:ext cx="2591960" cy="369332"/>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multiple spending</a:t>
            </a:r>
          </a:p>
        </p:txBody>
      </p:sp>
    </p:spTree>
    <p:extLst>
      <p:ext uri="{BB962C8B-B14F-4D97-AF65-F5344CB8AC3E}">
        <p14:creationId xmlns:p14="http://schemas.microsoft.com/office/powerpoint/2010/main" val="127988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41286A-8349-A4C5-9FA5-3CC690FE1685}"/>
              </a:ext>
            </a:extLst>
          </p:cNvPr>
          <p:cNvSpPr>
            <a:spLocks noGrp="1"/>
          </p:cNvSpPr>
          <p:nvPr>
            <p:ph type="title"/>
          </p:nvPr>
        </p:nvSpPr>
        <p:spPr>
          <a:xfrm>
            <a:off x="643467" y="321734"/>
            <a:ext cx="10905066" cy="1135737"/>
          </a:xfrm>
        </p:spPr>
        <p:txBody>
          <a:bodyPr>
            <a:normAutofit/>
          </a:bodyPr>
          <a:lstStyle/>
          <a:p>
            <a:r>
              <a:rPr lang="en-US" sz="3600" dirty="0"/>
              <a:t>Electronic payment before blockchain</a:t>
            </a:r>
            <a:endParaRPr lang="en-JP" sz="3600" dirty="0"/>
          </a:p>
        </p:txBody>
      </p:sp>
      <p:sp>
        <p:nvSpPr>
          <p:cNvPr id="3" name="Content Placeholder 2">
            <a:extLst>
              <a:ext uri="{FF2B5EF4-FFF2-40B4-BE49-F238E27FC236}">
                <a16:creationId xmlns:a16="http://schemas.microsoft.com/office/drawing/2014/main" id="{4E4F854E-C741-2996-07F5-3FC0177ABE9E}"/>
              </a:ext>
            </a:extLst>
          </p:cNvPr>
          <p:cNvSpPr>
            <a:spLocks noGrp="1"/>
          </p:cNvSpPr>
          <p:nvPr>
            <p:ph idx="1"/>
          </p:nvPr>
        </p:nvSpPr>
        <p:spPr>
          <a:xfrm>
            <a:off x="643468" y="1548143"/>
            <a:ext cx="6512341" cy="4628820"/>
          </a:xfrm>
        </p:spPr>
        <p:txBody>
          <a:bodyPr>
            <a:normAutofit/>
          </a:bodyPr>
          <a:lstStyle/>
          <a:p>
            <a:r>
              <a:rPr lang="en-US" sz="2000" dirty="0">
                <a:latin typeface="Times New Roman" panose="02020603050405020304" pitchFamily="18" charset="0"/>
                <a:cs typeface="Times New Roman" panose="02020603050405020304" pitchFamily="18" charset="0"/>
              </a:rPr>
              <a:t>Assume the existence of Trusted Third Party(TTP)</a:t>
            </a:r>
          </a:p>
          <a:p>
            <a:r>
              <a:rPr lang="en-US" sz="2000" dirty="0">
                <a:latin typeface="Times New Roman" panose="02020603050405020304" pitchFamily="18" charset="0"/>
                <a:cs typeface="Times New Roman" panose="02020603050405020304" pitchFamily="18" charset="0"/>
              </a:rPr>
              <a:t>Three  process when using electric cash</a:t>
            </a:r>
          </a:p>
          <a:p>
            <a:pPr lvl="1"/>
            <a:r>
              <a:rPr lang="en-US" sz="2000" dirty="0">
                <a:latin typeface="Times New Roman" panose="02020603050405020304" pitchFamily="18" charset="0"/>
                <a:cs typeface="Times New Roman" panose="02020603050405020304" pitchFamily="18" charset="0"/>
              </a:rPr>
              <a:t>W</a:t>
            </a:r>
            <a:r>
              <a:rPr lang="en-JP" sz="2000" dirty="0">
                <a:latin typeface="Times New Roman" panose="02020603050405020304" pitchFamily="18" charset="0"/>
                <a:cs typeface="Times New Roman" panose="02020603050405020304" pitchFamily="18" charset="0"/>
              </a:rPr>
              <a:t>ithdrawal</a:t>
            </a:r>
          </a:p>
          <a:p>
            <a:pPr lvl="1"/>
            <a:r>
              <a:rPr lang="en-US" sz="2000" dirty="0">
                <a:latin typeface="Times New Roman" panose="02020603050405020304" pitchFamily="18" charset="0"/>
                <a:cs typeface="Times New Roman" panose="02020603050405020304" pitchFamily="18" charset="0"/>
              </a:rPr>
              <a:t>P</a:t>
            </a:r>
            <a:r>
              <a:rPr lang="en-JP" sz="2000" dirty="0">
                <a:latin typeface="Times New Roman" panose="02020603050405020304" pitchFamily="18" charset="0"/>
                <a:cs typeface="Times New Roman" panose="02020603050405020304" pitchFamily="18" charset="0"/>
              </a:rPr>
              <a:t>ayment</a:t>
            </a:r>
          </a:p>
          <a:p>
            <a:pPr lvl="1"/>
            <a:r>
              <a:rPr lang="en-US" sz="2000" dirty="0">
                <a:latin typeface="Times New Roman" panose="02020603050405020304" pitchFamily="18" charset="0"/>
                <a:cs typeface="Times New Roman" panose="02020603050405020304" pitchFamily="18" charset="0"/>
              </a:rPr>
              <a:t>D</a:t>
            </a:r>
            <a:r>
              <a:rPr lang="en-JP" sz="2000" dirty="0">
                <a:latin typeface="Times New Roman" panose="02020603050405020304" pitchFamily="18" charset="0"/>
                <a:cs typeface="Times New Roman" panose="02020603050405020304" pitchFamily="18" charset="0"/>
              </a:rPr>
              <a:t>eposit</a:t>
            </a:r>
          </a:p>
          <a:p>
            <a:pPr marL="0" indent="0">
              <a:buNone/>
            </a:pPr>
            <a:endParaRPr lang="en-JP"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If bank(TTP) manage all transaction, then there is no room for multiple spending</a:t>
            </a:r>
          </a:p>
          <a:p>
            <a:r>
              <a:rPr lang="en-US" sz="2000" dirty="0">
                <a:latin typeface="Times New Roman" panose="02020603050405020304" pitchFamily="18" charset="0"/>
                <a:cs typeface="Times New Roman" panose="02020603050405020304" pitchFamily="18" charset="0"/>
              </a:rPr>
              <a:t>If the servers used in bank are secure enough, then no tempering</a:t>
            </a:r>
          </a:p>
          <a:p>
            <a:r>
              <a:rPr lang="en-US" sz="2000" dirty="0">
                <a:latin typeface="Times New Roman" panose="02020603050405020304" pitchFamily="18" charset="0"/>
                <a:cs typeface="Times New Roman" panose="02020603050405020304" pitchFamily="18" charset="0"/>
              </a:rPr>
              <a:t>How to prove that the token is issued by the TTP?</a:t>
            </a:r>
            <a:endParaRPr lang="en-JP" sz="2000" dirty="0">
              <a:latin typeface="Times New Roman" panose="02020603050405020304" pitchFamily="18" charset="0"/>
              <a:cs typeface="Times New Roman" panose="02020603050405020304" pitchFamily="18" charset="0"/>
            </a:endParaRPr>
          </a:p>
          <a:p>
            <a:pPr>
              <a:buFont typeface="Wingdings" pitchFamily="2" charset="2"/>
              <a:buChar char="Ø"/>
            </a:pPr>
            <a:r>
              <a:rPr lang="en-JP" sz="2000" dirty="0">
                <a:latin typeface="Times New Roman" panose="02020603050405020304" pitchFamily="18" charset="0"/>
                <a:cs typeface="Times New Roman" panose="02020603050405020304" pitchFamily="18" charset="0"/>
              </a:rPr>
              <a:t>  Require one more step for preventing token forgery</a:t>
            </a:r>
          </a:p>
          <a:p>
            <a:endParaRPr lang="en-US" sz="2000" dirty="0">
              <a:latin typeface="Times New Roman" panose="02020603050405020304" pitchFamily="18" charset="0"/>
              <a:cs typeface="Times New Roman" panose="02020603050405020304" pitchFamily="18" charset="0"/>
            </a:endParaRPr>
          </a:p>
        </p:txBody>
      </p:sp>
      <p:grpSp>
        <p:nvGrpSpPr>
          <p:cNvPr id="29"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Diagram&#10;&#10;Description automatically generated">
            <a:extLst>
              <a:ext uri="{FF2B5EF4-FFF2-40B4-BE49-F238E27FC236}">
                <a16:creationId xmlns:a16="http://schemas.microsoft.com/office/drawing/2014/main" id="{A5B79561-650E-3B18-CF7D-4427DBD26892}"/>
              </a:ext>
            </a:extLst>
          </p:cNvPr>
          <p:cNvPicPr>
            <a:picLocks noChangeAspect="1"/>
          </p:cNvPicPr>
          <p:nvPr/>
        </p:nvPicPr>
        <p:blipFill>
          <a:blip r:embed="rId2"/>
          <a:stretch>
            <a:fillRect/>
          </a:stretch>
        </p:blipFill>
        <p:spPr>
          <a:xfrm>
            <a:off x="6731979" y="1964853"/>
            <a:ext cx="4835999" cy="3125824"/>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テキスト ボックス 12">
            <a:extLst>
              <a:ext uri="{FF2B5EF4-FFF2-40B4-BE49-F238E27FC236}">
                <a16:creationId xmlns:a16="http://schemas.microsoft.com/office/drawing/2014/main" id="{6537FA3D-FB3C-4707-B947-CBB3C04C05F5}"/>
              </a:ext>
            </a:extLst>
          </p:cNvPr>
          <p:cNvSpPr txBox="1"/>
          <p:nvPr/>
        </p:nvSpPr>
        <p:spPr>
          <a:xfrm>
            <a:off x="7121232" y="4677214"/>
            <a:ext cx="921756" cy="646331"/>
          </a:xfrm>
          <a:prstGeom prst="rect">
            <a:avLst/>
          </a:prstGeom>
          <a:solidFill>
            <a:schemeClr val="bg1"/>
          </a:solidFill>
        </p:spPr>
        <p:txBody>
          <a:bodyPr wrap="square">
            <a:spAutoFit/>
          </a:bodyPr>
          <a:lstStyle/>
          <a:p>
            <a:r>
              <a:rPr lang="en-US" dirty="0">
                <a:latin typeface="Times New Roman" panose="02020603050405020304" pitchFamily="18" charset="0"/>
                <a:cs typeface="Times New Roman" panose="02020603050405020304" pitchFamily="18" charset="0"/>
              </a:rPr>
              <a:t>Alice</a:t>
            </a:r>
          </a:p>
          <a:p>
            <a:r>
              <a:rPr lang="en-US" dirty="0">
                <a:latin typeface="Times New Roman" panose="02020603050405020304" pitchFamily="18" charset="0"/>
                <a:cs typeface="Times New Roman" panose="02020603050405020304" pitchFamily="18" charset="0"/>
              </a:rPr>
              <a:t>(payer)</a:t>
            </a:r>
          </a:p>
        </p:txBody>
      </p:sp>
      <p:sp>
        <p:nvSpPr>
          <p:cNvPr id="14" name="テキスト ボックス 13">
            <a:extLst>
              <a:ext uri="{FF2B5EF4-FFF2-40B4-BE49-F238E27FC236}">
                <a16:creationId xmlns:a16="http://schemas.microsoft.com/office/drawing/2014/main" id="{252842DB-EEE5-4ACF-9D47-4598929FC57B}"/>
              </a:ext>
            </a:extLst>
          </p:cNvPr>
          <p:cNvSpPr txBox="1"/>
          <p:nvPr/>
        </p:nvSpPr>
        <p:spPr>
          <a:xfrm>
            <a:off x="10623666" y="4664323"/>
            <a:ext cx="921756" cy="646331"/>
          </a:xfrm>
          <a:prstGeom prst="rect">
            <a:avLst/>
          </a:prstGeom>
          <a:solidFill>
            <a:schemeClr val="bg1"/>
          </a:solidFill>
        </p:spPr>
        <p:txBody>
          <a:bodyPr wrap="square">
            <a:spAutoFit/>
          </a:bodyPr>
          <a:lstStyle/>
          <a:p>
            <a:r>
              <a:rPr lang="en-US" dirty="0">
                <a:latin typeface="Times New Roman" panose="02020603050405020304" pitchFamily="18" charset="0"/>
                <a:cs typeface="Times New Roman" panose="02020603050405020304" pitchFamily="18" charset="0"/>
              </a:rPr>
              <a:t>Bob</a:t>
            </a:r>
          </a:p>
          <a:p>
            <a:r>
              <a:rPr lang="en-US" dirty="0">
                <a:latin typeface="Times New Roman" panose="02020603050405020304" pitchFamily="18" charset="0"/>
                <a:cs typeface="Times New Roman" panose="02020603050405020304" pitchFamily="18" charset="0"/>
              </a:rPr>
              <a:t>(payee)</a:t>
            </a:r>
          </a:p>
        </p:txBody>
      </p:sp>
      <p:sp>
        <p:nvSpPr>
          <p:cNvPr id="15" name="テキスト ボックス 14">
            <a:extLst>
              <a:ext uri="{FF2B5EF4-FFF2-40B4-BE49-F238E27FC236}">
                <a16:creationId xmlns:a16="http://schemas.microsoft.com/office/drawing/2014/main" id="{01DF437A-1403-4350-A822-7524E09361C5}"/>
              </a:ext>
            </a:extLst>
          </p:cNvPr>
          <p:cNvSpPr txBox="1"/>
          <p:nvPr/>
        </p:nvSpPr>
        <p:spPr>
          <a:xfrm>
            <a:off x="8696132" y="2826212"/>
            <a:ext cx="1125894" cy="646331"/>
          </a:xfrm>
          <a:prstGeom prst="rect">
            <a:avLst/>
          </a:prstGeom>
          <a:solidFill>
            <a:schemeClr val="bg1"/>
          </a:solidFill>
        </p:spPr>
        <p:txBody>
          <a:bodyPr wrap="square">
            <a:spAutoFit/>
          </a:bodyPr>
          <a:lstStyle/>
          <a:p>
            <a:r>
              <a:rPr lang="en-US" dirty="0">
                <a:latin typeface="Times New Roman" panose="02020603050405020304" pitchFamily="18" charset="0"/>
                <a:cs typeface="Times New Roman" panose="02020603050405020304" pitchFamily="18" charset="0"/>
              </a:rPr>
              <a:t>bank</a:t>
            </a:r>
          </a:p>
          <a:p>
            <a:r>
              <a:rPr lang="en-US" dirty="0">
                <a:latin typeface="Times New Roman" panose="02020603050405020304" pitchFamily="18" charset="0"/>
                <a:cs typeface="Times New Roman" panose="02020603050405020304" pitchFamily="18" charset="0"/>
              </a:rPr>
              <a:t>(TTP)</a:t>
            </a:r>
          </a:p>
        </p:txBody>
      </p:sp>
    </p:spTree>
    <p:extLst>
      <p:ext uri="{BB962C8B-B14F-4D97-AF65-F5344CB8AC3E}">
        <p14:creationId xmlns:p14="http://schemas.microsoft.com/office/powerpoint/2010/main" val="215121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41286A-8349-A4C5-9FA5-3CC690FE1685}"/>
              </a:ext>
            </a:extLst>
          </p:cNvPr>
          <p:cNvSpPr>
            <a:spLocks noGrp="1"/>
          </p:cNvSpPr>
          <p:nvPr>
            <p:ph type="title"/>
          </p:nvPr>
        </p:nvSpPr>
        <p:spPr>
          <a:xfrm>
            <a:off x="643467" y="321734"/>
            <a:ext cx="10905066" cy="1135737"/>
          </a:xfrm>
        </p:spPr>
        <p:txBody>
          <a:bodyPr>
            <a:normAutofit/>
          </a:bodyPr>
          <a:lstStyle/>
          <a:p>
            <a:r>
              <a:rPr lang="en-US" sz="3600"/>
              <a:t>Electronic payment before blockchain</a:t>
            </a:r>
            <a:endParaRPr lang="en-JP" sz="3600"/>
          </a:p>
        </p:txBody>
      </p:sp>
      <p:sp>
        <p:nvSpPr>
          <p:cNvPr id="3" name="Content Placeholder 2">
            <a:extLst>
              <a:ext uri="{FF2B5EF4-FFF2-40B4-BE49-F238E27FC236}">
                <a16:creationId xmlns:a16="http://schemas.microsoft.com/office/drawing/2014/main" id="{4E4F854E-C741-2996-07F5-3FC0177ABE9E}"/>
              </a:ext>
            </a:extLst>
          </p:cNvPr>
          <p:cNvSpPr>
            <a:spLocks noGrp="1"/>
          </p:cNvSpPr>
          <p:nvPr>
            <p:ph idx="1"/>
          </p:nvPr>
        </p:nvSpPr>
        <p:spPr>
          <a:xfrm>
            <a:off x="643469" y="1158844"/>
            <a:ext cx="6010828" cy="5018119"/>
          </a:xfrm>
        </p:spPr>
        <p:txBody>
          <a:bodyPr>
            <a:normAutofit/>
          </a:bodyPr>
          <a:lstStyle/>
          <a:p>
            <a:pPr marL="0" indent="0" eaLnBrk="0" fontAlgn="base" hangingPunct="0">
              <a:lnSpc>
                <a:spcPct val="100000"/>
              </a:lnSpc>
              <a:spcBef>
                <a:spcPct val="0"/>
              </a:spcBef>
              <a:spcAft>
                <a:spcPct val="0"/>
              </a:spcAft>
              <a:buNone/>
            </a:pPr>
            <a:r>
              <a:rPr lang="en-JP" sz="2000" dirty="0">
                <a:latin typeface="Times New Roman" panose="02020603050405020304" pitchFamily="18" charset="0"/>
                <a:cs typeface="Times New Roman" panose="02020603050405020304" pitchFamily="18" charset="0"/>
              </a:rPr>
              <a:t>Japanese </a:t>
            </a:r>
            <a:r>
              <a:rPr lang="en-US" sz="2000" dirty="0">
                <a:latin typeface="Times New Roman" panose="02020603050405020304" pitchFamily="18" charset="0"/>
                <a:cs typeface="Times New Roman" panose="02020603050405020304" pitchFamily="18" charset="0"/>
              </a:rPr>
              <a:t>10,000 yen bill is issued by </a:t>
            </a:r>
            <a:r>
              <a:rPr lang="en-JP" altLang="en-JP" sz="2000" b="1" dirty="0">
                <a:latin typeface="Times New Roman" panose="02020603050405020304" pitchFamily="18" charset="0"/>
                <a:ea typeface="inherit"/>
                <a:cs typeface="Times New Roman" panose="02020603050405020304" pitchFamily="18" charset="0"/>
              </a:rPr>
              <a:t>National Printing Bureau</a:t>
            </a:r>
            <a:r>
              <a:rPr lang="en-JP" altLang="en-JP" sz="2000" dirty="0">
                <a:latin typeface="Times New Roman" panose="02020603050405020304" pitchFamily="18" charset="0"/>
                <a:ea typeface="inherit"/>
                <a:cs typeface="Times New Roman" panose="02020603050405020304" pitchFamily="18" charset="0"/>
              </a:rPr>
              <a:t>, and justified by </a:t>
            </a:r>
            <a:r>
              <a:rPr lang="en-US" altLang="en-JP" sz="2000" dirty="0">
                <a:latin typeface="Times New Roman" panose="02020603050405020304" pitchFamily="18" charset="0"/>
                <a:ea typeface="inherit"/>
                <a:cs typeface="Times New Roman" panose="02020603050405020304" pitchFamily="18" charset="0"/>
              </a:rPr>
              <a:t>anti-fraud features.</a:t>
            </a:r>
          </a:p>
          <a:p>
            <a:pPr marL="0" indent="0" eaLnBrk="0" fontAlgn="base" hangingPunct="0">
              <a:lnSpc>
                <a:spcPct val="100000"/>
              </a:lnSpc>
              <a:spcBef>
                <a:spcPct val="0"/>
              </a:spcBef>
              <a:spcAft>
                <a:spcPct val="0"/>
              </a:spcAft>
              <a:buNone/>
            </a:pPr>
            <a:endParaRPr lang="en-US" altLang="en-JP" sz="2000" dirty="0">
              <a:latin typeface="Times New Roman" panose="02020603050405020304" pitchFamily="18" charset="0"/>
              <a:ea typeface="inherit"/>
              <a:cs typeface="Times New Roman" panose="02020603050405020304" pitchFamily="18" charset="0"/>
            </a:endParaRPr>
          </a:p>
          <a:p>
            <a:pPr marL="0" indent="0">
              <a:buNone/>
            </a:pPr>
            <a:endParaRPr lang="en-JP" sz="2000" dirty="0">
              <a:latin typeface="Times New Roman" panose="02020603050405020304" pitchFamily="18" charset="0"/>
              <a:cs typeface="Times New Roman" panose="02020603050405020304" pitchFamily="18" charset="0"/>
            </a:endParaRPr>
          </a:p>
          <a:p>
            <a:pPr marL="0" indent="0">
              <a:buNone/>
            </a:pPr>
            <a:r>
              <a:rPr lang="en-JP" sz="2000" dirty="0">
                <a:latin typeface="Times New Roman" panose="02020603050405020304" pitchFamily="18" charset="0"/>
                <a:cs typeface="Times New Roman" panose="02020603050405020304" pitchFamily="18" charset="0"/>
              </a:rPr>
              <a:t>Simple answer for </a:t>
            </a:r>
            <a:r>
              <a:rPr lang="en-JP" sz="2000" b="1" dirty="0">
                <a:latin typeface="Times New Roman" panose="02020603050405020304" pitchFamily="18" charset="0"/>
                <a:cs typeface="Times New Roman" panose="02020603050405020304" pitchFamily="18" charset="0"/>
              </a:rPr>
              <a:t>forgrey-proof system</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electronic coin</a:t>
            </a:r>
            <a:endParaRPr lang="en-JP" sz="2000" dirty="0">
              <a:latin typeface="Times New Roman" panose="02020603050405020304" pitchFamily="18" charset="0"/>
              <a:cs typeface="Times New Roman" panose="02020603050405020304" pitchFamily="18" charset="0"/>
            </a:endParaRPr>
          </a:p>
          <a:p>
            <a:pPr>
              <a:buFont typeface="Wingdings" pitchFamily="2" charset="2"/>
              <a:buChar char="Ø"/>
            </a:pPr>
            <a:r>
              <a:rPr lang="en-JP" sz="2000" dirty="0">
                <a:latin typeface="Times New Roman" panose="02020603050405020304" pitchFamily="18" charset="0"/>
                <a:cs typeface="Times New Roman" panose="02020603050405020304" pitchFamily="18" charset="0"/>
              </a:rPr>
              <a:t> use digital signature.</a:t>
            </a:r>
          </a:p>
          <a:p>
            <a:pPr marL="457200" lvl="1"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EX)</a:t>
            </a:r>
          </a:p>
          <a:p>
            <a:pPr marL="457200" lvl="1" indent="0">
              <a:buNone/>
            </a:pPr>
            <a:r>
              <a:rPr lang="en-US" sz="2000" dirty="0">
                <a:latin typeface="Times New Roman" panose="02020603050405020304" pitchFamily="18" charset="0"/>
                <a:cs typeface="Times New Roman" panose="02020603050405020304" pitchFamily="18" charset="0"/>
              </a:rPr>
              <a:t>B</a:t>
            </a:r>
            <a:r>
              <a:rPr lang="en-JP" sz="2000" dirty="0">
                <a:latin typeface="Times New Roman" panose="02020603050405020304" pitchFamily="18" charset="0"/>
                <a:cs typeface="Times New Roman" panose="02020603050405020304" pitchFamily="18" charset="0"/>
              </a:rPr>
              <a:t>ank can attatch digital signature to electronic cash so that client (payee) verify if the coin is valid.</a:t>
            </a:r>
          </a:p>
          <a:p>
            <a:pPr marL="0" indent="0">
              <a:buNone/>
            </a:pPr>
            <a:endParaRPr lang="en-JP" sz="2000" dirty="0">
              <a:latin typeface="Times New Roman" panose="02020603050405020304" pitchFamily="18" charset="0"/>
              <a:cs typeface="Times New Roman" panose="02020603050405020304" pitchFamily="18" charset="0"/>
            </a:endParaRPr>
          </a:p>
          <a:p>
            <a:endParaRPr lang="en-JP" sz="2000"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Diagram&#10;&#10;Description automatically generated">
            <a:extLst>
              <a:ext uri="{FF2B5EF4-FFF2-40B4-BE49-F238E27FC236}">
                <a16:creationId xmlns:a16="http://schemas.microsoft.com/office/drawing/2014/main" id="{12BBC449-BC24-63B2-7407-044A3ED3D4CB}"/>
              </a:ext>
            </a:extLst>
          </p:cNvPr>
          <p:cNvPicPr>
            <a:picLocks noChangeAspect="1"/>
          </p:cNvPicPr>
          <p:nvPr/>
        </p:nvPicPr>
        <p:blipFill>
          <a:blip r:embed="rId3"/>
          <a:stretch>
            <a:fillRect/>
          </a:stretch>
        </p:blipFill>
        <p:spPr>
          <a:xfrm>
            <a:off x="7647120" y="857024"/>
            <a:ext cx="4269546" cy="251903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Alice signs a message—&quot;Hello Bob!&quot;—by appending to the original message a version of the message encrypted with her private key. Bob receives the message, including the signature, and using Alice's public key, verifies the authenticity of the message, i.e. that the signature can be decrypted to match the original message using Alice's public key.">
            <a:extLst>
              <a:ext uri="{FF2B5EF4-FFF2-40B4-BE49-F238E27FC236}">
                <a16:creationId xmlns:a16="http://schemas.microsoft.com/office/drawing/2014/main" id="{9AC79B32-920F-4177-8E84-34CB0C7B0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1310" y="3667903"/>
            <a:ext cx="3117980" cy="3047437"/>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61EE14A1-7D09-45B0-AF6B-3B3972EECBA3}"/>
              </a:ext>
            </a:extLst>
          </p:cNvPr>
          <p:cNvSpPr txBox="1"/>
          <p:nvPr/>
        </p:nvSpPr>
        <p:spPr>
          <a:xfrm>
            <a:off x="8864852" y="3644577"/>
            <a:ext cx="6096000" cy="369332"/>
          </a:xfrm>
          <a:prstGeom prst="rect">
            <a:avLst/>
          </a:prstGeom>
          <a:noFill/>
        </p:spPr>
        <p:txBody>
          <a:bodyPr wrap="square">
            <a:spAutoFit/>
          </a:bodyPr>
          <a:lstStyle/>
          <a:p>
            <a:r>
              <a:rPr lang="en-US" sz="1800" b="1" dirty="0">
                <a:solidFill>
                  <a:srgbClr val="FF0000"/>
                </a:solidFill>
                <a:latin typeface="Times New Roman" panose="02020603050405020304" pitchFamily="18" charset="0"/>
                <a:cs typeface="Times New Roman" panose="02020603050405020304" pitchFamily="18" charset="0"/>
              </a:rPr>
              <a:t>Digital signature</a:t>
            </a:r>
            <a:endParaRPr lang="en-US" dirty="0">
              <a:solidFill>
                <a:srgbClr val="FF0000"/>
              </a:solidFill>
            </a:endParaRPr>
          </a:p>
        </p:txBody>
      </p:sp>
    </p:spTree>
    <p:extLst>
      <p:ext uri="{BB962C8B-B14F-4D97-AF65-F5344CB8AC3E}">
        <p14:creationId xmlns:p14="http://schemas.microsoft.com/office/powerpoint/2010/main" val="320413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A26B0D-0B1B-A03F-167E-512B6101B270}"/>
              </a:ext>
            </a:extLst>
          </p:cNvPr>
          <p:cNvSpPr>
            <a:spLocks noGrp="1"/>
          </p:cNvSpPr>
          <p:nvPr>
            <p:ph type="title"/>
          </p:nvPr>
        </p:nvSpPr>
        <p:spPr>
          <a:xfrm>
            <a:off x="643467" y="321734"/>
            <a:ext cx="10905066" cy="1135737"/>
          </a:xfrm>
        </p:spPr>
        <p:txBody>
          <a:bodyPr>
            <a:normAutofit/>
          </a:bodyPr>
          <a:lstStyle/>
          <a:p>
            <a:r>
              <a:rPr lang="en-JP" sz="3600" dirty="0"/>
              <a:t>Some problems of rellying on TTPs</a:t>
            </a:r>
          </a:p>
        </p:txBody>
      </p:sp>
      <p:sp>
        <p:nvSpPr>
          <p:cNvPr id="3" name="Content Placeholder 2">
            <a:extLst>
              <a:ext uri="{FF2B5EF4-FFF2-40B4-BE49-F238E27FC236}">
                <a16:creationId xmlns:a16="http://schemas.microsoft.com/office/drawing/2014/main" id="{59BF3192-CB6B-7E58-7970-13C18A0D44CE}"/>
              </a:ext>
            </a:extLst>
          </p:cNvPr>
          <p:cNvSpPr>
            <a:spLocks noGrp="1"/>
          </p:cNvSpPr>
          <p:nvPr>
            <p:ph idx="1"/>
          </p:nvPr>
        </p:nvSpPr>
        <p:spPr>
          <a:xfrm>
            <a:off x="643467" y="1457471"/>
            <a:ext cx="10905066" cy="4719492"/>
          </a:xfrm>
        </p:spPr>
        <p:txBody>
          <a:bodyPr>
            <a:normAutofit/>
          </a:bodyPr>
          <a:lstStyle/>
          <a:p>
            <a:r>
              <a:rPr lang="en-US" sz="2000" dirty="0">
                <a:latin typeface="Times New Roman" panose="02020603050405020304" pitchFamily="18" charset="0"/>
                <a:cs typeface="Times New Roman" panose="02020603050405020304" pitchFamily="18" charset="0"/>
              </a:rPr>
              <a:t>New Trusted Third Parties are Costly and Risky</a:t>
            </a:r>
          </a:p>
          <a:p>
            <a:endParaRPr lang="en-JP" sz="16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Existing Trusted Third Parties are Valuable</a:t>
            </a:r>
          </a:p>
          <a:p>
            <a:pPr lvl="1"/>
            <a:r>
              <a:rPr lang="en-US" sz="1600" dirty="0">
                <a:latin typeface="Times New Roman" panose="02020603050405020304" pitchFamily="18" charset="0"/>
                <a:cs typeface="Times New Roman" panose="02020603050405020304" pitchFamily="18" charset="0"/>
              </a:rPr>
              <a:t>Almost all people blindly trusting  Companies like Visa, Dun and Bradstreet, Underwriter's Laboratories.</a:t>
            </a:r>
          </a:p>
          <a:p>
            <a:pPr lvl="1"/>
            <a:endParaRPr lang="en-US" sz="16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Personal Property Has Not and Should Not Depend On TTPs</a:t>
            </a:r>
          </a:p>
          <a:p>
            <a:pPr lvl="1"/>
            <a:r>
              <a:rPr lang="en-US" sz="1600" dirty="0">
                <a:latin typeface="Times New Roman" panose="02020603050405020304" pitchFamily="18" charset="0"/>
                <a:cs typeface="Times New Roman" panose="02020603050405020304" pitchFamily="18" charset="0"/>
              </a:rPr>
              <a:t>Satoshi thought we should store our personal properties by ourselves. </a:t>
            </a:r>
          </a:p>
          <a:p>
            <a:pPr lvl="1"/>
            <a:endParaRPr lang="en-JP" sz="1600" dirty="0">
              <a:latin typeface="Times New Roman" panose="02020603050405020304" pitchFamily="18" charset="0"/>
              <a:cs typeface="Times New Roman" panose="02020603050405020304" pitchFamily="18" charset="0"/>
            </a:endParaRPr>
          </a:p>
          <a:p>
            <a:r>
              <a:rPr lang="en-JP" sz="2000" dirty="0">
                <a:latin typeface="Times New Roman" panose="02020603050405020304" pitchFamily="18" charset="0"/>
                <a:cs typeface="Times New Roman" panose="02020603050405020304" pitchFamily="18" charset="0"/>
              </a:rPr>
              <a:t>Cost of transaction </a:t>
            </a:r>
          </a:p>
          <a:p>
            <a:pPr lvl="1"/>
            <a:r>
              <a:rPr lang="en-US" sz="1600" dirty="0">
                <a:latin typeface="Times New Roman" panose="02020603050405020304" pitchFamily="18" charset="0"/>
                <a:cs typeface="Times New Roman" panose="02020603050405020304" pitchFamily="18" charset="0"/>
              </a:rPr>
              <a:t>e</a:t>
            </a:r>
            <a:r>
              <a:rPr lang="en-JP" sz="1600" dirty="0">
                <a:latin typeface="Times New Roman" panose="02020603050405020304" pitchFamily="18" charset="0"/>
                <a:cs typeface="Times New Roman" panose="02020603050405020304" pitchFamily="18" charset="0"/>
              </a:rPr>
              <a:t>.g. fee for international transaction. </a:t>
            </a:r>
            <a:r>
              <a:rPr lang="en-US" sz="1600" dirty="0">
                <a:latin typeface="Times New Roman" panose="02020603050405020304" pitchFamily="18" charset="0"/>
                <a:cs typeface="Times New Roman" panose="02020603050405020304" pitchFamily="18" charset="0"/>
              </a:rPr>
              <a:t>cost</a:t>
            </a:r>
            <a:r>
              <a:rPr lang="en-JP" sz="1600" dirty="0">
                <a:latin typeface="Times New Roman" panose="02020603050405020304" pitchFamily="18" charset="0"/>
                <a:cs typeface="Times New Roman" panose="02020603050405020304" pitchFamily="18" charset="0"/>
              </a:rPr>
              <a:t> when importing </a:t>
            </a:r>
            <a:r>
              <a:rPr lang="en-US" sz="1600" dirty="0">
                <a:latin typeface="Times New Roman" panose="02020603050405020304" pitchFamily="18" charset="0"/>
                <a:cs typeface="Times New Roman" panose="02020603050405020304" pitchFamily="18" charset="0"/>
              </a:rPr>
              <a:t>credit card payment</a:t>
            </a:r>
          </a:p>
          <a:p>
            <a:pPr lvl="1"/>
            <a:endParaRPr lang="en-JP" sz="16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Risk of server down.</a:t>
            </a:r>
            <a:r>
              <a:rPr lang="en-JP" sz="2000" dirty="0">
                <a:latin typeface="Times New Roman" panose="02020603050405020304" pitchFamily="18" charset="0"/>
                <a:cs typeface="Times New Roman" panose="02020603050405020304" pitchFamily="18" charset="0"/>
              </a:rPr>
              <a:t> (zero-downtime is required)</a:t>
            </a:r>
          </a:p>
          <a:p>
            <a:pPr lvl="1"/>
            <a:r>
              <a:rPr lang="en-US" sz="1600" dirty="0">
                <a:latin typeface="Times New Roman" panose="02020603050405020304" pitchFamily="18" charset="0"/>
                <a:cs typeface="Times New Roman" panose="02020603050405020304" pitchFamily="18" charset="0"/>
              </a:rPr>
              <a:t>We hope the server or application is never down or in an unstable state.</a:t>
            </a:r>
            <a:endParaRPr lang="en-JP" sz="2000" dirty="0">
              <a:latin typeface="Times New Roman" panose="02020603050405020304" pitchFamily="18" charset="0"/>
              <a:cs typeface="Times New Roman" panose="02020603050405020304" pitchFamily="18" charset="0"/>
            </a:endParaRPr>
          </a:p>
          <a:p>
            <a:endParaRPr lang="en-JP"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032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8978C7-528D-A23C-AAB9-DAFACD5DD59D}"/>
              </a:ext>
            </a:extLst>
          </p:cNvPr>
          <p:cNvSpPr>
            <a:spLocks noGrp="1"/>
          </p:cNvSpPr>
          <p:nvPr>
            <p:ph type="title"/>
          </p:nvPr>
        </p:nvSpPr>
        <p:spPr>
          <a:xfrm>
            <a:off x="643467" y="321734"/>
            <a:ext cx="10905066" cy="1135737"/>
          </a:xfrm>
        </p:spPr>
        <p:txBody>
          <a:bodyPr>
            <a:normAutofit/>
          </a:bodyPr>
          <a:lstStyle/>
          <a:p>
            <a:r>
              <a:rPr lang="en-JP" sz="3600" dirty="0">
                <a:latin typeface="Times New Roman" panose="02020603050405020304" pitchFamily="18" charset="0"/>
                <a:cs typeface="Times New Roman" panose="02020603050405020304" pitchFamily="18" charset="0"/>
              </a:rPr>
              <a:t>How to develop decentralized transaction system</a:t>
            </a:r>
          </a:p>
        </p:txBody>
      </p:sp>
      <p:sp>
        <p:nvSpPr>
          <p:cNvPr id="3" name="Content Placeholder 2">
            <a:extLst>
              <a:ext uri="{FF2B5EF4-FFF2-40B4-BE49-F238E27FC236}">
                <a16:creationId xmlns:a16="http://schemas.microsoft.com/office/drawing/2014/main" id="{039026F5-913F-C234-CD23-D0258E4BB7E4}"/>
              </a:ext>
            </a:extLst>
          </p:cNvPr>
          <p:cNvSpPr>
            <a:spLocks noGrp="1"/>
          </p:cNvSpPr>
          <p:nvPr>
            <p:ph idx="1"/>
          </p:nvPr>
        </p:nvSpPr>
        <p:spPr>
          <a:xfrm>
            <a:off x="643467" y="1232009"/>
            <a:ext cx="4008384" cy="438232"/>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A central idea : Peer to Peer </a:t>
            </a:r>
          </a:p>
          <a:p>
            <a:pPr marL="0" indent="0">
              <a:buNone/>
            </a:pPr>
            <a:endParaRPr lang="en-US" sz="2000" dirty="0"/>
          </a:p>
          <a:p>
            <a:pPr marL="0" indent="0">
              <a:buNone/>
            </a:pPr>
            <a:endParaRPr lang="en-JP" sz="2000" dirty="0"/>
          </a:p>
        </p:txBody>
      </p:sp>
      <p:grpSp>
        <p:nvGrpSpPr>
          <p:cNvPr id="14" name="Group 1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5" name="Rectangle 1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Diagram&#10;&#10;Description automatically generated">
            <a:extLst>
              <a:ext uri="{FF2B5EF4-FFF2-40B4-BE49-F238E27FC236}">
                <a16:creationId xmlns:a16="http://schemas.microsoft.com/office/drawing/2014/main" id="{E51F1747-7006-2BC1-A8D9-695A9E1C9F8F}"/>
              </a:ext>
            </a:extLst>
          </p:cNvPr>
          <p:cNvPicPr>
            <a:picLocks noChangeAspect="1"/>
          </p:cNvPicPr>
          <p:nvPr/>
        </p:nvPicPr>
        <p:blipFill>
          <a:blip r:embed="rId2"/>
          <a:stretch>
            <a:fillRect/>
          </a:stretch>
        </p:blipFill>
        <p:spPr>
          <a:xfrm>
            <a:off x="6197806" y="1935308"/>
            <a:ext cx="4003207" cy="2932351"/>
          </a:xfrm>
          <a:prstGeom prst="rect">
            <a:avLst/>
          </a:prstGeom>
        </p:spPr>
      </p:pic>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Diagram&#10;&#10;Description automatically generated">
            <a:extLst>
              <a:ext uri="{FF2B5EF4-FFF2-40B4-BE49-F238E27FC236}">
                <a16:creationId xmlns:a16="http://schemas.microsoft.com/office/drawing/2014/main" id="{E867A16F-181C-245B-52F2-2A9596B8AE32}"/>
              </a:ext>
            </a:extLst>
          </p:cNvPr>
          <p:cNvPicPr>
            <a:picLocks noChangeAspect="1"/>
          </p:cNvPicPr>
          <p:nvPr/>
        </p:nvPicPr>
        <p:blipFill>
          <a:blip r:embed="rId3"/>
          <a:stretch>
            <a:fillRect/>
          </a:stretch>
        </p:blipFill>
        <p:spPr>
          <a:xfrm>
            <a:off x="347986" y="1794258"/>
            <a:ext cx="4828772" cy="3066270"/>
          </a:xfrm>
          <a:prstGeom prst="rect">
            <a:avLst/>
          </a:prstGeom>
        </p:spPr>
      </p:pic>
      <p:sp>
        <p:nvSpPr>
          <p:cNvPr id="13" name="Content Placeholder 2">
            <a:extLst>
              <a:ext uri="{FF2B5EF4-FFF2-40B4-BE49-F238E27FC236}">
                <a16:creationId xmlns:a16="http://schemas.microsoft.com/office/drawing/2014/main" id="{DF046594-3B1F-77EB-60F4-3BF4EABADAB3}"/>
              </a:ext>
            </a:extLst>
          </p:cNvPr>
          <p:cNvSpPr txBox="1">
            <a:spLocks/>
          </p:cNvSpPr>
          <p:nvPr/>
        </p:nvSpPr>
        <p:spPr>
          <a:xfrm>
            <a:off x="815776" y="5018660"/>
            <a:ext cx="10018940" cy="1135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We don’t trust anybody but the system.</a:t>
            </a:r>
          </a:p>
          <a:p>
            <a:r>
              <a:rPr lang="en-US" dirty="0">
                <a:latin typeface="Times New Roman" panose="02020603050405020304" pitchFamily="18" charset="0"/>
                <a:cs typeface="Times New Roman" panose="02020603050405020304" pitchFamily="18" charset="0"/>
              </a:rPr>
              <a:t>All stakeholder will be audited by the others.</a:t>
            </a:r>
          </a:p>
          <a:p>
            <a:endParaRPr lang="en-JP" sz="2000" dirty="0"/>
          </a:p>
        </p:txBody>
      </p:sp>
    </p:spTree>
    <p:extLst>
      <p:ext uri="{BB962C8B-B14F-4D97-AF65-F5344CB8AC3E}">
        <p14:creationId xmlns:p14="http://schemas.microsoft.com/office/powerpoint/2010/main" val="3826576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{AF450E05-58A9-B642-9E09-BE15265CAC9D}tf16401378</Template>
  <TotalTime>7600</TotalTime>
  <Words>1064</Words>
  <Application>Microsoft Office PowerPoint</Application>
  <PresentationFormat>ワイド画面</PresentationFormat>
  <Paragraphs>164</Paragraphs>
  <Slides>24</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Arial</vt:lpstr>
      <vt:lpstr>Calibri</vt:lpstr>
      <vt:lpstr>Calibri Light</vt:lpstr>
      <vt:lpstr>Times New Roman</vt:lpstr>
      <vt:lpstr>Wingdings</vt:lpstr>
      <vt:lpstr>Office Theme</vt:lpstr>
      <vt:lpstr>Lunch meeting</vt:lpstr>
      <vt:lpstr>My recent work</vt:lpstr>
      <vt:lpstr>PowerPoint プレゼンテーション</vt:lpstr>
      <vt:lpstr>Theory of Blockchain</vt:lpstr>
      <vt:lpstr>Problems of electronic cash</vt:lpstr>
      <vt:lpstr>Electronic payment before blockchain</vt:lpstr>
      <vt:lpstr>Electronic payment before blockchain</vt:lpstr>
      <vt:lpstr>Some problems of rellying on TTPs</vt:lpstr>
      <vt:lpstr>How to develop decentralized transaction system</vt:lpstr>
      <vt:lpstr>Distribute ledger across Peers</vt:lpstr>
      <vt:lpstr>Definition of the coin</vt:lpstr>
      <vt:lpstr>Transaction</vt:lpstr>
      <vt:lpstr>PowerPoint プレゼンテーション</vt:lpstr>
      <vt:lpstr>PowerPoint プレゼンテーション</vt:lpstr>
      <vt:lpstr>UTXO model</vt:lpstr>
      <vt:lpstr>Blockchain data structure</vt:lpstr>
      <vt:lpstr>Blockchain data structure</vt:lpstr>
      <vt:lpstr>Multiple spending</vt:lpstr>
      <vt:lpstr>Network consensus</vt:lpstr>
      <vt:lpstr>Majority votes and Sybil attack</vt:lpstr>
      <vt:lpstr>Proof of work</vt:lpstr>
      <vt:lpstr>Proof of Work2</vt:lpstr>
      <vt:lpstr>Forks and consensus chain</vt:lpstr>
      <vt:lpstr>Define coin (base idea)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Blockchain</dc:title>
  <dc:creator>室田　佳亮</dc:creator>
  <cp:lastModifiedBy>室田　佳亮</cp:lastModifiedBy>
  <cp:revision>11</cp:revision>
  <dcterms:created xsi:type="dcterms:W3CDTF">2022-04-15T04:28:31Z</dcterms:created>
  <dcterms:modified xsi:type="dcterms:W3CDTF">2022-04-27T02:56:17Z</dcterms:modified>
</cp:coreProperties>
</file>