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7" r:id="rId1"/>
  </p:sldMasterIdLst>
  <p:notesMasterIdLst>
    <p:notesMasterId r:id="rId21"/>
  </p:notesMasterIdLst>
  <p:handoutMasterIdLst>
    <p:handoutMasterId r:id="rId22"/>
  </p:handoutMasterIdLst>
  <p:sldIdLst>
    <p:sldId id="256" r:id="rId2"/>
    <p:sldId id="261" r:id="rId3"/>
    <p:sldId id="257" r:id="rId4"/>
    <p:sldId id="269" r:id="rId5"/>
    <p:sldId id="264" r:id="rId6"/>
    <p:sldId id="259" r:id="rId7"/>
    <p:sldId id="267" r:id="rId8"/>
    <p:sldId id="260" r:id="rId9"/>
    <p:sldId id="262" r:id="rId10"/>
    <p:sldId id="265" r:id="rId11"/>
    <p:sldId id="266" r:id="rId12"/>
    <p:sldId id="268" r:id="rId13"/>
    <p:sldId id="271" r:id="rId14"/>
    <p:sldId id="272" r:id="rId15"/>
    <p:sldId id="273" r:id="rId16"/>
    <p:sldId id="274" r:id="rId17"/>
    <p:sldId id="276" r:id="rId18"/>
    <p:sldId id="277" r:id="rId19"/>
    <p:sldId id="275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61" autoAdjust="0"/>
    <p:restoredTop sz="91882" autoAdjust="0"/>
  </p:normalViewPr>
  <p:slideViewPr>
    <p:cSldViewPr snapToGrid="0">
      <p:cViewPr>
        <p:scale>
          <a:sx n="100" d="100"/>
          <a:sy n="100" d="100"/>
        </p:scale>
        <p:origin x="138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2976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2A364436-9BFB-4179-9133-F11041FDC16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2987049-6C50-4F3B-ABE4-89A40E33510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BB6819-AC42-48E9-B5AC-5328AF296285}" type="datetimeFigureOut">
              <a:rPr kumimoji="1" lang="ja-JP" altLang="en-US" smtClean="0"/>
              <a:t>2022/4/9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C7B2E5B-337A-4EA7-ADA5-87FBC306187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2E16EE8-E3AC-4E9A-BB20-76F781D469B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2115CF-1185-4215-8ECC-69F8194CB0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50295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BEFBB9-1774-4FC1-BA59-AAFD0F44F186}" type="datetimeFigureOut">
              <a:rPr kumimoji="1" lang="ja-JP" altLang="en-US" smtClean="0"/>
              <a:t>2022/4/9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4BBDCA-C4D9-4C84-9E4B-9C518592A6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7017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決算短信とはなんぞや</a:t>
            </a:r>
            <a:endParaRPr kumimoji="1" lang="en-US" altLang="ja-JP" dirty="0"/>
          </a:p>
          <a:p>
            <a:r>
              <a:rPr kumimoji="1" lang="ja-JP" altLang="en-US" dirty="0"/>
              <a:t>ファンダメンタル情報の中身に関わってくる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4BBDCA-C4D9-4C84-9E4B-9C518592A620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99474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損益計算書とは微妙に分け方が違う　利息など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4BBDCA-C4D9-4C84-9E4B-9C518592A620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90127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ここまでの内容がかかわるところだけ説明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4BBDCA-C4D9-4C84-9E4B-9C518592A620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32575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4BBDCA-C4D9-4C84-9E4B-9C518592A620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433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err="1"/>
              <a:t>Stock_fin</a:t>
            </a:r>
            <a:r>
              <a:rPr kumimoji="1" lang="ja-JP" altLang="en-US" dirty="0"/>
              <a:t>の一部を抜粋</a:t>
            </a:r>
            <a:endParaRPr kumimoji="1" lang="en-US" altLang="ja-JP" dirty="0"/>
          </a:p>
          <a:p>
            <a:r>
              <a:rPr kumimoji="1" lang="ja-JP" altLang="en-US" dirty="0"/>
              <a:t>ここまで説明したデータが使われている</a:t>
            </a:r>
            <a:endParaRPr kumimoji="1" lang="en-US" altLang="ja-JP" dirty="0"/>
          </a:p>
          <a:p>
            <a:r>
              <a:rPr kumimoji="1" lang="ja-JP" altLang="en-US" dirty="0"/>
              <a:t>ここに挙げているのは過去のデータだが、</a:t>
            </a:r>
            <a:r>
              <a:rPr kumimoji="1" lang="en-US" altLang="ja-JP" dirty="0" err="1"/>
              <a:t>stock_fin</a:t>
            </a:r>
            <a:r>
              <a:rPr kumimoji="1" lang="ja-JP" altLang="en-US" dirty="0"/>
              <a:t>には各企業が来期の業績・財務状況を予測したデータもある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4BBDCA-C4D9-4C84-9E4B-9C518592A620}" type="slidenum">
              <a:rPr kumimoji="1" lang="ja-JP" altLang="en-US" smtClean="0"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94817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会社が出す書類について</a:t>
            </a:r>
            <a:endParaRPr kumimoji="1" lang="en-US" altLang="ja-JP" dirty="0"/>
          </a:p>
          <a:p>
            <a:r>
              <a:rPr kumimoji="1" lang="ja-JP" altLang="en-US" dirty="0"/>
              <a:t>法律上の書類より、取引所規則の書類のほうがタイムリー</a:t>
            </a:r>
            <a:endParaRPr kumimoji="1" lang="en-US" altLang="ja-JP" dirty="0"/>
          </a:p>
          <a:p>
            <a:r>
              <a:rPr kumimoji="1" lang="ja-JP" altLang="en-US" dirty="0"/>
              <a:t>法律：会社法、金融取引法</a:t>
            </a:r>
            <a:endParaRPr kumimoji="1" lang="en-US" altLang="ja-JP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/>
              <a:t>会社によっては、決算期が一月早まる（９月はじまりってこと？）</a:t>
            </a:r>
            <a:endParaRPr kumimoji="1" lang="en-US" altLang="ja-JP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/>
              <a:t>業績の悪化などの予測が経つ場合、早めに公表されることがあるので、公表時期も重要なファンダメンタル情報になる</a:t>
            </a:r>
            <a:endParaRPr kumimoji="1" lang="en-US" altLang="ja-JP" dirty="0"/>
          </a:p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4BBDCA-C4D9-4C84-9E4B-9C518592A620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62817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上場企業が開示を求められている適時開示資料の一つが決算短信</a:t>
            </a:r>
            <a:endParaRPr kumimoji="1" lang="en-US" altLang="ja-JP" dirty="0"/>
          </a:p>
          <a:p>
            <a:r>
              <a:rPr kumimoji="1" lang="ja-JP" altLang="en-US" dirty="0"/>
              <a:t>基本的に、決算短信は期末後</a:t>
            </a:r>
            <a:r>
              <a:rPr kumimoji="1" lang="en-US" altLang="ja-JP" dirty="0"/>
              <a:t>45</a:t>
            </a:r>
            <a:r>
              <a:rPr kumimoji="1" lang="ja-JP" altLang="en-US" dirty="0"/>
              <a:t>日以内に開示される</a:t>
            </a: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4BBDCA-C4D9-4C84-9E4B-9C518592A620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47077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ここからデータを取ってくる？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4BBDCA-C4D9-4C84-9E4B-9C518592A620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27678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決算短信は大きく分けて２つに分類できる</a:t>
            </a:r>
            <a:endParaRPr kumimoji="1" lang="en-US" altLang="ja-JP" dirty="0"/>
          </a:p>
          <a:p>
            <a:r>
              <a:rPr kumimoji="1" lang="ja-JP" altLang="en-US" dirty="0"/>
              <a:t>財務諸表に様々なデータが記載されている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4BBDCA-C4D9-4C84-9E4B-9C518592A620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43655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財務三表が特に大事</a:t>
            </a:r>
            <a:endParaRPr kumimoji="1" lang="en-US" altLang="ja-JP" dirty="0"/>
          </a:p>
          <a:p>
            <a:r>
              <a:rPr kumimoji="1" lang="ja-JP" altLang="en-US" dirty="0"/>
              <a:t>株主資本等変動計算書は経営分析ではあまり使われない</a:t>
            </a:r>
            <a:endParaRPr kumimoji="1" lang="en-US" altLang="ja-JP" dirty="0"/>
          </a:p>
          <a:p>
            <a:r>
              <a:rPr kumimoji="1" lang="ja-JP" altLang="en-US" dirty="0"/>
              <a:t>米国ではアルファベット表記で通じるっぽい？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4BBDCA-C4D9-4C84-9E4B-9C518592A620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82192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英語表記は揺れがある</a:t>
            </a:r>
            <a:endParaRPr kumimoji="1" lang="en-US" altLang="ja-JP" dirty="0"/>
          </a:p>
          <a:p>
            <a:r>
              <a:rPr kumimoji="1" lang="ja-JP" altLang="en-US" dirty="0"/>
              <a:t>米国では</a:t>
            </a:r>
            <a:r>
              <a:rPr kumimoji="1" lang="en-US" altLang="ja-JP" dirty="0"/>
              <a:t>P/L</a:t>
            </a:r>
            <a:r>
              <a:rPr kumimoji="1" lang="ja-JP" altLang="en-US" dirty="0"/>
              <a:t>で通じるっぽい</a:t>
            </a:r>
            <a:endParaRPr kumimoji="1" lang="en-US" altLang="ja-JP" dirty="0"/>
          </a:p>
          <a:p>
            <a:r>
              <a:rPr kumimoji="1" lang="ja-JP" altLang="en-US" dirty="0"/>
              <a:t>表解説 金額の左：小計、右：合計　上から順にみていく</a:t>
            </a:r>
            <a:endParaRPr kumimoji="1" lang="en-US" altLang="ja-JP" dirty="0"/>
          </a:p>
          <a:p>
            <a:r>
              <a:rPr kumimoji="1" lang="ja-JP" altLang="en-US" dirty="0"/>
              <a:t>１営業（本業）の利益</a:t>
            </a:r>
            <a:endParaRPr kumimoji="1" lang="en-US" altLang="ja-JP" dirty="0"/>
          </a:p>
          <a:p>
            <a:r>
              <a:rPr kumimoji="1" lang="en-US" altLang="ja-JP" dirty="0"/>
              <a:t>2</a:t>
            </a:r>
            <a:r>
              <a:rPr kumimoji="1" lang="ja-JP" altLang="en-US" dirty="0"/>
              <a:t> 営業以外の利益</a:t>
            </a:r>
            <a:endParaRPr kumimoji="1" lang="en-US" altLang="ja-JP" dirty="0"/>
          </a:p>
          <a:p>
            <a:r>
              <a:rPr kumimoji="1" lang="ja-JP" altLang="en-US" dirty="0"/>
              <a:t>３　投資とかとか</a:t>
            </a:r>
            <a:endParaRPr kumimoji="1" lang="en-US" altLang="ja-JP" dirty="0"/>
          </a:p>
          <a:p>
            <a:r>
              <a:rPr kumimoji="1" lang="ja-JP" altLang="en-US" dirty="0"/>
              <a:t>分け方は次のキャッシュフローと似ているが微妙に違うっぽい</a:t>
            </a: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4BBDCA-C4D9-4C84-9E4B-9C518592A620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49908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吹き出しの内容は、あくまで一般的な傾向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4BBDCA-C4D9-4C84-9E4B-9C518592A620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04957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あくまで一般的な傾向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4BBDCA-C4D9-4C84-9E4B-9C518592A620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02113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D216DCA8-99CF-4E14-8DDE-D1EDDF2900F4}" type="datetime1">
              <a:rPr kumimoji="1" lang="ja-JP" altLang="en-US" smtClean="0"/>
              <a:t>2022/4/9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7AD29-8290-4048-84A6-70453FF0B86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9208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0484-E9D2-4884-8C4B-468D712FB772}" type="datetime1">
              <a:rPr kumimoji="1" lang="ja-JP" altLang="en-US" smtClean="0"/>
              <a:t>2022/4/9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7AD29-8290-4048-84A6-70453FF0B8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4017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FC84C-1D38-428E-9395-22FEDAF6E5C5}" type="datetime1">
              <a:rPr kumimoji="1" lang="ja-JP" altLang="en-US" smtClean="0"/>
              <a:t>2022/4/9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7AD29-8290-4048-84A6-70453FF0B86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5964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99EF8-43E5-47FC-BEA6-964F927C68D2}" type="datetime1">
              <a:rPr kumimoji="1" lang="ja-JP" altLang="en-US" smtClean="0"/>
              <a:t>2022/4/9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5C97AD29-8290-4048-84A6-70453FF0B86B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3217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EB715-7755-41CB-AC7C-D3B421420F17}" type="datetime1">
              <a:rPr kumimoji="1" lang="ja-JP" altLang="en-US" smtClean="0"/>
              <a:t>2022/4/9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7AD29-8290-4048-84A6-70453FF0B86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2932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4AE80-CB96-4FDE-AE22-37ABE36311B8}" type="datetime1">
              <a:rPr kumimoji="1" lang="ja-JP" altLang="en-US" smtClean="0"/>
              <a:t>2022/4/9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7AD29-8290-4048-84A6-70453FF0B8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0002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719E7-8DC0-4917-AED6-D1AD2861C338}" type="datetime1">
              <a:rPr kumimoji="1" lang="ja-JP" altLang="en-US" smtClean="0"/>
              <a:t>2022/4/9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7AD29-8290-4048-84A6-70453FF0B8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875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C6955-2D2B-4E65-88E1-BF4F1491627B}" type="datetime1">
              <a:rPr kumimoji="1" lang="ja-JP" altLang="en-US" smtClean="0"/>
              <a:t>2022/4/9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7AD29-8290-4048-84A6-70453FF0B8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7365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D8E31-FC2C-4116-8CC5-30CEA77E4BB8}" type="datetime1">
              <a:rPr kumimoji="1" lang="ja-JP" altLang="en-US" smtClean="0"/>
              <a:t>2022/4/9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7AD29-8290-4048-84A6-70453FF0B8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8357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F6B96-156A-4F1E-8164-8789C2D5AECB}" type="datetime1">
              <a:rPr kumimoji="1" lang="ja-JP" altLang="en-US" smtClean="0"/>
              <a:t>2022/4/9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7AD29-8290-4048-84A6-70453FF0B8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524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BDB78-A336-4F18-B475-79B76C8B6DD6}" type="datetime1">
              <a:rPr kumimoji="1" lang="ja-JP" altLang="en-US" smtClean="0"/>
              <a:t>2022/4/9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7AD29-8290-4048-84A6-70453FF0B86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0816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1E91845F-B7F1-4B87-A7A1-577549358909}" type="datetime1">
              <a:rPr kumimoji="1" lang="ja-JP" altLang="en-US" smtClean="0"/>
              <a:t>2022/4/9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C97AD29-8290-4048-84A6-70453FF0B86B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2512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hf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kumimoji="1"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kumimoji="1"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jpg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japanexchangegroup.github.io/J-Quants-Tutorial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AB9E414-74E2-4A7A-8AA2-9BC4ECFB41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J-Quants tutorial </a:t>
            </a:r>
            <a:r>
              <a:rPr kumimoji="1" lang="ja-JP" altLang="en-US" dirty="0"/>
              <a:t>入門</a:t>
            </a:r>
            <a:r>
              <a:rPr kumimoji="1" lang="en-US" altLang="ja-JP" dirty="0"/>
              <a:t>1</a:t>
            </a:r>
            <a:br>
              <a:rPr kumimoji="1" lang="en-US" altLang="ja-JP" dirty="0"/>
            </a:br>
            <a:r>
              <a:rPr lang="ja-JP" altLang="en-US" sz="3200" dirty="0"/>
              <a:t>ファンダメンタル情報とは</a:t>
            </a:r>
            <a:endParaRPr kumimoji="1" lang="ja-JP" altLang="en-US" sz="3200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228CCC1-9824-438C-A61A-16FB86B7D1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/>
              <a:t>2022.4.10</a:t>
            </a:r>
          </a:p>
          <a:p>
            <a:r>
              <a:rPr kumimoji="1" lang="en-US" altLang="ja-JP" dirty="0" err="1"/>
              <a:t>snowponta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381061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1F07C1-4C5E-48F4-AEA8-8269120717D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2000" cy="633413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kumimoji="1" lang="en-US" altLang="ja-JP" sz="2800" dirty="0"/>
              <a:t>2.1.5 </a:t>
            </a:r>
            <a:r>
              <a:rPr kumimoji="1" lang="ja-JP" altLang="en-US" sz="2800" dirty="0"/>
              <a:t>決算短信・財務表諸表③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E69FC28-B62D-4E49-B78C-8C72D892E119}"/>
              </a:ext>
            </a:extLst>
          </p:cNvPr>
          <p:cNvSpPr txBox="1"/>
          <p:nvPr/>
        </p:nvSpPr>
        <p:spPr>
          <a:xfrm>
            <a:off x="885824" y="1114425"/>
            <a:ext cx="67341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・決算短信とは</a:t>
            </a:r>
          </a:p>
        </p:txBody>
      </p: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F03D4303-CAD1-47C8-9A0A-E221A53D2FAC}"/>
              </a:ext>
            </a:extLst>
          </p:cNvPr>
          <p:cNvGrpSpPr/>
          <p:nvPr/>
        </p:nvGrpSpPr>
        <p:grpSpPr>
          <a:xfrm>
            <a:off x="1928812" y="2118657"/>
            <a:ext cx="8334375" cy="3507538"/>
            <a:chOff x="3138095" y="1904476"/>
            <a:chExt cx="8334375" cy="3507538"/>
          </a:xfrm>
        </p:grpSpPr>
        <p:sp>
          <p:nvSpPr>
            <p:cNvPr id="20" name="四角形: 角を丸くする 19">
              <a:extLst>
                <a:ext uri="{FF2B5EF4-FFF2-40B4-BE49-F238E27FC236}">
                  <a16:creationId xmlns:a16="http://schemas.microsoft.com/office/drawing/2014/main" id="{0BC5746A-E51A-46C8-B522-CBDFE1F7EDD7}"/>
                </a:ext>
              </a:extLst>
            </p:cNvPr>
            <p:cNvSpPr/>
            <p:nvPr/>
          </p:nvSpPr>
          <p:spPr>
            <a:xfrm>
              <a:off x="3138095" y="2054173"/>
              <a:ext cx="8334375" cy="3357841"/>
            </a:xfrm>
            <a:prstGeom prst="round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050FD2C6-2468-4F17-8026-57D814945A82}"/>
                </a:ext>
              </a:extLst>
            </p:cNvPr>
            <p:cNvSpPr txBox="1"/>
            <p:nvPr/>
          </p:nvSpPr>
          <p:spPr>
            <a:xfrm>
              <a:off x="6428982" y="1904476"/>
              <a:ext cx="175259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2400" dirty="0"/>
                <a:t>決算短信</a:t>
              </a:r>
            </a:p>
          </p:txBody>
        </p:sp>
        <p:grpSp>
          <p:nvGrpSpPr>
            <p:cNvPr id="19" name="グループ化 18">
              <a:extLst>
                <a:ext uri="{FF2B5EF4-FFF2-40B4-BE49-F238E27FC236}">
                  <a16:creationId xmlns:a16="http://schemas.microsoft.com/office/drawing/2014/main" id="{02944A5E-94BB-4F26-9176-BA7CC39EE61B}"/>
                </a:ext>
              </a:extLst>
            </p:cNvPr>
            <p:cNvGrpSpPr/>
            <p:nvPr/>
          </p:nvGrpSpPr>
          <p:grpSpPr>
            <a:xfrm>
              <a:off x="3628244" y="2447277"/>
              <a:ext cx="7354080" cy="1113287"/>
              <a:chOff x="3628245" y="1952297"/>
              <a:chExt cx="7354080" cy="1113287"/>
            </a:xfrm>
          </p:grpSpPr>
          <p:sp>
            <p:nvSpPr>
              <p:cNvPr id="16" name="四角形: 角を丸くする 15">
                <a:extLst>
                  <a:ext uri="{FF2B5EF4-FFF2-40B4-BE49-F238E27FC236}">
                    <a16:creationId xmlns:a16="http://schemas.microsoft.com/office/drawing/2014/main" id="{585F2257-7DA6-4105-A009-E43789817A91}"/>
                  </a:ext>
                </a:extLst>
              </p:cNvPr>
              <p:cNvSpPr/>
              <p:nvPr/>
            </p:nvSpPr>
            <p:spPr>
              <a:xfrm>
                <a:off x="3628246" y="2183129"/>
                <a:ext cx="7354079" cy="882455"/>
              </a:xfrm>
              <a:prstGeom prst="round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4" name="グループ化 13">
                <a:extLst>
                  <a:ext uri="{FF2B5EF4-FFF2-40B4-BE49-F238E27FC236}">
                    <a16:creationId xmlns:a16="http://schemas.microsoft.com/office/drawing/2014/main" id="{6667687A-F6C8-4CD4-AC81-E02444186A83}"/>
                  </a:ext>
                </a:extLst>
              </p:cNvPr>
              <p:cNvGrpSpPr/>
              <p:nvPr/>
            </p:nvGrpSpPr>
            <p:grpSpPr>
              <a:xfrm>
                <a:off x="3628245" y="1952297"/>
                <a:ext cx="7354079" cy="856725"/>
                <a:chOff x="3628245" y="1952297"/>
                <a:chExt cx="7354079" cy="856725"/>
              </a:xfrm>
            </p:grpSpPr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A19013F5-3447-482B-AAB7-1F7A4F65D46A}"/>
                    </a:ext>
                  </a:extLst>
                </p:cNvPr>
                <p:cNvSpPr txBox="1"/>
                <p:nvPr/>
              </p:nvSpPr>
              <p:spPr>
                <a:xfrm>
                  <a:off x="3962400" y="1952297"/>
                  <a:ext cx="2057400" cy="46166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ja-JP" altLang="en-US" sz="2400" dirty="0"/>
                    <a:t>サマリー情報</a:t>
                  </a:r>
                </a:p>
              </p:txBody>
            </p:sp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58A6AF2F-CC59-4581-B006-EE40E1AC495B}"/>
                    </a:ext>
                  </a:extLst>
                </p:cNvPr>
                <p:cNvSpPr txBox="1"/>
                <p:nvPr/>
              </p:nvSpPr>
              <p:spPr>
                <a:xfrm>
                  <a:off x="3628245" y="2439690"/>
                  <a:ext cx="73540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ja-JP" altLang="en-US" dirty="0"/>
                    <a:t>上場会社の決算の内容について、簡潔に取りまとめたもの</a:t>
                  </a:r>
                </a:p>
              </p:txBody>
            </p:sp>
          </p:grpSp>
        </p:grpSp>
        <p:grpSp>
          <p:nvGrpSpPr>
            <p:cNvPr id="18" name="グループ化 17">
              <a:extLst>
                <a:ext uri="{FF2B5EF4-FFF2-40B4-BE49-F238E27FC236}">
                  <a16:creationId xmlns:a16="http://schemas.microsoft.com/office/drawing/2014/main" id="{AB146FDB-FEE6-4548-B452-DAC508AEC1C4}"/>
                </a:ext>
              </a:extLst>
            </p:cNvPr>
            <p:cNvGrpSpPr/>
            <p:nvPr/>
          </p:nvGrpSpPr>
          <p:grpSpPr>
            <a:xfrm>
              <a:off x="3628246" y="3722834"/>
              <a:ext cx="7354079" cy="1392091"/>
              <a:chOff x="3628246" y="3722834"/>
              <a:chExt cx="7354079" cy="1392091"/>
            </a:xfrm>
          </p:grpSpPr>
          <p:sp>
            <p:nvSpPr>
              <p:cNvPr id="17" name="四角形: 角を丸くする 16">
                <a:extLst>
                  <a:ext uri="{FF2B5EF4-FFF2-40B4-BE49-F238E27FC236}">
                    <a16:creationId xmlns:a16="http://schemas.microsoft.com/office/drawing/2014/main" id="{08C1816B-ECEA-48B9-AABA-E5405AD00740}"/>
                  </a:ext>
                </a:extLst>
              </p:cNvPr>
              <p:cNvSpPr/>
              <p:nvPr/>
            </p:nvSpPr>
            <p:spPr>
              <a:xfrm>
                <a:off x="3628246" y="3892772"/>
                <a:ext cx="7354079" cy="1222153"/>
              </a:xfrm>
              <a:prstGeom prst="round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5" name="グループ化 14">
                <a:extLst>
                  <a:ext uri="{FF2B5EF4-FFF2-40B4-BE49-F238E27FC236}">
                    <a16:creationId xmlns:a16="http://schemas.microsoft.com/office/drawing/2014/main" id="{34359F87-2CE3-4862-B53D-C643963D1B07}"/>
                  </a:ext>
                </a:extLst>
              </p:cNvPr>
              <p:cNvGrpSpPr/>
              <p:nvPr/>
            </p:nvGrpSpPr>
            <p:grpSpPr>
              <a:xfrm>
                <a:off x="3962399" y="3722834"/>
                <a:ext cx="6371835" cy="1161329"/>
                <a:chOff x="3962399" y="3722834"/>
                <a:chExt cx="6371835" cy="1161329"/>
              </a:xfrm>
            </p:grpSpPr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58FEA18F-B9F2-4F8B-9E17-65AEF7F1B57B}"/>
                    </a:ext>
                  </a:extLst>
                </p:cNvPr>
                <p:cNvSpPr txBox="1"/>
                <p:nvPr/>
              </p:nvSpPr>
              <p:spPr>
                <a:xfrm>
                  <a:off x="4276334" y="4237832"/>
                  <a:ext cx="6057900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ja-JP" altLang="en-US" dirty="0"/>
                    <a:t>経営成績・財政状況の概況、今後の見通し、</a:t>
                  </a:r>
                  <a:r>
                    <a:rPr kumimoji="1" lang="ja-JP" altLang="en-US" dirty="0">
                      <a:solidFill>
                        <a:srgbClr val="FF0000"/>
                      </a:solidFill>
                    </a:rPr>
                    <a:t>財務諸表</a:t>
                  </a:r>
                  <a:r>
                    <a:rPr kumimoji="1" lang="ja-JP" altLang="en-US" dirty="0"/>
                    <a:t>、主な注記等を記載した資料</a:t>
                  </a:r>
                </a:p>
              </p:txBody>
            </p:sp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A22511B8-E42E-4F05-B2C7-D55836DB1A16}"/>
                    </a:ext>
                  </a:extLst>
                </p:cNvPr>
                <p:cNvSpPr txBox="1"/>
                <p:nvPr/>
              </p:nvSpPr>
              <p:spPr>
                <a:xfrm>
                  <a:off x="3962399" y="3722834"/>
                  <a:ext cx="1800225" cy="46166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ja-JP" altLang="en-US" sz="2400" dirty="0"/>
                    <a:t>添付資料</a:t>
                  </a:r>
                </a:p>
              </p:txBody>
            </p:sp>
          </p:grpSp>
        </p:grpSp>
      </p:grpSp>
      <p:sp>
        <p:nvSpPr>
          <p:cNvPr id="22" name="スライド番号プレースホルダー 21">
            <a:extLst>
              <a:ext uri="{FF2B5EF4-FFF2-40B4-BE49-F238E27FC236}">
                <a16:creationId xmlns:a16="http://schemas.microsoft.com/office/drawing/2014/main" id="{6A943477-98DB-4DEB-935B-D10FDD586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7AD29-8290-4048-84A6-70453FF0B86B}" type="slidenum">
              <a:rPr kumimoji="1" lang="ja-JP" altLang="en-US" smtClean="0"/>
              <a:t>10</a:t>
            </a:fld>
            <a:endParaRPr kumimoji="1" lang="ja-JP" altLang="en-US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72B3C693-2902-45F6-B07A-286389B136F6}"/>
              </a:ext>
            </a:extLst>
          </p:cNvPr>
          <p:cNvSpPr txBox="1"/>
          <p:nvPr/>
        </p:nvSpPr>
        <p:spPr>
          <a:xfrm>
            <a:off x="1200540" y="1413748"/>
            <a:ext cx="25336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800" dirty="0"/>
              <a:t>(resolution SMS </a:t>
            </a:r>
            <a:r>
              <a:rPr kumimoji="1" lang="en-US" altLang="ja-JP" sz="1100" dirty="0"/>
              <a:t>(by </a:t>
            </a:r>
            <a:r>
              <a:rPr kumimoji="1" lang="en-US" altLang="ja-JP" sz="1100" dirty="0" err="1"/>
              <a:t>DeepL</a:t>
            </a:r>
            <a:r>
              <a:rPr kumimoji="1" lang="en-US" altLang="ja-JP" sz="1100" dirty="0"/>
              <a:t>)</a:t>
            </a:r>
            <a:r>
              <a:rPr kumimoji="1" lang="en-US" altLang="ja-JP" sz="1800" dirty="0"/>
              <a:t>)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917971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1F07C1-4C5E-48F4-AEA8-8269120717D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2000" cy="633413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kumimoji="1" lang="en-US" altLang="ja-JP" sz="2800" dirty="0"/>
              <a:t>2.1.5 </a:t>
            </a:r>
            <a:r>
              <a:rPr kumimoji="1" lang="ja-JP" altLang="en-US" sz="2800" dirty="0"/>
              <a:t>決算短信・財務表諸表④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C144F01-9F90-4CA4-A467-FEF5411AB5ED}"/>
              </a:ext>
            </a:extLst>
          </p:cNvPr>
          <p:cNvSpPr txBox="1"/>
          <p:nvPr/>
        </p:nvSpPr>
        <p:spPr>
          <a:xfrm>
            <a:off x="504825" y="818099"/>
            <a:ext cx="624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・財務諸表とは</a:t>
            </a:r>
          </a:p>
        </p:txBody>
      </p: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4C3CE516-BA60-4E1E-9A87-66DFD933A598}"/>
              </a:ext>
            </a:extLst>
          </p:cNvPr>
          <p:cNvGrpSpPr/>
          <p:nvPr/>
        </p:nvGrpSpPr>
        <p:grpSpPr>
          <a:xfrm>
            <a:off x="1026430" y="1730324"/>
            <a:ext cx="10015537" cy="4708575"/>
            <a:chOff x="1400177" y="2145921"/>
            <a:chExt cx="6848474" cy="3283328"/>
          </a:xfrm>
        </p:grpSpPr>
        <p:grpSp>
          <p:nvGrpSpPr>
            <p:cNvPr id="10" name="グループ化 9">
              <a:extLst>
                <a:ext uri="{FF2B5EF4-FFF2-40B4-BE49-F238E27FC236}">
                  <a16:creationId xmlns:a16="http://schemas.microsoft.com/office/drawing/2014/main" id="{141D26E2-286B-42BC-AF08-53210B883DAA}"/>
                </a:ext>
              </a:extLst>
            </p:cNvPr>
            <p:cNvGrpSpPr/>
            <p:nvPr/>
          </p:nvGrpSpPr>
          <p:grpSpPr>
            <a:xfrm>
              <a:off x="1400177" y="2145921"/>
              <a:ext cx="6848474" cy="3283328"/>
              <a:chOff x="1562102" y="2120423"/>
              <a:chExt cx="5211774" cy="3050698"/>
            </a:xfrm>
          </p:grpSpPr>
          <p:grpSp>
            <p:nvGrpSpPr>
              <p:cNvPr id="7" name="グループ化 6">
                <a:extLst>
                  <a:ext uri="{FF2B5EF4-FFF2-40B4-BE49-F238E27FC236}">
                    <a16:creationId xmlns:a16="http://schemas.microsoft.com/office/drawing/2014/main" id="{E0011A76-46F2-4E5F-B7FF-A8C887EB3353}"/>
                  </a:ext>
                </a:extLst>
              </p:cNvPr>
              <p:cNvGrpSpPr/>
              <p:nvPr/>
            </p:nvGrpSpPr>
            <p:grpSpPr>
              <a:xfrm>
                <a:off x="1562102" y="2120423"/>
                <a:ext cx="5211774" cy="3050698"/>
                <a:chOff x="2543177" y="2123609"/>
                <a:chExt cx="5219708" cy="3050698"/>
              </a:xfrm>
            </p:grpSpPr>
            <p:sp>
              <p:nvSpPr>
                <p:cNvPr id="6" name="正方形/長方形 5">
                  <a:extLst>
                    <a:ext uri="{FF2B5EF4-FFF2-40B4-BE49-F238E27FC236}">
                      <a16:creationId xmlns:a16="http://schemas.microsoft.com/office/drawing/2014/main" id="{7E07FCE5-A394-4411-82C4-2EE97A7FA373}"/>
                    </a:ext>
                  </a:extLst>
                </p:cNvPr>
                <p:cNvSpPr/>
                <p:nvPr/>
              </p:nvSpPr>
              <p:spPr>
                <a:xfrm>
                  <a:off x="2543177" y="2240607"/>
                  <a:ext cx="5219708" cy="2933700"/>
                </a:xfrm>
                <a:prstGeom prst="rect">
                  <a:avLst/>
                </a:prstGeom>
                <a:solidFill>
                  <a:schemeClr val="accent1">
                    <a:alpha val="18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4" name="テキスト ボックス 3">
                  <a:extLst>
                    <a:ext uri="{FF2B5EF4-FFF2-40B4-BE49-F238E27FC236}">
                      <a16:creationId xmlns:a16="http://schemas.microsoft.com/office/drawing/2014/main" id="{A21A2031-D444-415E-94A7-009CFFE12474}"/>
                    </a:ext>
                  </a:extLst>
                </p:cNvPr>
                <p:cNvSpPr txBox="1"/>
                <p:nvPr/>
              </p:nvSpPr>
              <p:spPr>
                <a:xfrm>
                  <a:off x="2638829" y="2123609"/>
                  <a:ext cx="1217343" cy="29911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1">
                      <a:shade val="5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ja-JP" altLang="en-US" sz="2400" dirty="0"/>
                    <a:t>財務諸表</a:t>
                  </a:r>
                </a:p>
              </p:txBody>
            </p:sp>
            <p:sp>
              <p:nvSpPr>
                <p:cNvPr id="5" name="テキスト ボックス 4">
                  <a:extLst>
                    <a:ext uri="{FF2B5EF4-FFF2-40B4-BE49-F238E27FC236}">
                      <a16:creationId xmlns:a16="http://schemas.microsoft.com/office/drawing/2014/main" id="{B4E1A5FC-2F52-41F2-8831-CB9B1FE63D0C}"/>
                    </a:ext>
                  </a:extLst>
                </p:cNvPr>
                <p:cNvSpPr txBox="1"/>
                <p:nvPr/>
              </p:nvSpPr>
              <p:spPr>
                <a:xfrm>
                  <a:off x="2899385" y="2668294"/>
                  <a:ext cx="4620319" cy="242282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ja-JP" altLang="en-US" sz="2400" dirty="0"/>
                    <a:t>・貸借対照表 </a:t>
                  </a:r>
                  <a:r>
                    <a:rPr kumimoji="1" lang="en-US" altLang="ja-JP" sz="2400" dirty="0"/>
                    <a:t>(B/S)</a:t>
                  </a:r>
                </a:p>
                <a:p>
                  <a:r>
                    <a:rPr kumimoji="1" lang="en-US" altLang="ja-JP" sz="2400" dirty="0"/>
                    <a:t>		</a:t>
                  </a:r>
                  <a:r>
                    <a:rPr kumimoji="1" lang="ja-JP" altLang="en-US" dirty="0"/>
                    <a:t>会社の資産とその調達方法についての書類</a:t>
                  </a:r>
                  <a:endParaRPr kumimoji="1" lang="en-US" altLang="ja-JP" dirty="0"/>
                </a:p>
                <a:p>
                  <a:pPr>
                    <a:lnSpc>
                      <a:spcPct val="150000"/>
                    </a:lnSpc>
                  </a:pPr>
                  <a:r>
                    <a:rPr kumimoji="1" lang="ja-JP" altLang="en-US" sz="2400" dirty="0"/>
                    <a:t>・損益計算書 </a:t>
                  </a:r>
                  <a:r>
                    <a:rPr kumimoji="1" lang="en-US" altLang="ja-JP" sz="2400" dirty="0"/>
                    <a:t>(P/L)</a:t>
                  </a:r>
                </a:p>
                <a:p>
                  <a:r>
                    <a:rPr kumimoji="1" lang="en-US" altLang="ja-JP" sz="2400" dirty="0"/>
                    <a:t>		</a:t>
                  </a:r>
                  <a:r>
                    <a:rPr kumimoji="1" lang="ja-JP" altLang="en-US" dirty="0"/>
                    <a:t>会社がどれぐらいの費用を使い、どれだけ儲けを生み出したかを表す書類</a:t>
                  </a:r>
                  <a:endParaRPr kumimoji="1" lang="en-US" altLang="ja-JP" dirty="0"/>
                </a:p>
                <a:p>
                  <a:pPr>
                    <a:lnSpc>
                      <a:spcPct val="150000"/>
                    </a:lnSpc>
                  </a:pPr>
                  <a:r>
                    <a:rPr kumimoji="1" lang="ja-JP" altLang="en-US" sz="2400" dirty="0"/>
                    <a:t>・キャッシュ・フロー計算書 </a:t>
                  </a:r>
                  <a:r>
                    <a:rPr kumimoji="1" lang="en-US" altLang="ja-JP" sz="2400" dirty="0"/>
                    <a:t>(C/F)</a:t>
                  </a:r>
                </a:p>
                <a:p>
                  <a:r>
                    <a:rPr kumimoji="1" lang="en-US" altLang="ja-JP" sz="2400" dirty="0"/>
                    <a:t>		</a:t>
                  </a:r>
                  <a:r>
                    <a:rPr kumimoji="1" lang="ja-JP" altLang="en-US" dirty="0"/>
                    <a:t>会社の現金がどのように出入りしたのかを表す書類</a:t>
                  </a:r>
                  <a:endParaRPr kumimoji="1" lang="en-US" altLang="ja-JP" dirty="0"/>
                </a:p>
                <a:p>
                  <a:pPr>
                    <a:lnSpc>
                      <a:spcPct val="150000"/>
                    </a:lnSpc>
                  </a:pPr>
                  <a:r>
                    <a:rPr kumimoji="1" lang="ja-JP" altLang="en-US" sz="2400" dirty="0"/>
                    <a:t>・株主資本変動計算書 </a:t>
                  </a:r>
                  <a:r>
                    <a:rPr kumimoji="1" lang="en-US" altLang="ja-JP" sz="2400" dirty="0"/>
                    <a:t>(S/S)</a:t>
                  </a:r>
                </a:p>
                <a:p>
                  <a:r>
                    <a:rPr kumimoji="1" lang="en-US" altLang="ja-JP" sz="2400" dirty="0"/>
                    <a:t>		</a:t>
                  </a:r>
                  <a:r>
                    <a:rPr kumimoji="1" lang="ja-JP" altLang="en-US" dirty="0"/>
                    <a:t>会社の純資産の変動を表す書類</a:t>
                  </a:r>
                </a:p>
              </p:txBody>
            </p:sp>
          </p:grpSp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F1610D34-B370-436B-896F-E8DFA4486B97}"/>
                  </a:ext>
                </a:extLst>
              </p:cNvPr>
              <p:cNvSpPr/>
              <p:nvPr/>
            </p:nvSpPr>
            <p:spPr>
              <a:xfrm>
                <a:off x="1950616" y="2627439"/>
                <a:ext cx="4580448" cy="1778189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610DB499-8E5B-4EB4-A341-20305DA6089A}"/>
                </a:ext>
              </a:extLst>
            </p:cNvPr>
            <p:cNvSpPr txBox="1"/>
            <p:nvPr/>
          </p:nvSpPr>
          <p:spPr>
            <a:xfrm>
              <a:off x="6746650" y="2367295"/>
              <a:ext cx="1362075" cy="3648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2800" dirty="0">
                  <a:solidFill>
                    <a:srgbClr val="FF0000"/>
                  </a:solidFill>
                </a:rPr>
                <a:t>財務三表</a:t>
              </a:r>
            </a:p>
          </p:txBody>
        </p:sp>
      </p:grpSp>
      <p:sp>
        <p:nvSpPr>
          <p:cNvPr id="13" name="スライド番号プレースホルダー 12">
            <a:extLst>
              <a:ext uri="{FF2B5EF4-FFF2-40B4-BE49-F238E27FC236}">
                <a16:creationId xmlns:a16="http://schemas.microsoft.com/office/drawing/2014/main" id="{44DD11BE-1B52-4D6C-A900-EA15DF995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7AD29-8290-4048-84A6-70453FF0B86B}" type="slidenum">
              <a:rPr kumimoji="1" lang="ja-JP" altLang="en-US" smtClean="0"/>
              <a:t>11</a:t>
            </a:fld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E98F89B0-E984-4589-A9D6-828CFFD89C5F}"/>
              </a:ext>
            </a:extLst>
          </p:cNvPr>
          <p:cNvSpPr txBox="1"/>
          <p:nvPr/>
        </p:nvSpPr>
        <p:spPr>
          <a:xfrm>
            <a:off x="778780" y="1145861"/>
            <a:ext cx="6172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800" dirty="0"/>
              <a:t>(financial statements)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724919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1F07C1-4C5E-48F4-AEA8-8269120717D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2000" cy="633413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kumimoji="1" lang="en-US" altLang="ja-JP" sz="2800" dirty="0"/>
              <a:t>2.1.5 </a:t>
            </a:r>
            <a:r>
              <a:rPr kumimoji="1" lang="ja-JP" altLang="en-US" sz="2800" dirty="0"/>
              <a:t>決算短信・財務表諸表⑤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595E691C-46D1-4AC4-B49A-8BC15387C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7AD29-8290-4048-84A6-70453FF0B86B}" type="slidenum">
              <a:rPr kumimoji="1" lang="ja-JP" altLang="en-US" smtClean="0"/>
              <a:t>12</a:t>
            </a:fld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D9A7AFD-4C96-4D8F-B891-E2CF147E6F78}"/>
              </a:ext>
            </a:extLst>
          </p:cNvPr>
          <p:cNvSpPr txBox="1"/>
          <p:nvPr/>
        </p:nvSpPr>
        <p:spPr>
          <a:xfrm>
            <a:off x="523875" y="874812"/>
            <a:ext cx="624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・貸借対照表 </a:t>
            </a:r>
            <a:r>
              <a:rPr kumimoji="1" lang="en-US" altLang="ja-JP" sz="2800" dirty="0"/>
              <a:t>(B/S)</a:t>
            </a:r>
            <a:r>
              <a:rPr kumimoji="1" lang="ja-JP" altLang="en-US" sz="2800" dirty="0"/>
              <a:t>とは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19D3A4D-2F66-4F79-9117-03389BB61F3D}"/>
              </a:ext>
            </a:extLst>
          </p:cNvPr>
          <p:cNvSpPr txBox="1"/>
          <p:nvPr/>
        </p:nvSpPr>
        <p:spPr>
          <a:xfrm>
            <a:off x="8391861" y="112976"/>
            <a:ext cx="37382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sz="1200" dirty="0"/>
              <a:t>引用：東証マネ部 投資に不可欠な財務三表の見方</a:t>
            </a:r>
            <a:r>
              <a:rPr kumimoji="1" lang="en-US" altLang="ja-JP" sz="1200" dirty="0"/>
              <a:t>(https://money-bu-jpx.com/news/article022723/)</a:t>
            </a:r>
            <a:endParaRPr kumimoji="1" lang="ja-JP" altLang="en-US" sz="1200" dirty="0"/>
          </a:p>
        </p:txBody>
      </p: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A2D9C9F9-D239-416D-A1F7-7E949945F1EB}"/>
              </a:ext>
            </a:extLst>
          </p:cNvPr>
          <p:cNvGrpSpPr/>
          <p:nvPr/>
        </p:nvGrpSpPr>
        <p:grpSpPr>
          <a:xfrm>
            <a:off x="6999601" y="1213366"/>
            <a:ext cx="3738225" cy="5116878"/>
            <a:chOff x="7425075" y="1353826"/>
            <a:chExt cx="3738225" cy="5116878"/>
          </a:xfrm>
        </p:grpSpPr>
        <p:pic>
          <p:nvPicPr>
            <p:cNvPr id="6" name="図 5" descr="テーブル&#10;&#10;中程度の精度で自動的に生成された説明">
              <a:extLst>
                <a:ext uri="{FF2B5EF4-FFF2-40B4-BE49-F238E27FC236}">
                  <a16:creationId xmlns:a16="http://schemas.microsoft.com/office/drawing/2014/main" id="{6B4AC440-E8F4-4AC0-ADB3-8712398BD8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25075" y="1723158"/>
              <a:ext cx="3738225" cy="4747546"/>
            </a:xfrm>
            <a:prstGeom prst="rect">
              <a:avLst/>
            </a:prstGeom>
          </p:spPr>
        </p:pic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85D9BA62-E90E-46C1-BD68-C61ECF01D5A2}"/>
                </a:ext>
              </a:extLst>
            </p:cNvPr>
            <p:cNvSpPr txBox="1"/>
            <p:nvPr/>
          </p:nvSpPr>
          <p:spPr>
            <a:xfrm>
              <a:off x="8603624" y="1353826"/>
              <a:ext cx="13811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dirty="0"/>
                <a:t>記載例</a:t>
              </a:r>
            </a:p>
          </p:txBody>
        </p:sp>
      </p:grpSp>
      <p:pic>
        <p:nvPicPr>
          <p:cNvPr id="12" name="図 11" descr="グラフィカル ユーザー インターフェイス, アプリケーション&#10;&#10;自動的に生成された説明">
            <a:extLst>
              <a:ext uri="{FF2B5EF4-FFF2-40B4-BE49-F238E27FC236}">
                <a16:creationId xmlns:a16="http://schemas.microsoft.com/office/drawing/2014/main" id="{BBBF71C6-F9D9-4FC3-BF8F-9BE68668D2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3414" y="1910644"/>
            <a:ext cx="4580174" cy="4419600"/>
          </a:xfrm>
          <a:prstGeom prst="rect">
            <a:avLst/>
          </a:prstGeom>
        </p:spPr>
      </p:pic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F8E2E545-5A26-4E7D-91F3-EF56138F61A3}"/>
              </a:ext>
            </a:extLst>
          </p:cNvPr>
          <p:cNvSpPr txBox="1"/>
          <p:nvPr/>
        </p:nvSpPr>
        <p:spPr>
          <a:xfrm>
            <a:off x="827401" y="1213366"/>
            <a:ext cx="6172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800" dirty="0"/>
              <a:t>(balance sheet)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451914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1F07C1-4C5E-48F4-AEA8-8269120717D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2000" cy="633413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kumimoji="1" lang="en-US" altLang="ja-JP" sz="2800" dirty="0"/>
              <a:t>2.1.5 </a:t>
            </a:r>
            <a:r>
              <a:rPr kumimoji="1" lang="ja-JP" altLang="en-US" sz="2800" dirty="0"/>
              <a:t>決算短信・財務表諸表⑥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595E691C-46D1-4AC4-B49A-8BC15387C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7AD29-8290-4048-84A6-70453FF0B86B}" type="slidenum">
              <a:rPr kumimoji="1" lang="ja-JP" altLang="en-US" smtClean="0"/>
              <a:t>13</a:t>
            </a:fld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D9A7AFD-4C96-4D8F-B891-E2CF147E6F78}"/>
              </a:ext>
            </a:extLst>
          </p:cNvPr>
          <p:cNvSpPr txBox="1"/>
          <p:nvPr/>
        </p:nvSpPr>
        <p:spPr>
          <a:xfrm>
            <a:off x="647700" y="819150"/>
            <a:ext cx="624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・損益計算書</a:t>
            </a:r>
            <a:r>
              <a:rPr kumimoji="1" lang="en-US" altLang="ja-JP" sz="2800" dirty="0"/>
              <a:t>(P/L)</a:t>
            </a:r>
            <a:r>
              <a:rPr kumimoji="1" lang="ja-JP" altLang="en-US" sz="2800" dirty="0"/>
              <a:t>とは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19D3A4D-2F66-4F79-9117-03389BB61F3D}"/>
              </a:ext>
            </a:extLst>
          </p:cNvPr>
          <p:cNvSpPr txBox="1"/>
          <p:nvPr/>
        </p:nvSpPr>
        <p:spPr>
          <a:xfrm>
            <a:off x="772369" y="6038850"/>
            <a:ext cx="37382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sz="1200" dirty="0"/>
              <a:t>引用：東証マネ部 投資に不可欠な財務三表の見方</a:t>
            </a:r>
            <a:r>
              <a:rPr kumimoji="1" lang="en-US" altLang="ja-JP" sz="1200" dirty="0"/>
              <a:t>(https://money-bu-jpx.com/news/article022723/)</a:t>
            </a:r>
            <a:endParaRPr kumimoji="1" lang="ja-JP" altLang="en-US" sz="1200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72140ADF-8070-48DB-B06F-BD0C4338F8C3}"/>
              </a:ext>
            </a:extLst>
          </p:cNvPr>
          <p:cNvSpPr txBox="1"/>
          <p:nvPr/>
        </p:nvSpPr>
        <p:spPr>
          <a:xfrm>
            <a:off x="981075" y="1157704"/>
            <a:ext cx="6172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800" dirty="0"/>
              <a:t>(income statement (US), profit and loss statement (UK))</a:t>
            </a:r>
            <a:endParaRPr lang="ja-JP" altLang="en-US" dirty="0"/>
          </a:p>
        </p:txBody>
      </p:sp>
      <p:pic>
        <p:nvPicPr>
          <p:cNvPr id="13" name="図 12" descr="グラフィカル ユーザー インターフェイス, Web サイト&#10;&#10;自動的に生成された説明">
            <a:extLst>
              <a:ext uri="{FF2B5EF4-FFF2-40B4-BE49-F238E27FC236}">
                <a16:creationId xmlns:a16="http://schemas.microsoft.com/office/drawing/2014/main" id="{482B2A5A-D295-4562-A21C-C2EC12E331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075" y="2252246"/>
            <a:ext cx="5705475" cy="3448050"/>
          </a:xfrm>
          <a:prstGeom prst="rect">
            <a:avLst/>
          </a:prstGeom>
        </p:spPr>
      </p:pic>
      <p:pic>
        <p:nvPicPr>
          <p:cNvPr id="15" name="図 14" descr="グラフィカル ユーザー インターフェイス, アプリケーション&#10;&#10;自動的に生成された説明">
            <a:extLst>
              <a:ext uri="{FF2B5EF4-FFF2-40B4-BE49-F238E27FC236}">
                <a16:creationId xmlns:a16="http://schemas.microsoft.com/office/drawing/2014/main" id="{5E232055-37D8-4443-A9CA-A27CD4BAD6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6100" y="88075"/>
            <a:ext cx="3209925" cy="6769925"/>
          </a:xfrm>
          <a:prstGeom prst="rect">
            <a:avLst/>
          </a:prstGeom>
        </p:spPr>
      </p:pic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B0F21603-F1B8-4EEB-8234-7CE4331F3F41}"/>
              </a:ext>
            </a:extLst>
          </p:cNvPr>
          <p:cNvSpPr txBox="1"/>
          <p:nvPr/>
        </p:nvSpPr>
        <p:spPr>
          <a:xfrm>
            <a:off x="5638800" y="6238532"/>
            <a:ext cx="1381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記載例→</a:t>
            </a: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29C01023-5D3E-44D6-ABD5-2D01A8770565}"/>
              </a:ext>
            </a:extLst>
          </p:cNvPr>
          <p:cNvSpPr/>
          <p:nvPr/>
        </p:nvSpPr>
        <p:spPr>
          <a:xfrm>
            <a:off x="8086725" y="1733550"/>
            <a:ext cx="1847850" cy="2762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2A9970C1-C626-41D2-B107-15E40F20F4F1}"/>
              </a:ext>
            </a:extLst>
          </p:cNvPr>
          <p:cNvSpPr/>
          <p:nvPr/>
        </p:nvSpPr>
        <p:spPr>
          <a:xfrm>
            <a:off x="8086725" y="4157662"/>
            <a:ext cx="1847850" cy="2762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E2407B5E-BF77-4E43-807A-0DD38F304EC8}"/>
              </a:ext>
            </a:extLst>
          </p:cNvPr>
          <p:cNvSpPr txBox="1"/>
          <p:nvPr/>
        </p:nvSpPr>
        <p:spPr>
          <a:xfrm>
            <a:off x="10165820" y="1686996"/>
            <a:ext cx="1343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営業利益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9282A8F7-AFB7-4477-8C1C-99CB43FA7E85}"/>
              </a:ext>
            </a:extLst>
          </p:cNvPr>
          <p:cNvSpPr txBox="1"/>
          <p:nvPr/>
        </p:nvSpPr>
        <p:spPr>
          <a:xfrm>
            <a:off x="10106025" y="4118021"/>
            <a:ext cx="1343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経営利益</a:t>
            </a:r>
          </a:p>
        </p:txBody>
      </p:sp>
    </p:spTree>
    <p:extLst>
      <p:ext uri="{BB962C8B-B14F-4D97-AF65-F5344CB8AC3E}">
        <p14:creationId xmlns:p14="http://schemas.microsoft.com/office/powerpoint/2010/main" val="4790473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1F07C1-4C5E-48F4-AEA8-8269120717D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2000" cy="633413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kumimoji="1" lang="en-US" altLang="ja-JP" sz="2800" dirty="0"/>
              <a:t>2.1.5 </a:t>
            </a:r>
            <a:r>
              <a:rPr kumimoji="1" lang="ja-JP" altLang="en-US" sz="2800" dirty="0"/>
              <a:t>決算短信・財務表諸表⑦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595E691C-46D1-4AC4-B49A-8BC15387C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7AD29-8290-4048-84A6-70453FF0B86B}" type="slidenum">
              <a:rPr kumimoji="1" lang="ja-JP" altLang="en-US" smtClean="0"/>
              <a:t>14</a:t>
            </a:fld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D9A7AFD-4C96-4D8F-B891-E2CF147E6F78}"/>
              </a:ext>
            </a:extLst>
          </p:cNvPr>
          <p:cNvSpPr txBox="1"/>
          <p:nvPr/>
        </p:nvSpPr>
        <p:spPr>
          <a:xfrm>
            <a:off x="647699" y="819150"/>
            <a:ext cx="66579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・キャッシュ・フロー計算書</a:t>
            </a:r>
            <a:r>
              <a:rPr kumimoji="1" lang="en-US" altLang="ja-JP" sz="2800" dirty="0"/>
              <a:t>(C/F)</a:t>
            </a:r>
            <a:r>
              <a:rPr kumimoji="1" lang="ja-JP" altLang="en-US" sz="2800" dirty="0"/>
              <a:t>とは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19D3A4D-2F66-4F79-9117-03389BB61F3D}"/>
              </a:ext>
            </a:extLst>
          </p:cNvPr>
          <p:cNvSpPr txBox="1"/>
          <p:nvPr/>
        </p:nvSpPr>
        <p:spPr>
          <a:xfrm>
            <a:off x="8272969" y="633413"/>
            <a:ext cx="37382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sz="1200" dirty="0"/>
              <a:t>引用：東証マネ部 投資に不可欠な財務三表の見方</a:t>
            </a:r>
            <a:r>
              <a:rPr kumimoji="1" lang="en-US" altLang="ja-JP" sz="1200" dirty="0"/>
              <a:t>(https://money-bu-jpx.com/news/article022723/)</a:t>
            </a:r>
            <a:endParaRPr kumimoji="1" lang="ja-JP" altLang="en-US" sz="1200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72140ADF-8070-48DB-B06F-BD0C4338F8C3}"/>
              </a:ext>
            </a:extLst>
          </p:cNvPr>
          <p:cNvSpPr txBox="1"/>
          <p:nvPr/>
        </p:nvSpPr>
        <p:spPr>
          <a:xfrm>
            <a:off x="981075" y="1157704"/>
            <a:ext cx="6172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800" dirty="0"/>
              <a:t>(cash flow statement)</a:t>
            </a:r>
            <a:endParaRPr lang="ja-JP" altLang="en-US" dirty="0"/>
          </a:p>
        </p:txBody>
      </p:sp>
      <p:grpSp>
        <p:nvGrpSpPr>
          <p:cNvPr id="39" name="グループ化 38">
            <a:extLst>
              <a:ext uri="{FF2B5EF4-FFF2-40B4-BE49-F238E27FC236}">
                <a16:creationId xmlns:a16="http://schemas.microsoft.com/office/drawing/2014/main" id="{35EC8DA8-0D1F-4CB5-B99C-87C1DAA73147}"/>
              </a:ext>
            </a:extLst>
          </p:cNvPr>
          <p:cNvGrpSpPr/>
          <p:nvPr/>
        </p:nvGrpSpPr>
        <p:grpSpPr>
          <a:xfrm>
            <a:off x="652461" y="1695211"/>
            <a:ext cx="10887078" cy="4663632"/>
            <a:chOff x="647699" y="1855768"/>
            <a:chExt cx="10887078" cy="4663632"/>
          </a:xfrm>
        </p:grpSpPr>
        <p:grpSp>
          <p:nvGrpSpPr>
            <p:cNvPr id="33" name="グループ化 32">
              <a:extLst>
                <a:ext uri="{FF2B5EF4-FFF2-40B4-BE49-F238E27FC236}">
                  <a16:creationId xmlns:a16="http://schemas.microsoft.com/office/drawing/2014/main" id="{69F1D148-8276-4B38-9921-F0C52F5A7C19}"/>
                </a:ext>
              </a:extLst>
            </p:cNvPr>
            <p:cNvGrpSpPr/>
            <p:nvPr/>
          </p:nvGrpSpPr>
          <p:grpSpPr>
            <a:xfrm>
              <a:off x="647699" y="1855768"/>
              <a:ext cx="10887078" cy="3963652"/>
              <a:chOff x="400047" y="1832311"/>
              <a:chExt cx="10887078" cy="3963652"/>
            </a:xfrm>
          </p:grpSpPr>
          <p:grpSp>
            <p:nvGrpSpPr>
              <p:cNvPr id="9" name="グループ化 8">
                <a:extLst>
                  <a:ext uri="{FF2B5EF4-FFF2-40B4-BE49-F238E27FC236}">
                    <a16:creationId xmlns:a16="http://schemas.microsoft.com/office/drawing/2014/main" id="{35967098-4127-4DCB-BDE6-75AD1F2FEA02}"/>
                  </a:ext>
                </a:extLst>
              </p:cNvPr>
              <p:cNvGrpSpPr/>
              <p:nvPr/>
            </p:nvGrpSpPr>
            <p:grpSpPr>
              <a:xfrm>
                <a:off x="2348419" y="1833339"/>
                <a:ext cx="8791575" cy="1605000"/>
                <a:chOff x="2348419" y="1833339"/>
                <a:chExt cx="8791575" cy="1555343"/>
              </a:xfrm>
            </p:grpSpPr>
            <p:sp>
              <p:nvSpPr>
                <p:cNvPr id="6" name="テキスト ボックス 5">
                  <a:extLst>
                    <a:ext uri="{FF2B5EF4-FFF2-40B4-BE49-F238E27FC236}">
                      <a16:creationId xmlns:a16="http://schemas.microsoft.com/office/drawing/2014/main" id="{87D5DD21-0EF3-419B-B713-D30670A19B44}"/>
                    </a:ext>
                  </a:extLst>
                </p:cNvPr>
                <p:cNvSpPr txBox="1"/>
                <p:nvPr/>
              </p:nvSpPr>
              <p:spPr>
                <a:xfrm>
                  <a:off x="2348419" y="1833339"/>
                  <a:ext cx="2867025" cy="738664"/>
                </a:xfrm>
                <a:prstGeom prst="rect">
                  <a:avLst/>
                </a:prstGeom>
                <a:solidFill>
                  <a:schemeClr val="accent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ja-JP" altLang="en-US" sz="2400" dirty="0">
                      <a:solidFill>
                        <a:schemeClr val="bg1"/>
                      </a:solidFill>
                    </a:rPr>
                    <a:t>営業活動</a:t>
                  </a:r>
                  <a:endParaRPr kumimoji="1" lang="en-US" altLang="ja-JP" sz="2400" dirty="0">
                    <a:solidFill>
                      <a:schemeClr val="bg1"/>
                    </a:solidFill>
                  </a:endParaRPr>
                </a:p>
                <a:p>
                  <a:pPr algn="ctr"/>
                  <a:r>
                    <a:rPr kumimoji="1" lang="ja-JP" altLang="en-US" dirty="0">
                      <a:solidFill>
                        <a:schemeClr val="bg1"/>
                      </a:solidFill>
                    </a:rPr>
                    <a:t>によるキャッシュフロー</a:t>
                  </a:r>
                </a:p>
              </p:txBody>
            </p:sp>
            <p:sp>
              <p:nvSpPr>
                <p:cNvPr id="7" name="テキスト ボックス 6">
                  <a:extLst>
                    <a:ext uri="{FF2B5EF4-FFF2-40B4-BE49-F238E27FC236}">
                      <a16:creationId xmlns:a16="http://schemas.microsoft.com/office/drawing/2014/main" id="{7084A44B-1FAD-4DD3-95DF-CBB4156C5AF0}"/>
                    </a:ext>
                  </a:extLst>
                </p:cNvPr>
                <p:cNvSpPr txBox="1"/>
                <p:nvPr/>
              </p:nvSpPr>
              <p:spPr>
                <a:xfrm>
                  <a:off x="2348419" y="2742351"/>
                  <a:ext cx="2867025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ja-JP" altLang="en-US" dirty="0"/>
                    <a:t>営業活動 </a:t>
                  </a:r>
                  <a:r>
                    <a:rPr kumimoji="1" lang="en-US" altLang="ja-JP" dirty="0"/>
                    <a:t>(</a:t>
                  </a:r>
                  <a:r>
                    <a:rPr kumimoji="1" lang="ja-JP" altLang="en-US" dirty="0">
                      <a:solidFill>
                        <a:srgbClr val="FF0000"/>
                      </a:solidFill>
                    </a:rPr>
                    <a:t>本業</a:t>
                  </a:r>
                  <a:r>
                    <a:rPr kumimoji="1" lang="en-US" altLang="ja-JP" dirty="0"/>
                    <a:t>) </a:t>
                  </a:r>
                  <a:r>
                    <a:rPr kumimoji="1" lang="ja-JP" altLang="en-US" dirty="0"/>
                    <a:t>から生み出されるお金の流れ</a:t>
                  </a:r>
                </a:p>
              </p:txBody>
            </p:sp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384CC467-388A-4435-B22B-F846A4604EF2}"/>
                    </a:ext>
                  </a:extLst>
                </p:cNvPr>
                <p:cNvSpPr txBox="1"/>
                <p:nvPr/>
              </p:nvSpPr>
              <p:spPr>
                <a:xfrm>
                  <a:off x="5310694" y="1833339"/>
                  <a:ext cx="2867025" cy="738664"/>
                </a:xfrm>
                <a:prstGeom prst="rect">
                  <a:avLst/>
                </a:prstGeom>
                <a:solidFill>
                  <a:schemeClr val="accent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ja-JP" altLang="en-US" sz="2400" dirty="0">
                      <a:solidFill>
                        <a:schemeClr val="bg1"/>
                      </a:solidFill>
                    </a:rPr>
                    <a:t>投資活動</a:t>
                  </a:r>
                  <a:endParaRPr kumimoji="1" lang="en-US" altLang="ja-JP" sz="2400" dirty="0">
                    <a:solidFill>
                      <a:schemeClr val="bg1"/>
                    </a:solidFill>
                  </a:endParaRPr>
                </a:p>
                <a:p>
                  <a:pPr algn="ctr"/>
                  <a:r>
                    <a:rPr kumimoji="1" lang="ja-JP" altLang="en-US" dirty="0">
                      <a:solidFill>
                        <a:schemeClr val="bg1"/>
                      </a:solidFill>
                    </a:rPr>
                    <a:t>によるキャッシュフロー</a:t>
                  </a:r>
                </a:p>
              </p:txBody>
            </p:sp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E252364D-FCD5-4BC9-9452-BB12059BD14E}"/>
                    </a:ext>
                  </a:extLst>
                </p:cNvPr>
                <p:cNvSpPr txBox="1"/>
                <p:nvPr/>
              </p:nvSpPr>
              <p:spPr>
                <a:xfrm>
                  <a:off x="5310694" y="2742351"/>
                  <a:ext cx="2867025" cy="6263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ja-JP" altLang="en-US" dirty="0">
                      <a:solidFill>
                        <a:srgbClr val="FF0000"/>
                      </a:solidFill>
                    </a:rPr>
                    <a:t>投資戦略 </a:t>
                  </a:r>
                  <a:r>
                    <a:rPr kumimoji="1" lang="ja-JP" altLang="en-US" dirty="0"/>
                    <a:t>から生み出されるお金の流れ</a:t>
                  </a:r>
                </a:p>
              </p:txBody>
            </p:sp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2780F79B-0309-42BC-B1C4-743AF954292F}"/>
                    </a:ext>
                  </a:extLst>
                </p:cNvPr>
                <p:cNvSpPr txBox="1"/>
                <p:nvPr/>
              </p:nvSpPr>
              <p:spPr>
                <a:xfrm>
                  <a:off x="8272969" y="1833339"/>
                  <a:ext cx="2867025" cy="738664"/>
                </a:xfrm>
                <a:prstGeom prst="rect">
                  <a:avLst/>
                </a:prstGeom>
                <a:solidFill>
                  <a:schemeClr val="accent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ja-JP" altLang="en-US" sz="2400" dirty="0">
                      <a:solidFill>
                        <a:schemeClr val="bg1"/>
                      </a:solidFill>
                    </a:rPr>
                    <a:t>財務活動</a:t>
                  </a:r>
                  <a:endParaRPr kumimoji="1" lang="en-US" altLang="ja-JP" sz="2400" dirty="0">
                    <a:solidFill>
                      <a:schemeClr val="bg1"/>
                    </a:solidFill>
                  </a:endParaRPr>
                </a:p>
                <a:p>
                  <a:pPr algn="ctr"/>
                  <a:r>
                    <a:rPr kumimoji="1" lang="ja-JP" altLang="en-US" dirty="0">
                      <a:solidFill>
                        <a:schemeClr val="bg1"/>
                      </a:solidFill>
                    </a:rPr>
                    <a:t>によるキャッシュフロー</a:t>
                  </a:r>
                </a:p>
              </p:txBody>
            </p:sp>
            <p:sp>
              <p:nvSpPr>
                <p:cNvPr id="17" name="テキスト ボックス 16">
                  <a:extLst>
                    <a:ext uri="{FF2B5EF4-FFF2-40B4-BE49-F238E27FC236}">
                      <a16:creationId xmlns:a16="http://schemas.microsoft.com/office/drawing/2014/main" id="{ABF7FAAC-C1D7-4400-ACEC-09F8876B16D0}"/>
                    </a:ext>
                  </a:extLst>
                </p:cNvPr>
                <p:cNvSpPr txBox="1"/>
                <p:nvPr/>
              </p:nvSpPr>
              <p:spPr>
                <a:xfrm>
                  <a:off x="8272969" y="2742351"/>
                  <a:ext cx="2867025" cy="6263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ja-JP" altLang="en-US" dirty="0">
                      <a:solidFill>
                        <a:srgbClr val="FF0000"/>
                      </a:solidFill>
                    </a:rPr>
                    <a:t>資金調達</a:t>
                  </a:r>
                  <a:r>
                    <a:rPr kumimoji="1" lang="ja-JP" altLang="en-US" dirty="0"/>
                    <a:t>から生み出されるお金の流れ</a:t>
                  </a:r>
                </a:p>
              </p:txBody>
            </p:sp>
          </p:grpSp>
          <p:sp>
            <p:nvSpPr>
              <p:cNvPr id="27" name="正方形/長方形 26">
                <a:extLst>
                  <a:ext uri="{FF2B5EF4-FFF2-40B4-BE49-F238E27FC236}">
                    <a16:creationId xmlns:a16="http://schemas.microsoft.com/office/drawing/2014/main" id="{BC11CAE3-17B9-4123-96F9-717E84B62B49}"/>
                  </a:ext>
                </a:extLst>
              </p:cNvPr>
              <p:cNvSpPr/>
              <p:nvPr/>
            </p:nvSpPr>
            <p:spPr>
              <a:xfrm>
                <a:off x="2348418" y="1832312"/>
                <a:ext cx="2867025" cy="396365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8" name="正方形/長方形 27">
                <a:extLst>
                  <a:ext uri="{FF2B5EF4-FFF2-40B4-BE49-F238E27FC236}">
                    <a16:creationId xmlns:a16="http://schemas.microsoft.com/office/drawing/2014/main" id="{0E0828DB-06F3-4807-8B74-DE6B3E710498}"/>
                  </a:ext>
                </a:extLst>
              </p:cNvPr>
              <p:cNvSpPr/>
              <p:nvPr/>
            </p:nvSpPr>
            <p:spPr>
              <a:xfrm>
                <a:off x="5310694" y="1832311"/>
                <a:ext cx="2867025" cy="396365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9" name="正方形/長方形 28">
                <a:extLst>
                  <a:ext uri="{FF2B5EF4-FFF2-40B4-BE49-F238E27FC236}">
                    <a16:creationId xmlns:a16="http://schemas.microsoft.com/office/drawing/2014/main" id="{0080F758-C814-4367-A82E-2450D6E2A5D2}"/>
                  </a:ext>
                </a:extLst>
              </p:cNvPr>
              <p:cNvSpPr/>
              <p:nvPr/>
            </p:nvSpPr>
            <p:spPr>
              <a:xfrm>
                <a:off x="8272969" y="1832311"/>
                <a:ext cx="2867025" cy="394936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32" name="グループ化 31">
                <a:extLst>
                  <a:ext uri="{FF2B5EF4-FFF2-40B4-BE49-F238E27FC236}">
                    <a16:creationId xmlns:a16="http://schemas.microsoft.com/office/drawing/2014/main" id="{6072D8BF-DC56-4C10-9A23-A3FF8168ABC4}"/>
                  </a:ext>
                </a:extLst>
              </p:cNvPr>
              <p:cNvGrpSpPr/>
              <p:nvPr/>
            </p:nvGrpSpPr>
            <p:grpSpPr>
              <a:xfrm>
                <a:off x="400047" y="3684456"/>
                <a:ext cx="10887078" cy="1954685"/>
                <a:chOff x="419097" y="4152900"/>
                <a:chExt cx="10887078" cy="1954685"/>
              </a:xfrm>
            </p:grpSpPr>
            <p:grpSp>
              <p:nvGrpSpPr>
                <p:cNvPr id="26" name="グループ化 25">
                  <a:extLst>
                    <a:ext uri="{FF2B5EF4-FFF2-40B4-BE49-F238E27FC236}">
                      <a16:creationId xmlns:a16="http://schemas.microsoft.com/office/drawing/2014/main" id="{FF8A1B31-C46F-432D-ADE7-F5805FC70573}"/>
                    </a:ext>
                  </a:extLst>
                </p:cNvPr>
                <p:cNvGrpSpPr/>
                <p:nvPr/>
              </p:nvGrpSpPr>
              <p:grpSpPr>
                <a:xfrm>
                  <a:off x="419098" y="4240857"/>
                  <a:ext cx="10720896" cy="1782604"/>
                  <a:chOff x="419098" y="4240857"/>
                  <a:chExt cx="10720896" cy="1782604"/>
                </a:xfrm>
              </p:grpSpPr>
              <p:sp>
                <p:nvSpPr>
                  <p:cNvPr id="10" name="テキスト ボックス 9">
                    <a:extLst>
                      <a:ext uri="{FF2B5EF4-FFF2-40B4-BE49-F238E27FC236}">
                        <a16:creationId xmlns:a16="http://schemas.microsoft.com/office/drawing/2014/main" id="{59552C44-5AAE-400C-B246-CB9ECB2E34FE}"/>
                      </a:ext>
                    </a:extLst>
                  </p:cNvPr>
                  <p:cNvSpPr txBox="1"/>
                  <p:nvPr/>
                </p:nvSpPr>
                <p:spPr>
                  <a:xfrm>
                    <a:off x="419099" y="4379357"/>
                    <a:ext cx="160972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ja-JP" altLang="en-US" dirty="0"/>
                      <a:t>＋になる要因</a:t>
                    </a:r>
                  </a:p>
                </p:txBody>
              </p:sp>
              <p:sp>
                <p:nvSpPr>
                  <p:cNvPr id="18" name="テキスト ボックス 17">
                    <a:extLst>
                      <a:ext uri="{FF2B5EF4-FFF2-40B4-BE49-F238E27FC236}">
                        <a16:creationId xmlns:a16="http://schemas.microsoft.com/office/drawing/2014/main" id="{B5479724-5E2D-4B0B-867D-5AD952D0CDE6}"/>
                      </a:ext>
                    </a:extLst>
                  </p:cNvPr>
                  <p:cNvSpPr txBox="1"/>
                  <p:nvPr/>
                </p:nvSpPr>
                <p:spPr>
                  <a:xfrm>
                    <a:off x="419098" y="5515630"/>
                    <a:ext cx="160972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ja-JP" altLang="en-US" dirty="0"/>
                      <a:t>－になる要因</a:t>
                    </a:r>
                  </a:p>
                </p:txBody>
              </p:sp>
              <p:sp>
                <p:nvSpPr>
                  <p:cNvPr id="20" name="テキスト ボックス 19">
                    <a:extLst>
                      <a:ext uri="{FF2B5EF4-FFF2-40B4-BE49-F238E27FC236}">
                        <a16:creationId xmlns:a16="http://schemas.microsoft.com/office/drawing/2014/main" id="{FF719620-7367-4649-88F2-4E035A28AB4A}"/>
                      </a:ext>
                    </a:extLst>
                  </p:cNvPr>
                  <p:cNvSpPr txBox="1"/>
                  <p:nvPr/>
                </p:nvSpPr>
                <p:spPr>
                  <a:xfrm>
                    <a:off x="2348419" y="4240857"/>
                    <a:ext cx="2867025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ja-JP" altLang="en-US" dirty="0"/>
                      <a:t>・売上増加</a:t>
                    </a:r>
                    <a:endParaRPr kumimoji="1" lang="en-US" altLang="ja-JP" dirty="0"/>
                  </a:p>
                  <a:p>
                    <a:r>
                      <a:rPr kumimoji="1" lang="ja-JP" altLang="en-US" dirty="0"/>
                      <a:t>・コスト圧縮　</a:t>
                    </a:r>
                    <a:r>
                      <a:rPr kumimoji="1" lang="en-US" altLang="ja-JP" dirty="0"/>
                      <a:t>etc.</a:t>
                    </a:r>
                    <a:endParaRPr kumimoji="1" lang="ja-JP" altLang="en-US" dirty="0"/>
                  </a:p>
                </p:txBody>
              </p:sp>
              <p:sp>
                <p:nvSpPr>
                  <p:cNvPr id="21" name="テキスト ボックス 20">
                    <a:extLst>
                      <a:ext uri="{FF2B5EF4-FFF2-40B4-BE49-F238E27FC236}">
                        <a16:creationId xmlns:a16="http://schemas.microsoft.com/office/drawing/2014/main" id="{0445186E-667B-40B9-B1B5-F307FE1D47D1}"/>
                      </a:ext>
                    </a:extLst>
                  </p:cNvPr>
                  <p:cNvSpPr txBox="1"/>
                  <p:nvPr/>
                </p:nvSpPr>
                <p:spPr>
                  <a:xfrm>
                    <a:off x="2348418" y="5377130"/>
                    <a:ext cx="2867025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ja-JP" altLang="en-US" dirty="0"/>
                      <a:t>・売上減少</a:t>
                    </a:r>
                    <a:endParaRPr kumimoji="1" lang="en-US" altLang="ja-JP" dirty="0"/>
                  </a:p>
                  <a:p>
                    <a:r>
                      <a:rPr kumimoji="1" lang="ja-JP" altLang="en-US" dirty="0"/>
                      <a:t>・コスト増加　</a:t>
                    </a:r>
                    <a:r>
                      <a:rPr kumimoji="1" lang="en-US" altLang="ja-JP" dirty="0"/>
                      <a:t>etc.</a:t>
                    </a:r>
                    <a:endParaRPr kumimoji="1" lang="ja-JP" altLang="en-US" dirty="0"/>
                  </a:p>
                </p:txBody>
              </p:sp>
              <p:sp>
                <p:nvSpPr>
                  <p:cNvPr id="22" name="テキスト ボックス 21">
                    <a:extLst>
                      <a:ext uri="{FF2B5EF4-FFF2-40B4-BE49-F238E27FC236}">
                        <a16:creationId xmlns:a16="http://schemas.microsoft.com/office/drawing/2014/main" id="{ECE11CAD-0FA1-4631-9125-737B7FFA9CA2}"/>
                      </a:ext>
                    </a:extLst>
                  </p:cNvPr>
                  <p:cNvSpPr txBox="1"/>
                  <p:nvPr/>
                </p:nvSpPr>
                <p:spPr>
                  <a:xfrm>
                    <a:off x="5310694" y="4240857"/>
                    <a:ext cx="2867025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ja-JP" altLang="en-US" dirty="0"/>
                      <a:t>・投資の回収</a:t>
                    </a:r>
                    <a:endParaRPr kumimoji="1" lang="en-US" altLang="ja-JP" dirty="0"/>
                  </a:p>
                  <a:p>
                    <a:r>
                      <a:rPr kumimoji="1" lang="ja-JP" altLang="en-US" dirty="0"/>
                      <a:t>・資産売却　</a:t>
                    </a:r>
                    <a:r>
                      <a:rPr kumimoji="1" lang="en-US" altLang="ja-JP" dirty="0"/>
                      <a:t>etc.</a:t>
                    </a:r>
                    <a:endParaRPr kumimoji="1" lang="ja-JP" altLang="en-US" dirty="0"/>
                  </a:p>
                </p:txBody>
              </p:sp>
              <p:sp>
                <p:nvSpPr>
                  <p:cNvPr id="23" name="テキスト ボックス 22">
                    <a:extLst>
                      <a:ext uri="{FF2B5EF4-FFF2-40B4-BE49-F238E27FC236}">
                        <a16:creationId xmlns:a16="http://schemas.microsoft.com/office/drawing/2014/main" id="{E902178B-546F-47E4-954B-8926F380B377}"/>
                      </a:ext>
                    </a:extLst>
                  </p:cNvPr>
                  <p:cNvSpPr txBox="1"/>
                  <p:nvPr/>
                </p:nvSpPr>
                <p:spPr>
                  <a:xfrm>
                    <a:off x="5310694" y="5377129"/>
                    <a:ext cx="2867025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ja-JP" altLang="en-US" dirty="0"/>
                      <a:t>・設備投資の為の支出</a:t>
                    </a:r>
                    <a:endParaRPr kumimoji="1" lang="en-US" altLang="ja-JP" dirty="0"/>
                  </a:p>
                  <a:p>
                    <a:r>
                      <a:rPr kumimoji="1" lang="ja-JP" altLang="en-US" dirty="0"/>
                      <a:t>・会社買収　</a:t>
                    </a:r>
                    <a:r>
                      <a:rPr kumimoji="1" lang="en-US" altLang="ja-JP" dirty="0"/>
                      <a:t>etc.</a:t>
                    </a:r>
                    <a:endParaRPr kumimoji="1" lang="ja-JP" altLang="en-US" dirty="0"/>
                  </a:p>
                </p:txBody>
              </p:sp>
              <p:sp>
                <p:nvSpPr>
                  <p:cNvPr id="24" name="テキスト ボックス 23">
                    <a:extLst>
                      <a:ext uri="{FF2B5EF4-FFF2-40B4-BE49-F238E27FC236}">
                        <a16:creationId xmlns:a16="http://schemas.microsoft.com/office/drawing/2014/main" id="{78BC1045-34A9-45A1-A875-21F7D631111C}"/>
                      </a:ext>
                    </a:extLst>
                  </p:cNvPr>
                  <p:cNvSpPr txBox="1"/>
                  <p:nvPr/>
                </p:nvSpPr>
                <p:spPr>
                  <a:xfrm>
                    <a:off x="8272969" y="4240857"/>
                    <a:ext cx="2867025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ja-JP" altLang="en-US" dirty="0"/>
                      <a:t>・銀行からの借入</a:t>
                    </a:r>
                    <a:endParaRPr kumimoji="1" lang="en-US" altLang="ja-JP" dirty="0"/>
                  </a:p>
                  <a:p>
                    <a:r>
                      <a:rPr kumimoji="1" lang="ja-JP" altLang="en-US" dirty="0"/>
                      <a:t>・新株や社積の発行　</a:t>
                    </a:r>
                    <a:r>
                      <a:rPr kumimoji="1" lang="en-US" altLang="ja-JP" dirty="0"/>
                      <a:t>etc.</a:t>
                    </a:r>
                    <a:endParaRPr kumimoji="1" lang="ja-JP" altLang="en-US" dirty="0"/>
                  </a:p>
                </p:txBody>
              </p:sp>
              <p:sp>
                <p:nvSpPr>
                  <p:cNvPr id="25" name="テキスト ボックス 24">
                    <a:extLst>
                      <a:ext uri="{FF2B5EF4-FFF2-40B4-BE49-F238E27FC236}">
                        <a16:creationId xmlns:a16="http://schemas.microsoft.com/office/drawing/2014/main" id="{C890BFBB-1CF8-4E77-822F-6C82B4E51640}"/>
                      </a:ext>
                    </a:extLst>
                  </p:cNvPr>
                  <p:cNvSpPr txBox="1"/>
                  <p:nvPr/>
                </p:nvSpPr>
                <p:spPr>
                  <a:xfrm>
                    <a:off x="8272969" y="5377128"/>
                    <a:ext cx="2867025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ja-JP" altLang="en-US" dirty="0"/>
                      <a:t>・借入返済</a:t>
                    </a:r>
                    <a:endParaRPr kumimoji="1" lang="en-US" altLang="ja-JP" dirty="0"/>
                  </a:p>
                  <a:p>
                    <a:r>
                      <a:rPr kumimoji="1" lang="ja-JP" altLang="en-US" dirty="0"/>
                      <a:t>・自己株式取得　</a:t>
                    </a:r>
                    <a:r>
                      <a:rPr kumimoji="1" lang="en-US" altLang="ja-JP" dirty="0"/>
                      <a:t>etc.</a:t>
                    </a:r>
                    <a:endParaRPr kumimoji="1" lang="ja-JP" altLang="en-US" dirty="0"/>
                  </a:p>
                </p:txBody>
              </p:sp>
            </p:grpSp>
            <p:sp>
              <p:nvSpPr>
                <p:cNvPr id="30" name="正方形/長方形 29">
                  <a:extLst>
                    <a:ext uri="{FF2B5EF4-FFF2-40B4-BE49-F238E27FC236}">
                      <a16:creationId xmlns:a16="http://schemas.microsoft.com/office/drawing/2014/main" id="{710379BA-E25B-47A2-8E0A-F57319D30FB6}"/>
                    </a:ext>
                  </a:extLst>
                </p:cNvPr>
                <p:cNvSpPr/>
                <p:nvPr/>
              </p:nvSpPr>
              <p:spPr>
                <a:xfrm>
                  <a:off x="419098" y="4152900"/>
                  <a:ext cx="10887077" cy="868955"/>
                </a:xfrm>
                <a:prstGeom prst="rect">
                  <a:avLst/>
                </a:pr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1" name="正方形/長方形 30">
                  <a:extLst>
                    <a:ext uri="{FF2B5EF4-FFF2-40B4-BE49-F238E27FC236}">
                      <a16:creationId xmlns:a16="http://schemas.microsoft.com/office/drawing/2014/main" id="{4F68A51F-EC18-442D-9798-806E193B396F}"/>
                    </a:ext>
                  </a:extLst>
                </p:cNvPr>
                <p:cNvSpPr/>
                <p:nvPr/>
              </p:nvSpPr>
              <p:spPr>
                <a:xfrm>
                  <a:off x="419097" y="5238630"/>
                  <a:ext cx="10887077" cy="868955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36" name="吹き出し: 角を丸めた四角形 35">
              <a:extLst>
                <a:ext uri="{FF2B5EF4-FFF2-40B4-BE49-F238E27FC236}">
                  <a16:creationId xmlns:a16="http://schemas.microsoft.com/office/drawing/2014/main" id="{4A0CB6B8-840A-49C3-A6EF-1D81D922DA3D}"/>
                </a:ext>
              </a:extLst>
            </p:cNvPr>
            <p:cNvSpPr/>
            <p:nvPr/>
          </p:nvSpPr>
          <p:spPr>
            <a:xfrm>
              <a:off x="2596070" y="6052675"/>
              <a:ext cx="2867025" cy="466725"/>
            </a:xfrm>
            <a:prstGeom prst="wedgeRoundRectCallout">
              <a:avLst>
                <a:gd name="adj1" fmla="val -22146"/>
                <a:gd name="adj2" fmla="val -74235"/>
                <a:gd name="adj3" fmla="val 16667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/>
                <a:t>本業が順調なら＋</a:t>
              </a:r>
            </a:p>
          </p:txBody>
        </p:sp>
        <p:sp>
          <p:nvSpPr>
            <p:cNvPr id="37" name="吹き出し: 角を丸めた四角形 36">
              <a:extLst>
                <a:ext uri="{FF2B5EF4-FFF2-40B4-BE49-F238E27FC236}">
                  <a16:creationId xmlns:a16="http://schemas.microsoft.com/office/drawing/2014/main" id="{3C052E4E-B6BA-4A7A-92BB-6BC5E1742C56}"/>
                </a:ext>
              </a:extLst>
            </p:cNvPr>
            <p:cNvSpPr/>
            <p:nvPr/>
          </p:nvSpPr>
          <p:spPr>
            <a:xfrm>
              <a:off x="5539295" y="6051249"/>
              <a:ext cx="2867025" cy="466725"/>
            </a:xfrm>
            <a:prstGeom prst="wedgeRoundRectCallout">
              <a:avLst>
                <a:gd name="adj1" fmla="val -22146"/>
                <a:gd name="adj2" fmla="val -74235"/>
                <a:gd name="adj3" fmla="val 16667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/>
                <a:t>投資が活発なら－</a:t>
              </a:r>
            </a:p>
          </p:txBody>
        </p:sp>
        <p:sp>
          <p:nvSpPr>
            <p:cNvPr id="38" name="吹き出し: 角を丸めた四角形 37">
              <a:extLst>
                <a:ext uri="{FF2B5EF4-FFF2-40B4-BE49-F238E27FC236}">
                  <a16:creationId xmlns:a16="http://schemas.microsoft.com/office/drawing/2014/main" id="{EA1FBD57-81D0-4241-9892-DA2BF8FB9412}"/>
                </a:ext>
              </a:extLst>
            </p:cNvPr>
            <p:cNvSpPr/>
            <p:nvPr/>
          </p:nvSpPr>
          <p:spPr>
            <a:xfrm>
              <a:off x="8520621" y="6051249"/>
              <a:ext cx="2867025" cy="466725"/>
            </a:xfrm>
            <a:prstGeom prst="wedgeRoundRectCallout">
              <a:avLst>
                <a:gd name="adj1" fmla="val -22146"/>
                <a:gd name="adj2" fmla="val -74235"/>
                <a:gd name="adj3" fmla="val 16667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/>
                <a:t>借入金の返済が進むと－</a:t>
              </a:r>
            </a:p>
          </p:txBody>
        </p:sp>
      </p:grp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C5D4C2D8-9E00-43D4-9950-D5D68A3D4040}"/>
              </a:ext>
            </a:extLst>
          </p:cNvPr>
          <p:cNvSpPr txBox="1"/>
          <p:nvPr/>
        </p:nvSpPr>
        <p:spPr>
          <a:xfrm>
            <a:off x="210056" y="5982802"/>
            <a:ext cx="2276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あくまで一般的に</a:t>
            </a:r>
            <a:r>
              <a:rPr kumimoji="1" lang="en-US" altLang="ja-JP" dirty="0"/>
              <a:t>…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599555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1F07C1-4C5E-48F4-AEA8-8269120717D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2000" cy="633413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kumimoji="1" lang="en-US" altLang="ja-JP" sz="2800" dirty="0"/>
              <a:t>2.1.5 </a:t>
            </a:r>
            <a:r>
              <a:rPr kumimoji="1" lang="ja-JP" altLang="en-US" sz="2800" dirty="0"/>
              <a:t>決算短信・財務表諸表⑧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595E691C-46D1-4AC4-B49A-8BC15387C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7AD29-8290-4048-84A6-70453FF0B86B}" type="slidenum">
              <a:rPr kumimoji="1" lang="ja-JP" altLang="en-US" smtClean="0"/>
              <a:t>15</a:t>
            </a:fld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D9A7AFD-4C96-4D8F-B891-E2CF147E6F78}"/>
              </a:ext>
            </a:extLst>
          </p:cNvPr>
          <p:cNvSpPr txBox="1"/>
          <p:nvPr/>
        </p:nvSpPr>
        <p:spPr>
          <a:xfrm>
            <a:off x="647699" y="819150"/>
            <a:ext cx="75342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・キャッシュ・フロー計算書</a:t>
            </a:r>
            <a:r>
              <a:rPr kumimoji="1" lang="en-US" altLang="ja-JP" sz="2800" dirty="0"/>
              <a:t>(C/F)</a:t>
            </a:r>
            <a:r>
              <a:rPr kumimoji="1" lang="ja-JP" altLang="en-US" sz="2800" dirty="0"/>
              <a:t>のパターン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19D3A4D-2F66-4F79-9117-03389BB61F3D}"/>
              </a:ext>
            </a:extLst>
          </p:cNvPr>
          <p:cNvSpPr txBox="1"/>
          <p:nvPr/>
        </p:nvSpPr>
        <p:spPr>
          <a:xfrm>
            <a:off x="647699" y="6009039"/>
            <a:ext cx="37382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sz="1200" dirty="0"/>
              <a:t>引用：東証マネ部 投資に不可欠な財務三表の見方</a:t>
            </a:r>
            <a:r>
              <a:rPr kumimoji="1" lang="en-US" altLang="ja-JP" sz="1200" dirty="0"/>
              <a:t>(https://money-bu-jpx.com/news/article022723/)</a:t>
            </a:r>
            <a:endParaRPr kumimoji="1" lang="ja-JP" altLang="en-US" sz="1200" dirty="0"/>
          </a:p>
        </p:txBody>
      </p:sp>
      <p:pic>
        <p:nvPicPr>
          <p:cNvPr id="45" name="図 44" descr="テーブル&#10;&#10;自動的に生成された説明">
            <a:extLst>
              <a:ext uri="{FF2B5EF4-FFF2-40B4-BE49-F238E27FC236}">
                <a16:creationId xmlns:a16="http://schemas.microsoft.com/office/drawing/2014/main" id="{1D8E5C3B-F4E4-4F71-9C98-2D306B5209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925" y="1571211"/>
            <a:ext cx="5010150" cy="4099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7593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1F07C1-4C5E-48F4-AEA8-8269120717D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2000" cy="633413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kumimoji="1" lang="en-US" altLang="ja-JP" sz="2800" dirty="0"/>
              <a:t>2.1.5 </a:t>
            </a:r>
            <a:r>
              <a:rPr kumimoji="1" lang="ja-JP" altLang="en-US" sz="2800" dirty="0"/>
              <a:t>決算短信・財務表諸表⑨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595E691C-46D1-4AC4-B49A-8BC15387C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7AD29-8290-4048-84A6-70453FF0B86B}" type="slidenum">
              <a:rPr kumimoji="1" lang="ja-JP" altLang="en-US" smtClean="0"/>
              <a:t>16</a:t>
            </a:fld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D9A7AFD-4C96-4D8F-B891-E2CF147E6F78}"/>
              </a:ext>
            </a:extLst>
          </p:cNvPr>
          <p:cNvSpPr txBox="1"/>
          <p:nvPr/>
        </p:nvSpPr>
        <p:spPr>
          <a:xfrm>
            <a:off x="647699" y="819150"/>
            <a:ext cx="70770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・キャッシュ・フロー計算書</a:t>
            </a:r>
            <a:r>
              <a:rPr kumimoji="1" lang="en-US" altLang="ja-JP" sz="2800" dirty="0"/>
              <a:t>(C/F)</a:t>
            </a:r>
            <a:r>
              <a:rPr kumimoji="1" lang="ja-JP" altLang="en-US" sz="2800" dirty="0"/>
              <a:t>の記載例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19D3A4D-2F66-4F79-9117-03389BB61F3D}"/>
              </a:ext>
            </a:extLst>
          </p:cNvPr>
          <p:cNvSpPr txBox="1"/>
          <p:nvPr/>
        </p:nvSpPr>
        <p:spPr>
          <a:xfrm>
            <a:off x="8272969" y="633413"/>
            <a:ext cx="37382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sz="1200" dirty="0"/>
              <a:t>引用：東証マネ部 投資に不可欠な財務三表の見方</a:t>
            </a:r>
            <a:r>
              <a:rPr kumimoji="1" lang="en-US" altLang="ja-JP" sz="1200" dirty="0"/>
              <a:t>(https://money-bu-jpx.com/news/article022723/)</a:t>
            </a:r>
            <a:endParaRPr kumimoji="1" lang="ja-JP" altLang="en-US" sz="1200" dirty="0"/>
          </a:p>
        </p:txBody>
      </p:sp>
      <p:grpSp>
        <p:nvGrpSpPr>
          <p:cNvPr id="43" name="グループ化 42">
            <a:extLst>
              <a:ext uri="{FF2B5EF4-FFF2-40B4-BE49-F238E27FC236}">
                <a16:creationId xmlns:a16="http://schemas.microsoft.com/office/drawing/2014/main" id="{941E91DC-099B-4E5D-A04C-9A546022BE0E}"/>
              </a:ext>
            </a:extLst>
          </p:cNvPr>
          <p:cNvGrpSpPr/>
          <p:nvPr/>
        </p:nvGrpSpPr>
        <p:grpSpPr>
          <a:xfrm>
            <a:off x="564352" y="1642766"/>
            <a:ext cx="11063295" cy="3891803"/>
            <a:chOff x="519112" y="1671341"/>
            <a:chExt cx="11063295" cy="3891803"/>
          </a:xfrm>
        </p:grpSpPr>
        <p:pic>
          <p:nvPicPr>
            <p:cNvPr id="19" name="図 18" descr="テーブル&#10;&#10;自動的に生成された説明">
              <a:extLst>
                <a:ext uri="{FF2B5EF4-FFF2-40B4-BE49-F238E27FC236}">
                  <a16:creationId xmlns:a16="http://schemas.microsoft.com/office/drawing/2014/main" id="{3B730367-8369-4050-A1A6-6E717B3429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112" y="1671341"/>
              <a:ext cx="3833813" cy="3891803"/>
            </a:xfrm>
            <a:prstGeom prst="rect">
              <a:avLst/>
            </a:prstGeom>
          </p:spPr>
        </p:pic>
        <p:pic>
          <p:nvPicPr>
            <p:cNvPr id="35" name="図 34" descr="テーブル&#10;&#10;自動的に生成された説明">
              <a:extLst>
                <a:ext uri="{FF2B5EF4-FFF2-40B4-BE49-F238E27FC236}">
                  <a16:creationId xmlns:a16="http://schemas.microsoft.com/office/drawing/2014/main" id="{0AB15698-CC49-419F-A765-87C18DEA52D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33853" y="1671341"/>
              <a:ext cx="3833813" cy="1913675"/>
            </a:xfrm>
            <a:prstGeom prst="rect">
              <a:avLst/>
            </a:prstGeom>
          </p:spPr>
        </p:pic>
        <p:pic>
          <p:nvPicPr>
            <p:cNvPr id="42" name="図 41" descr="グラフィカル ユーザー インターフェイス, テーブル&#10;&#10;自動的に生成された説明">
              <a:extLst>
                <a:ext uri="{FF2B5EF4-FFF2-40B4-BE49-F238E27FC236}">
                  <a16:creationId xmlns:a16="http://schemas.microsoft.com/office/drawing/2014/main" id="{D6ABF677-76F0-40EA-A134-0C8560E070D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48594" y="1671341"/>
              <a:ext cx="3833813" cy="3118598"/>
            </a:xfrm>
            <a:prstGeom prst="rect">
              <a:avLst/>
            </a:prstGeom>
          </p:spPr>
        </p:pic>
      </p:grp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5894D584-0563-4787-BC5E-65E1ED1CE38D}"/>
              </a:ext>
            </a:extLst>
          </p:cNvPr>
          <p:cNvGrpSpPr/>
          <p:nvPr/>
        </p:nvGrpSpPr>
        <p:grpSpPr>
          <a:xfrm>
            <a:off x="4557539" y="5081009"/>
            <a:ext cx="5584542" cy="1526855"/>
            <a:chOff x="4517230" y="5081009"/>
            <a:chExt cx="5584542" cy="1526855"/>
          </a:xfrm>
        </p:grpSpPr>
        <p:pic>
          <p:nvPicPr>
            <p:cNvPr id="9" name="図 8" descr="グラフィカル ユーザー インターフェイス&#10;&#10;中程度の精度で自動的に生成された説明">
              <a:extLst>
                <a:ext uri="{FF2B5EF4-FFF2-40B4-BE49-F238E27FC236}">
                  <a16:creationId xmlns:a16="http://schemas.microsoft.com/office/drawing/2014/main" id="{3F23BF78-7A5F-4FAC-8DC8-53DCD7CFB63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17230" y="5081009"/>
              <a:ext cx="3157537" cy="1526855"/>
            </a:xfrm>
            <a:prstGeom prst="rect">
              <a:avLst/>
            </a:prstGeom>
          </p:spPr>
        </p:pic>
        <p:sp>
          <p:nvSpPr>
            <p:cNvPr id="10" name="矢印: 右 9">
              <a:extLst>
                <a:ext uri="{FF2B5EF4-FFF2-40B4-BE49-F238E27FC236}">
                  <a16:creationId xmlns:a16="http://schemas.microsoft.com/office/drawing/2014/main" id="{7D2AB3A7-B237-44ED-A3AD-94BAE3216985}"/>
                </a:ext>
              </a:extLst>
            </p:cNvPr>
            <p:cNvSpPr/>
            <p:nvPr/>
          </p:nvSpPr>
          <p:spPr>
            <a:xfrm>
              <a:off x="7796213" y="5696798"/>
              <a:ext cx="260063" cy="29527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932BAC21-B922-4A5A-AAB2-CD6047D3CC58}"/>
                </a:ext>
              </a:extLst>
            </p:cNvPr>
            <p:cNvSpPr txBox="1"/>
            <p:nvPr/>
          </p:nvSpPr>
          <p:spPr>
            <a:xfrm>
              <a:off x="8177722" y="5644380"/>
              <a:ext cx="19240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2000" dirty="0"/>
                <a:t>堅実経営型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596244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02938A-6180-4BC4-8AA4-34D56EDED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3600" dirty="0"/>
              <a:t>２章　財務諸表で株価の先行きを予測しよう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3F813E5-A0A5-485E-BA7B-D09C6F0D3E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0864" y="2315718"/>
            <a:ext cx="7510272" cy="4023360"/>
          </a:xfrm>
        </p:spPr>
        <p:txBody>
          <a:bodyPr/>
          <a:lstStyle/>
          <a:p>
            <a:pPr marL="0" indent="0">
              <a:buNone/>
            </a:pPr>
            <a:r>
              <a:rPr lang="en-US" altLang="ja-JP" dirty="0"/>
              <a:t>2.2 </a:t>
            </a:r>
            <a:r>
              <a:rPr lang="ja-JP" altLang="en-US" dirty="0"/>
              <a:t>データセットの説明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>
                <a:solidFill>
                  <a:schemeClr val="bg1">
                    <a:lumMod val="65000"/>
                  </a:schemeClr>
                </a:solidFill>
              </a:rPr>
              <a:t>2.2.1 </a:t>
            </a:r>
            <a:r>
              <a:rPr lang="ja-JP" altLang="en-US" dirty="0">
                <a:solidFill>
                  <a:schemeClr val="bg1">
                    <a:lumMod val="65000"/>
                  </a:schemeClr>
                </a:solidFill>
              </a:rPr>
              <a:t>銘柄情報：</a:t>
            </a:r>
            <a:r>
              <a:rPr lang="en-US" altLang="ja-JP" dirty="0" err="1">
                <a:solidFill>
                  <a:schemeClr val="bg1">
                    <a:lumMod val="65000"/>
                  </a:schemeClr>
                </a:solidFill>
              </a:rPr>
              <a:t>stock_list</a:t>
            </a:r>
            <a:endParaRPr lang="en-US" altLang="ja-JP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en-US" altLang="ja-JP" dirty="0">
                <a:solidFill>
                  <a:schemeClr val="bg1">
                    <a:lumMod val="65000"/>
                  </a:schemeClr>
                </a:solidFill>
              </a:rPr>
              <a:t>2.2.2 </a:t>
            </a:r>
            <a:r>
              <a:rPr lang="ja-JP" altLang="en-US" dirty="0">
                <a:solidFill>
                  <a:schemeClr val="bg1">
                    <a:lumMod val="65000"/>
                  </a:schemeClr>
                </a:solidFill>
              </a:rPr>
              <a:t>株価情報：</a:t>
            </a:r>
            <a:r>
              <a:rPr lang="en-US" altLang="ja-JP" dirty="0" err="1">
                <a:solidFill>
                  <a:schemeClr val="bg1">
                    <a:lumMod val="65000"/>
                  </a:schemeClr>
                </a:solidFill>
              </a:rPr>
              <a:t>stock_price</a:t>
            </a:r>
            <a:endParaRPr lang="en-US" altLang="ja-JP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en-US" altLang="ja-JP" dirty="0"/>
              <a:t>2.2.3 </a:t>
            </a:r>
            <a:r>
              <a:rPr lang="ja-JP" altLang="en-US" dirty="0"/>
              <a:t>ファンダメンタル情報：</a:t>
            </a:r>
            <a:r>
              <a:rPr lang="en-US" altLang="ja-JP" dirty="0" err="1"/>
              <a:t>stock_fin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>
                <a:solidFill>
                  <a:schemeClr val="bg1">
                    <a:lumMod val="65000"/>
                  </a:schemeClr>
                </a:solidFill>
              </a:rPr>
              <a:t>2.2.4 </a:t>
            </a:r>
            <a:r>
              <a:rPr lang="ja-JP" altLang="en-US" dirty="0">
                <a:solidFill>
                  <a:schemeClr val="bg1">
                    <a:lumMod val="65000"/>
                  </a:schemeClr>
                </a:solidFill>
              </a:rPr>
              <a:t>財務諸表＋株価情報：</a:t>
            </a:r>
            <a:r>
              <a:rPr lang="en-US" altLang="ja-JP" dirty="0" err="1">
                <a:solidFill>
                  <a:schemeClr val="bg1">
                    <a:lumMod val="65000"/>
                  </a:schemeClr>
                </a:solidFill>
              </a:rPr>
              <a:t>stock_fin_price</a:t>
            </a:r>
            <a:endParaRPr lang="en-US" altLang="ja-JP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en-US" altLang="ja-JP" dirty="0">
                <a:solidFill>
                  <a:schemeClr val="bg1">
                    <a:lumMod val="65000"/>
                  </a:schemeClr>
                </a:solidFill>
              </a:rPr>
              <a:t>2.2.5 </a:t>
            </a:r>
            <a:r>
              <a:rPr lang="ja-JP" altLang="en-US" dirty="0">
                <a:solidFill>
                  <a:schemeClr val="bg1">
                    <a:lumMod val="65000"/>
                  </a:schemeClr>
                </a:solidFill>
              </a:rPr>
              <a:t>目的変数：</a:t>
            </a:r>
            <a:r>
              <a:rPr lang="en-US" altLang="ja-JP" dirty="0" err="1">
                <a:solidFill>
                  <a:schemeClr val="bg1">
                    <a:lumMod val="65000"/>
                  </a:schemeClr>
                </a:solidFill>
              </a:rPr>
              <a:t>stock_labels</a:t>
            </a:r>
            <a:endParaRPr lang="en-US" altLang="ja-JP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" name="スライド番号プレースホルダー 10">
            <a:extLst>
              <a:ext uri="{FF2B5EF4-FFF2-40B4-BE49-F238E27FC236}">
                <a16:creationId xmlns:a16="http://schemas.microsoft.com/office/drawing/2014/main" id="{DFFADE5E-607A-44E4-A970-0152FDB3E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7AD29-8290-4048-84A6-70453FF0B86B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61167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1F07C1-4C5E-48F4-AEA8-8269120717D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2000" cy="633413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kumimoji="1" lang="en-US" altLang="ja-JP" sz="2800" dirty="0"/>
              <a:t>2.2 </a:t>
            </a:r>
            <a:r>
              <a:rPr kumimoji="1" lang="ja-JP" altLang="en-US" sz="2800" dirty="0"/>
              <a:t>データセットの説明</a:t>
            </a:r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67ED6471-F3E5-4A8D-A84A-63AA4FB032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4722412"/>
              </p:ext>
            </p:extLst>
          </p:nvPr>
        </p:nvGraphicFramePr>
        <p:xfrm>
          <a:off x="1701800" y="2057400"/>
          <a:ext cx="8788400" cy="2811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9925">
                  <a:extLst>
                    <a:ext uri="{9D8B030D-6E8A-4147-A177-3AD203B41FA5}">
                      <a16:colId xmlns:a16="http://schemas.microsoft.com/office/drawing/2014/main" val="969807345"/>
                    </a:ext>
                  </a:extLst>
                </a:gridCol>
                <a:gridCol w="6848475">
                  <a:extLst>
                    <a:ext uri="{9D8B030D-6E8A-4147-A177-3AD203B41FA5}">
                      <a16:colId xmlns:a16="http://schemas.microsoft.com/office/drawing/2014/main" val="174138456"/>
                    </a:ext>
                  </a:extLst>
                </a:gridCol>
              </a:tblGrid>
              <a:tr h="38442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kumimoji="1" lang="ja-JP" altLang="en-US" dirty="0"/>
                        <a:t>ファイル名</a:t>
                      </a:r>
                      <a:endParaRPr kumimoji="1" lang="en-US" altLang="ja-JP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kumimoji="1" lang="ja-JP" altLang="en-US" dirty="0"/>
                        <a:t>説明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2991521"/>
                  </a:ext>
                </a:extLst>
              </a:tr>
              <a:tr h="38442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kumimoji="1" lang="en-US" altLang="ja-JP" dirty="0" err="1"/>
                        <a:t>stock_list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kumimoji="1" lang="ja-JP" altLang="en-US" dirty="0"/>
                        <a:t>各銘柄の情報が記載されたデータ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2455965"/>
                  </a:ext>
                </a:extLst>
              </a:tr>
              <a:tr h="38442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kumimoji="1" lang="en-US" altLang="ja-JP" dirty="0" err="1"/>
                        <a:t>stock_price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kumimoji="1" lang="ja-JP" altLang="en-US" dirty="0"/>
                        <a:t>各銘柄の株価情報が記載されたデータ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4073055"/>
                  </a:ext>
                </a:extLst>
              </a:tr>
              <a:tr h="38442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kumimoji="1" lang="en-US" altLang="ja-JP" dirty="0" err="1"/>
                        <a:t>stock_fin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kumimoji="1" lang="ja-JP" altLang="en-US" dirty="0"/>
                        <a:t>各銘柄の</a:t>
                      </a:r>
                      <a:r>
                        <a:rPr kumimoji="1" lang="ja-JP" altLang="en-US" dirty="0">
                          <a:solidFill>
                            <a:srgbClr val="FF0000"/>
                          </a:solidFill>
                        </a:rPr>
                        <a:t>ファンダメンタル情報</a:t>
                      </a:r>
                      <a:r>
                        <a:rPr kumimoji="1" lang="ja-JP" altLang="en-US" dirty="0"/>
                        <a:t>が記録されたデータ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9042198"/>
                  </a:ext>
                </a:extLst>
              </a:tr>
              <a:tr h="38442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kumimoji="1" lang="en-US" altLang="ja-JP" dirty="0" err="1"/>
                        <a:t>stock_fin_price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kumimoji="1" lang="en-US" altLang="ja-JP" dirty="0" err="1"/>
                        <a:t>stock_price</a:t>
                      </a:r>
                      <a:r>
                        <a:rPr kumimoji="1" lang="ja-JP" altLang="en-US" dirty="0"/>
                        <a:t>と</a:t>
                      </a:r>
                      <a:r>
                        <a:rPr kumimoji="1" lang="en-US" altLang="ja-JP" dirty="0" err="1"/>
                        <a:t>stock_fin</a:t>
                      </a:r>
                      <a:r>
                        <a:rPr kumimoji="1" lang="ja-JP" altLang="en-US" dirty="0"/>
                        <a:t>をマージしたデータ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0040527"/>
                  </a:ext>
                </a:extLst>
              </a:tr>
              <a:tr h="38442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kumimoji="1" lang="en-US" altLang="ja-JP" dirty="0" err="1"/>
                        <a:t>stock_labels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kumimoji="1" lang="ja-JP" altLang="en-US" dirty="0"/>
                        <a:t>本コンペティションで学習に用いるラベルが記載されたデータ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7397906"/>
                  </a:ext>
                </a:extLst>
              </a:tr>
            </a:tbl>
          </a:graphicData>
        </a:graphic>
      </p:graphicFrame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1BA9E38-74D0-47BE-91E9-1BF5123276B2}"/>
              </a:ext>
            </a:extLst>
          </p:cNvPr>
          <p:cNvSpPr txBox="1"/>
          <p:nvPr/>
        </p:nvSpPr>
        <p:spPr>
          <a:xfrm>
            <a:off x="3009900" y="1400175"/>
            <a:ext cx="617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このコンペティションで提供されるデータ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BBAC7AF6-6D44-4E88-B7DB-D82A6B686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7AD29-8290-4048-84A6-70453FF0B86B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68045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1F07C1-4C5E-48F4-AEA8-8269120717D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2000" cy="633413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kumimoji="1" lang="en-US" altLang="ja-JP" sz="2800" dirty="0"/>
              <a:t>2.2.3 </a:t>
            </a:r>
            <a:r>
              <a:rPr kumimoji="1" lang="ja-JP" altLang="en-US" sz="2800" dirty="0"/>
              <a:t>ファンダメンタル情報：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28296E3-EBC6-4182-AC86-395C288993BD}"/>
              </a:ext>
            </a:extLst>
          </p:cNvPr>
          <p:cNvSpPr txBox="1"/>
          <p:nvPr/>
        </p:nvSpPr>
        <p:spPr>
          <a:xfrm>
            <a:off x="4791075" y="-9525"/>
            <a:ext cx="2609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err="1"/>
              <a:t>stock_fin</a:t>
            </a:r>
            <a:endParaRPr kumimoji="1" lang="ja-JP" altLang="en-US" sz="28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FC5EAE6E-6908-4221-9FA0-93AAE3F1A5C9}"/>
              </a:ext>
            </a:extLst>
          </p:cNvPr>
          <p:cNvSpPr txBox="1"/>
          <p:nvPr/>
        </p:nvSpPr>
        <p:spPr>
          <a:xfrm>
            <a:off x="1895475" y="1181100"/>
            <a:ext cx="84010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dirty="0"/>
              <a:t>ファンダメンタル情報を用いて、各銘柄の成長性、収益性、安全性、割安度などの投資判断に活用することができる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2B361403-AF90-4612-839D-27C8831BB03C}"/>
              </a:ext>
            </a:extLst>
          </p:cNvPr>
          <p:cNvSpPr txBox="1"/>
          <p:nvPr/>
        </p:nvSpPr>
        <p:spPr>
          <a:xfrm>
            <a:off x="3395662" y="2705100"/>
            <a:ext cx="5400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ファンダメンタル情報が用いられてるデータ例</a:t>
            </a:r>
          </a:p>
        </p:txBody>
      </p:sp>
      <p:graphicFrame>
        <p:nvGraphicFramePr>
          <p:cNvPr id="15" name="表 15">
            <a:extLst>
              <a:ext uri="{FF2B5EF4-FFF2-40B4-BE49-F238E27FC236}">
                <a16:creationId xmlns:a16="http://schemas.microsoft.com/office/drawing/2014/main" id="{31BEB1DB-609C-4148-A9B2-203CFFEB29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9167440"/>
              </p:ext>
            </p:extLst>
          </p:nvPr>
        </p:nvGraphicFramePr>
        <p:xfrm>
          <a:off x="1193830" y="3074432"/>
          <a:ext cx="9804337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21345">
                  <a:extLst>
                    <a:ext uri="{9D8B030D-6E8A-4147-A177-3AD203B41FA5}">
                      <a16:colId xmlns:a16="http://schemas.microsoft.com/office/drawing/2014/main" val="3105425558"/>
                    </a:ext>
                  </a:extLst>
                </a:gridCol>
                <a:gridCol w="3882992">
                  <a:extLst>
                    <a:ext uri="{9D8B030D-6E8A-4147-A177-3AD203B41FA5}">
                      <a16:colId xmlns:a16="http://schemas.microsoft.com/office/drawing/2014/main" val="5497066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変数名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説明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7255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Result_FinancialStatement</a:t>
                      </a:r>
                      <a:r>
                        <a:rPr kumimoji="1" lang="en-US" altLang="ja-JP" dirty="0"/>
                        <a:t> </a:t>
                      </a:r>
                      <a:r>
                        <a:rPr kumimoji="1" lang="en-US" altLang="ja-JP" dirty="0" err="1"/>
                        <a:t>NetSales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売上高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9622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Result_FinancialStatement</a:t>
                      </a:r>
                      <a:r>
                        <a:rPr kumimoji="1" lang="en-US" altLang="ja-JP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altLang="ja-JP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OperatingIncome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営業利益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7372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Result_FinancialStatement</a:t>
                      </a:r>
                      <a:r>
                        <a:rPr kumimoji="1" lang="en-US" altLang="ja-JP" dirty="0"/>
                        <a:t> </a:t>
                      </a:r>
                      <a:r>
                        <a:rPr kumimoji="1" lang="en-US" altLang="ja-JP" dirty="0" err="1"/>
                        <a:t>OrdinaryIncome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経営利益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0049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Result_FinancialStatement</a:t>
                      </a:r>
                      <a:r>
                        <a:rPr kumimoji="1" lang="en-US" altLang="ja-JP" dirty="0"/>
                        <a:t> </a:t>
                      </a:r>
                      <a:r>
                        <a:rPr kumimoji="1" lang="en-US" altLang="ja-JP" dirty="0" err="1"/>
                        <a:t>NetIncome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当期純利益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8151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Result_FinancialStatement</a:t>
                      </a:r>
                      <a:r>
                        <a:rPr kumimoji="1" lang="en-US" altLang="ja-JP" dirty="0"/>
                        <a:t> </a:t>
                      </a:r>
                      <a:r>
                        <a:rPr kumimoji="1" lang="en-US" altLang="ja-JP" dirty="0" err="1"/>
                        <a:t>CashFlowsFromOperatingActivities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営業キャッシュフロー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116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Result_FinancialStatement</a:t>
                      </a:r>
                      <a:r>
                        <a:rPr kumimoji="1" lang="en-US" altLang="ja-JP" dirty="0"/>
                        <a:t> </a:t>
                      </a:r>
                      <a:r>
                        <a:rPr kumimoji="1" lang="en-US" altLang="ja-JP" dirty="0" err="1"/>
                        <a:t>CashFlowsFromFinancingActivities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財務キャッシュフロー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4258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Result_FinancialStatement</a:t>
                      </a:r>
                      <a:r>
                        <a:rPr kumimoji="1" lang="en-US" altLang="ja-JP" dirty="0"/>
                        <a:t> </a:t>
                      </a:r>
                      <a:r>
                        <a:rPr kumimoji="1" lang="en-US" altLang="ja-JP" dirty="0" err="1"/>
                        <a:t>CashFlowsFromInvestingActivities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投資キャッシュフロー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5401671"/>
                  </a:ext>
                </a:extLst>
              </a:tr>
            </a:tbl>
          </a:graphicData>
        </a:graphic>
      </p:graphicFrame>
      <p:sp>
        <p:nvSpPr>
          <p:cNvPr id="16" name="スライド番号プレースホルダー 15">
            <a:extLst>
              <a:ext uri="{FF2B5EF4-FFF2-40B4-BE49-F238E27FC236}">
                <a16:creationId xmlns:a16="http://schemas.microsoft.com/office/drawing/2014/main" id="{4010CCC4-1BC7-4BFE-B0D0-7AC42AAEF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7AD29-8290-4048-84A6-70453FF0B86B}" type="slidenum">
              <a:rPr kumimoji="1" lang="ja-JP" altLang="en-US" smtClean="0"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0532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AE746D0-2123-4583-8A5E-44310A80B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目次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4E081F4-EB05-4C80-B0BC-9AE61EECE6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765" y="1990725"/>
            <a:ext cx="10582469" cy="438085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ja-JP" altLang="en-US" sz="2400" dirty="0"/>
              <a:t>目次</a:t>
            </a:r>
            <a:endParaRPr lang="en-US" altLang="ja-JP" sz="2400" dirty="0"/>
          </a:p>
          <a:p>
            <a:pPr marL="0" indent="0">
              <a:lnSpc>
                <a:spcPct val="150000"/>
              </a:lnSpc>
              <a:buNone/>
            </a:pPr>
            <a:r>
              <a:rPr lang="ja-JP" altLang="en-US" sz="2400" dirty="0"/>
              <a:t>このスライドの概要</a:t>
            </a:r>
            <a:endParaRPr lang="en-US" altLang="ja-JP" sz="2400" dirty="0"/>
          </a:p>
          <a:p>
            <a:pPr marL="0" indent="0">
              <a:lnSpc>
                <a:spcPct val="150000"/>
              </a:lnSpc>
              <a:buNone/>
            </a:pPr>
            <a:r>
              <a:rPr kumimoji="1" lang="ja-JP" altLang="en-US" sz="2400" dirty="0"/>
              <a:t>１章　はじめに</a:t>
            </a:r>
            <a:endParaRPr kumimoji="1" lang="en-US" altLang="ja-JP" sz="2400" dirty="0"/>
          </a:p>
          <a:p>
            <a:pPr marL="0" indent="0">
              <a:lnSpc>
                <a:spcPct val="150000"/>
              </a:lnSpc>
              <a:buNone/>
            </a:pPr>
            <a:r>
              <a:rPr kumimoji="1" lang="ja-JP" altLang="en-US" sz="2400" dirty="0"/>
              <a:t>２章　財務諸表で株価の先行きを予測しよう</a:t>
            </a:r>
            <a:endParaRPr kumimoji="1" lang="en-US" altLang="ja-JP" sz="24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ja-JP" sz="2400" dirty="0"/>
              <a:t>	2.1 </a:t>
            </a:r>
            <a:r>
              <a:rPr lang="ja-JP" altLang="en-US" sz="2400" dirty="0"/>
              <a:t>予測対象</a:t>
            </a:r>
            <a:endParaRPr lang="en-US" altLang="ja-JP" sz="2400" dirty="0"/>
          </a:p>
          <a:p>
            <a:pPr marL="0" indent="0">
              <a:lnSpc>
                <a:spcPct val="100000"/>
              </a:lnSpc>
              <a:buNone/>
            </a:pPr>
            <a:r>
              <a:rPr kumimoji="1" lang="en-US" altLang="ja-JP" sz="2400" dirty="0"/>
              <a:t>	2.2 </a:t>
            </a:r>
            <a:r>
              <a:rPr kumimoji="1" lang="ja-JP" altLang="en-US" sz="2400" dirty="0"/>
              <a:t>データセットの説明</a:t>
            </a:r>
            <a:endParaRPr kumimoji="1" lang="en-US" altLang="ja-JP" sz="24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F074842-C8EA-49C2-AF6C-BB4A52DF3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7AD29-8290-4048-84A6-70453FF0B86B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2897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D443D9-A415-4877-A688-A286457F0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こ</a:t>
            </a:r>
            <a:r>
              <a:rPr kumimoji="1" lang="ja-JP" altLang="en-US" dirty="0"/>
              <a:t>のスライドの概要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39270F5-49E8-4139-9069-A06BC3FC3F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364" y="2084832"/>
            <a:ext cx="10515600" cy="42132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2400" dirty="0"/>
              <a:t>日本取引所グループの</a:t>
            </a:r>
            <a:r>
              <a:rPr kumimoji="1" lang="ja-JP" altLang="en-US" sz="2400" dirty="0">
                <a:hlinkClick r:id="rId2"/>
              </a:rPr>
              <a:t>株式分析チュートリアル</a:t>
            </a:r>
            <a:r>
              <a:rPr kumimoji="1" lang="ja-JP" altLang="en-US" sz="2400" dirty="0"/>
              <a:t>の</a:t>
            </a:r>
            <a:r>
              <a:rPr kumimoji="1" lang="en-US" altLang="ja-JP" sz="2400" dirty="0"/>
              <a:t>1~2.2</a:t>
            </a:r>
            <a:r>
              <a:rPr kumimoji="1" lang="ja-JP" altLang="en-US" sz="2400" dirty="0"/>
              <a:t>を金融取引初心者向けにまとめたスライド</a:t>
            </a:r>
            <a:endParaRPr lang="en-US" altLang="ja-JP" sz="2400" dirty="0"/>
          </a:p>
          <a:p>
            <a:pPr marL="0" indent="0">
              <a:buNone/>
            </a:pPr>
            <a:endParaRPr kumimoji="1" lang="en-US" altLang="ja-JP" sz="2400" dirty="0"/>
          </a:p>
          <a:p>
            <a:pPr marL="0" indent="0">
              <a:buNone/>
            </a:pPr>
            <a:r>
              <a:rPr lang="ja-JP" altLang="en-US" sz="2400" dirty="0"/>
              <a:t>入門１ではファンダメンタル情報とはどんなデータなのかを解説する</a:t>
            </a:r>
            <a:endParaRPr kumimoji="1" lang="en-US" altLang="ja-JP" sz="2400" dirty="0"/>
          </a:p>
          <a:p>
            <a:pPr marL="0" indent="0">
              <a:buNone/>
            </a:pPr>
            <a:endParaRPr lang="en-US" altLang="ja-JP" sz="2400" dirty="0"/>
          </a:p>
          <a:p>
            <a:pPr marL="0" indent="0">
              <a:buNone/>
            </a:pPr>
            <a:r>
              <a:rPr kumimoji="1" lang="ja-JP" altLang="en-US" sz="2400" dirty="0"/>
              <a:t>特に金融用語の理解に努める</a:t>
            </a:r>
            <a:endParaRPr kumimoji="1" lang="en-US" altLang="ja-JP" sz="2400" dirty="0"/>
          </a:p>
          <a:p>
            <a:pPr marL="0" indent="0">
              <a:buNone/>
            </a:pPr>
            <a:endParaRPr kumimoji="1" lang="en-US" altLang="ja-JP" sz="2400" dirty="0"/>
          </a:p>
          <a:p>
            <a:pPr marL="0" indent="0">
              <a:buNone/>
            </a:pPr>
            <a:r>
              <a:rPr lang="ja-JP" altLang="en-US" sz="2400" dirty="0">
                <a:solidFill>
                  <a:srgbClr val="FF0000"/>
                </a:solidFill>
              </a:rPr>
              <a:t>ド素人が作っている！</a:t>
            </a:r>
            <a:endParaRPr kumimoji="1" lang="en-US" altLang="ja-JP" sz="2400" dirty="0">
              <a:solidFill>
                <a:srgbClr val="FF0000"/>
              </a:solidFill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B12B2BA-F469-4267-AFC5-0B9A20A3A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7AD29-8290-4048-84A6-70453FF0B86B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5911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02938A-6180-4BC4-8AA4-34D56EDED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3600" dirty="0"/>
              <a:t>1</a:t>
            </a:r>
            <a:r>
              <a:rPr kumimoji="1" lang="ja-JP" altLang="en-US" sz="3600" dirty="0"/>
              <a:t>章　はじめに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0E14937D-3E1D-43CE-8300-EDAEAD4E3151}"/>
              </a:ext>
            </a:extLst>
          </p:cNvPr>
          <p:cNvSpPr txBox="1"/>
          <p:nvPr/>
        </p:nvSpPr>
        <p:spPr>
          <a:xfrm>
            <a:off x="1190042" y="1668714"/>
            <a:ext cx="11087683" cy="977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2000" dirty="0"/>
              <a:t>・</a:t>
            </a:r>
            <a:r>
              <a:rPr kumimoji="1" lang="en-US" altLang="ja-JP" sz="2000" dirty="0"/>
              <a:t>J-Quant</a:t>
            </a:r>
            <a:r>
              <a:rPr kumimoji="1" lang="ja-JP" altLang="en-US" sz="2000" dirty="0"/>
              <a:t>とは</a:t>
            </a:r>
            <a:endParaRPr kumimoji="1" lang="en-US" altLang="ja-JP" sz="2000" dirty="0"/>
          </a:p>
          <a:p>
            <a:pPr>
              <a:lnSpc>
                <a:spcPct val="150000"/>
              </a:lnSpc>
            </a:pPr>
            <a:r>
              <a:rPr lang="en-US" altLang="ja-JP" sz="2000" dirty="0"/>
              <a:t>	</a:t>
            </a:r>
            <a:r>
              <a:rPr lang="ja-JP" altLang="en-US" sz="2000" dirty="0"/>
              <a:t>個人投資家のデータ活用の可能性を検証するための実証実験プロジェクト</a:t>
            </a:r>
            <a:endParaRPr kumimoji="1" lang="ja-JP" altLang="en-US" sz="2000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094641B8-41F5-44A7-B855-96E97DCE1097}"/>
              </a:ext>
            </a:extLst>
          </p:cNvPr>
          <p:cNvSpPr txBox="1"/>
          <p:nvPr/>
        </p:nvSpPr>
        <p:spPr>
          <a:xfrm>
            <a:off x="1190042" y="2823686"/>
            <a:ext cx="11087683" cy="1900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2000" dirty="0"/>
              <a:t>・</a:t>
            </a:r>
            <a:r>
              <a:rPr lang="en-US" altLang="ja-JP" sz="2000" dirty="0"/>
              <a:t>J-Quant</a:t>
            </a:r>
            <a:r>
              <a:rPr lang="ja-JP" altLang="en-US" sz="2000" dirty="0"/>
              <a:t>の構成</a:t>
            </a:r>
            <a:endParaRPr lang="en-US" altLang="ja-JP" sz="2000" dirty="0"/>
          </a:p>
          <a:p>
            <a:pPr>
              <a:lnSpc>
                <a:spcPct val="150000"/>
              </a:lnSpc>
            </a:pPr>
            <a:r>
              <a:rPr lang="en-US" altLang="ja-JP" sz="2000" dirty="0"/>
              <a:t>	</a:t>
            </a:r>
            <a:r>
              <a:rPr lang="ja-JP" altLang="en-US" sz="2000" dirty="0"/>
              <a:t>以下の２つのコンペティションを実施</a:t>
            </a:r>
            <a:endParaRPr lang="en-US" altLang="ja-JP" sz="2000" dirty="0"/>
          </a:p>
          <a:p>
            <a:pPr>
              <a:lnSpc>
                <a:spcPct val="150000"/>
              </a:lnSpc>
            </a:pPr>
            <a:r>
              <a:rPr kumimoji="1" lang="en-US" altLang="ja-JP" sz="2000" dirty="0"/>
              <a:t>		</a:t>
            </a:r>
            <a:r>
              <a:rPr kumimoji="1" lang="ja-JP" altLang="en-US" sz="2000" dirty="0"/>
              <a:t>１、ファンダメンタリズム分析</a:t>
            </a:r>
            <a:endParaRPr kumimoji="1" lang="en-US" altLang="ja-JP" sz="2000" dirty="0"/>
          </a:p>
          <a:p>
            <a:pPr>
              <a:lnSpc>
                <a:spcPct val="150000"/>
              </a:lnSpc>
            </a:pPr>
            <a:r>
              <a:rPr lang="en-US" altLang="ja-JP" sz="2000" dirty="0"/>
              <a:t>		</a:t>
            </a:r>
            <a:r>
              <a:rPr lang="ja-JP" altLang="en-US" sz="2000" dirty="0"/>
              <a:t>２、ニュース分析チャレンジ</a:t>
            </a:r>
            <a:endParaRPr kumimoji="1" lang="ja-JP" altLang="en-US" sz="2000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C48DA1CE-E63E-4478-8BCE-61C09C88A758}"/>
              </a:ext>
            </a:extLst>
          </p:cNvPr>
          <p:cNvSpPr txBox="1"/>
          <p:nvPr/>
        </p:nvSpPr>
        <p:spPr>
          <a:xfrm>
            <a:off x="1190044" y="4920055"/>
            <a:ext cx="11087682" cy="1438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2000" dirty="0"/>
              <a:t>・本チュートリアルについて</a:t>
            </a:r>
            <a:endParaRPr kumimoji="1" lang="en-US" altLang="ja-JP" sz="2000" dirty="0"/>
          </a:p>
          <a:p>
            <a:pPr>
              <a:lnSpc>
                <a:spcPct val="150000"/>
              </a:lnSpc>
            </a:pPr>
            <a:r>
              <a:rPr lang="en-US" altLang="ja-JP" sz="2000" dirty="0"/>
              <a:t>	</a:t>
            </a:r>
            <a:r>
              <a:rPr lang="ja-JP" altLang="en-US" sz="2000" dirty="0"/>
              <a:t>上記のコンペティションに係る学習環境</a:t>
            </a:r>
            <a:endParaRPr lang="en-US" altLang="ja-JP" sz="2000" dirty="0"/>
          </a:p>
          <a:p>
            <a:pPr>
              <a:lnSpc>
                <a:spcPct val="150000"/>
              </a:lnSpc>
            </a:pPr>
            <a:r>
              <a:rPr kumimoji="1" lang="en-US" altLang="ja-JP" sz="2000" dirty="0"/>
              <a:t>	</a:t>
            </a:r>
            <a:r>
              <a:rPr kumimoji="1" lang="ja-JP" altLang="en-US" sz="2000" dirty="0"/>
              <a:t>データサイエンスを用いた株価予測の、最低限必要な知識や実施方法を学ぶ</a:t>
            </a:r>
          </a:p>
        </p:txBody>
      </p:sp>
      <p:sp>
        <p:nvSpPr>
          <p:cNvPr id="13" name="スライド番号プレースホルダー 12">
            <a:extLst>
              <a:ext uri="{FF2B5EF4-FFF2-40B4-BE49-F238E27FC236}">
                <a16:creationId xmlns:a16="http://schemas.microsoft.com/office/drawing/2014/main" id="{AF4ECBB1-DA2D-4997-8A3C-696D8AC11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7AD29-8290-4048-84A6-70453FF0B86B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0039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02938A-6180-4BC4-8AA4-34D56EDED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3600" dirty="0"/>
              <a:t>２章　財務諸表で株価の先行きを予測しよう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3F813E5-A0A5-485E-BA7B-D09C6F0D3E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0864" y="2315718"/>
            <a:ext cx="7510272" cy="4023360"/>
          </a:xfrm>
        </p:spPr>
        <p:txBody>
          <a:bodyPr/>
          <a:lstStyle/>
          <a:p>
            <a:pPr marL="0" indent="0">
              <a:buNone/>
            </a:pPr>
            <a:r>
              <a:rPr lang="en-US" altLang="ja-JP" dirty="0"/>
              <a:t>2.1</a:t>
            </a:r>
            <a:r>
              <a:rPr lang="ja-JP" altLang="en-US" dirty="0"/>
              <a:t>予測対象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2.1.1 </a:t>
            </a:r>
            <a:r>
              <a:rPr lang="ja-JP" altLang="en-US" dirty="0">
                <a:solidFill>
                  <a:schemeClr val="bg1">
                    <a:lumMod val="75000"/>
                  </a:schemeClr>
                </a:solidFill>
              </a:rPr>
              <a:t>予測対象の銘柄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2.1.2 </a:t>
            </a:r>
            <a:r>
              <a:rPr lang="ja-JP" altLang="en-US" dirty="0">
                <a:solidFill>
                  <a:schemeClr val="bg1">
                    <a:lumMod val="75000"/>
                  </a:schemeClr>
                </a:solidFill>
              </a:rPr>
              <a:t>予測対象の決算短信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2.1.3 </a:t>
            </a:r>
            <a:r>
              <a:rPr lang="ja-JP" altLang="en-US" dirty="0">
                <a:solidFill>
                  <a:schemeClr val="bg1">
                    <a:lumMod val="75000"/>
                  </a:schemeClr>
                </a:solidFill>
              </a:rPr>
              <a:t>評価方法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2.1.4 </a:t>
            </a:r>
            <a:r>
              <a:rPr lang="ja-JP" altLang="en-US" dirty="0">
                <a:solidFill>
                  <a:schemeClr val="bg1">
                    <a:lumMod val="75000"/>
                  </a:schemeClr>
                </a:solidFill>
              </a:rPr>
              <a:t>リーダーボード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altLang="ja-JP" dirty="0"/>
              <a:t>2.1.5 </a:t>
            </a:r>
            <a:r>
              <a:rPr lang="ja-JP" altLang="en-US" dirty="0"/>
              <a:t>決算短信・財務表諸表</a:t>
            </a:r>
            <a:endParaRPr lang="en-US" altLang="ja-JP" dirty="0"/>
          </a:p>
        </p:txBody>
      </p: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A51718BB-1CAC-4B7D-8A20-91E4741651CE}"/>
              </a:ext>
            </a:extLst>
          </p:cNvPr>
          <p:cNvGrpSpPr/>
          <p:nvPr/>
        </p:nvGrpSpPr>
        <p:grpSpPr>
          <a:xfrm>
            <a:off x="6608604" y="2705400"/>
            <a:ext cx="3545046" cy="1866599"/>
            <a:chOff x="6608604" y="2705400"/>
            <a:chExt cx="3545046" cy="1866599"/>
          </a:xfrm>
        </p:grpSpPr>
        <p:sp>
          <p:nvSpPr>
            <p:cNvPr id="4" name="右中かっこ 3">
              <a:extLst>
                <a:ext uri="{FF2B5EF4-FFF2-40B4-BE49-F238E27FC236}">
                  <a16:creationId xmlns:a16="http://schemas.microsoft.com/office/drawing/2014/main" id="{FB5CEB7F-70EC-4769-94CE-42452E181FC5}"/>
                </a:ext>
              </a:extLst>
            </p:cNvPr>
            <p:cNvSpPr/>
            <p:nvPr/>
          </p:nvSpPr>
          <p:spPr>
            <a:xfrm>
              <a:off x="6608604" y="2705400"/>
              <a:ext cx="259358" cy="999825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45F8A35C-CCC6-4459-9251-A0CE188C45BC}"/>
                </a:ext>
              </a:extLst>
            </p:cNvPr>
            <p:cNvSpPr txBox="1"/>
            <p:nvPr/>
          </p:nvSpPr>
          <p:spPr>
            <a:xfrm>
              <a:off x="6974659" y="3020646"/>
              <a:ext cx="31123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/>
                <a:t>コンペの予測対象について</a:t>
              </a:r>
            </a:p>
          </p:txBody>
        </p:sp>
        <p:sp>
          <p:nvSpPr>
            <p:cNvPr id="7" name="右中かっこ 6">
              <a:extLst>
                <a:ext uri="{FF2B5EF4-FFF2-40B4-BE49-F238E27FC236}">
                  <a16:creationId xmlns:a16="http://schemas.microsoft.com/office/drawing/2014/main" id="{0EB5936B-AEAB-4360-AF51-55E4F0B46E70}"/>
                </a:ext>
              </a:extLst>
            </p:cNvPr>
            <p:cNvSpPr/>
            <p:nvPr/>
          </p:nvSpPr>
          <p:spPr>
            <a:xfrm>
              <a:off x="6610526" y="3705225"/>
              <a:ext cx="259358" cy="866774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EF105775-52CA-43C2-BC1D-638748BC549B}"/>
                </a:ext>
              </a:extLst>
            </p:cNvPr>
            <p:cNvSpPr txBox="1"/>
            <p:nvPr/>
          </p:nvSpPr>
          <p:spPr>
            <a:xfrm>
              <a:off x="7041334" y="3958066"/>
              <a:ext cx="31123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/>
                <a:t>コンペの評価方法など</a:t>
              </a:r>
            </a:p>
          </p:txBody>
        </p:sp>
      </p:grpSp>
      <p:sp>
        <p:nvSpPr>
          <p:cNvPr id="11" name="スライド番号プレースホルダー 10">
            <a:extLst>
              <a:ext uri="{FF2B5EF4-FFF2-40B4-BE49-F238E27FC236}">
                <a16:creationId xmlns:a16="http://schemas.microsoft.com/office/drawing/2014/main" id="{DFFADE5E-607A-44E4-A970-0152FDB3E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7AD29-8290-4048-84A6-70453FF0B86B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943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1F07C1-4C5E-48F4-AEA8-8269120717D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2000" cy="633413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kumimoji="1" lang="en-US" altLang="ja-JP" sz="2800" dirty="0"/>
              <a:t>2. </a:t>
            </a:r>
            <a:r>
              <a:rPr kumimoji="1" lang="ja-JP" altLang="en-US" sz="2800" dirty="0"/>
              <a:t>財務諸表で株価の先行きを予測しよう</a:t>
            </a:r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88A8F279-E4BC-4FDE-98E7-9AEFFF1461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0577927"/>
              </p:ext>
            </p:extLst>
          </p:nvPr>
        </p:nvGraphicFramePr>
        <p:xfrm>
          <a:off x="1476305" y="3758879"/>
          <a:ext cx="923938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7527">
                  <a:extLst>
                    <a:ext uri="{9D8B030D-6E8A-4147-A177-3AD203B41FA5}">
                      <a16:colId xmlns:a16="http://schemas.microsoft.com/office/drawing/2014/main" val="1988310173"/>
                    </a:ext>
                  </a:extLst>
                </a:gridCol>
                <a:gridCol w="7361853">
                  <a:extLst>
                    <a:ext uri="{9D8B030D-6E8A-4147-A177-3AD203B41FA5}">
                      <a16:colId xmlns:a16="http://schemas.microsoft.com/office/drawing/2014/main" val="21212004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項目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内容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2182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入力情報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銘柄情報・株価情報・</a:t>
                      </a:r>
                      <a:r>
                        <a:rPr kumimoji="1" lang="ja-JP" altLang="en-US" dirty="0">
                          <a:solidFill>
                            <a:srgbClr val="FF0000"/>
                          </a:solidFill>
                        </a:rPr>
                        <a:t>ファンダメンタル情報</a:t>
                      </a:r>
                      <a:r>
                        <a:rPr kumimoji="1" lang="ja-JP" altLang="en-US" dirty="0"/>
                        <a:t>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0460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出力内容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当該企業の規定期間内における株価の最高値および最低値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8779404"/>
                  </a:ext>
                </a:extLst>
              </a:tr>
            </a:tbl>
          </a:graphicData>
        </a:graphic>
      </p:graphicFrame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BA5C0E2-0C70-4AA6-A988-1BBBCB4995EF}"/>
              </a:ext>
            </a:extLst>
          </p:cNvPr>
          <p:cNvSpPr txBox="1"/>
          <p:nvPr/>
        </p:nvSpPr>
        <p:spPr>
          <a:xfrm>
            <a:off x="1262738" y="1344855"/>
            <a:ext cx="9666515" cy="1702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2400" dirty="0"/>
              <a:t>予測対象</a:t>
            </a:r>
            <a:endParaRPr lang="en-US" altLang="ja-JP" sz="2400" dirty="0"/>
          </a:p>
          <a:p>
            <a:pPr>
              <a:lnSpc>
                <a:spcPct val="150000"/>
              </a:lnSpc>
            </a:pPr>
            <a:r>
              <a:rPr kumimoji="1" lang="ja-JP" altLang="en-US" sz="2400" dirty="0"/>
              <a:t>⇒東証上場企業が、</a:t>
            </a:r>
            <a:r>
              <a:rPr kumimoji="1" lang="ja-JP" altLang="en-US" sz="2400" dirty="0">
                <a:solidFill>
                  <a:srgbClr val="FF0000"/>
                </a:solidFill>
              </a:rPr>
              <a:t>決算短信</a:t>
            </a:r>
            <a:r>
              <a:rPr kumimoji="1" lang="ja-JP" altLang="en-US" sz="2400" dirty="0"/>
              <a:t>を発表した後の</a:t>
            </a:r>
            <a:r>
              <a:rPr lang="ja-JP" altLang="en-US" sz="2400" dirty="0"/>
              <a:t>２０営業日の期間における当該企業の最高値および最安値</a:t>
            </a:r>
            <a:endParaRPr kumimoji="1" lang="ja-JP" altLang="en-US" sz="2400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D469CF8C-CAA9-44DF-A2C4-55EE1A583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7AD29-8290-4048-84A6-70453FF0B86B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8962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F90AC24-43B5-405D-8422-AD6AB4BEFDD1}"/>
              </a:ext>
            </a:extLst>
          </p:cNvPr>
          <p:cNvSpPr txBox="1"/>
          <p:nvPr/>
        </p:nvSpPr>
        <p:spPr>
          <a:xfrm>
            <a:off x="238125" y="6108700"/>
            <a:ext cx="52387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/>
              <a:t>引用：東証マネ部 投資に不可欠な財務三表の見方</a:t>
            </a:r>
            <a:r>
              <a:rPr kumimoji="1" lang="en-US" altLang="ja-JP" sz="1600" dirty="0"/>
              <a:t>(https://money-bu-jpx.com/news/article022723/)</a:t>
            </a:r>
            <a:endParaRPr kumimoji="1" lang="ja-JP" altLang="en-US" sz="1600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C355D819-5FA6-45F3-9EB7-7230C1F1AAC5}"/>
              </a:ext>
            </a:extLst>
          </p:cNvPr>
          <p:cNvSpPr txBox="1"/>
          <p:nvPr/>
        </p:nvSpPr>
        <p:spPr>
          <a:xfrm>
            <a:off x="9067800" y="648937"/>
            <a:ext cx="2514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※</a:t>
            </a:r>
            <a:r>
              <a:rPr kumimoji="1" lang="ja-JP" altLang="en-US" sz="1600" dirty="0"/>
              <a:t>左右の図で茶と青が入れ替わっている</a:t>
            </a:r>
          </a:p>
        </p:txBody>
      </p: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29051997-2A37-46C9-B85C-58FB3B328E22}"/>
              </a:ext>
            </a:extLst>
          </p:cNvPr>
          <p:cNvGrpSpPr/>
          <p:nvPr/>
        </p:nvGrpSpPr>
        <p:grpSpPr>
          <a:xfrm>
            <a:off x="238125" y="1215080"/>
            <a:ext cx="5171627" cy="4186198"/>
            <a:chOff x="238125" y="1215080"/>
            <a:chExt cx="5171627" cy="4186198"/>
          </a:xfrm>
        </p:grpSpPr>
        <p:pic>
          <p:nvPicPr>
            <p:cNvPr id="5" name="図 4" descr="ダイアグラム&#10;&#10;自動的に生成された説明">
              <a:extLst>
                <a:ext uri="{FF2B5EF4-FFF2-40B4-BE49-F238E27FC236}">
                  <a16:creationId xmlns:a16="http://schemas.microsoft.com/office/drawing/2014/main" id="{8A6061EB-E55D-4363-8F09-BF34FBB9869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8125" y="1548416"/>
              <a:ext cx="5171627" cy="3852862"/>
            </a:xfrm>
            <a:prstGeom prst="rect">
              <a:avLst/>
            </a:prstGeom>
          </p:spPr>
        </p:pic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BF7CAF4F-0EFF-4485-B0CB-B1D43D594AB4}"/>
                </a:ext>
              </a:extLst>
            </p:cNvPr>
            <p:cNvSpPr/>
            <p:nvPr/>
          </p:nvSpPr>
          <p:spPr>
            <a:xfrm>
              <a:off x="2057400" y="1623633"/>
              <a:ext cx="1524000" cy="223399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4D8FFF84-1C40-43A1-87F4-C854817E81B8}"/>
                </a:ext>
              </a:extLst>
            </p:cNvPr>
            <p:cNvSpPr txBox="1"/>
            <p:nvPr/>
          </p:nvSpPr>
          <p:spPr>
            <a:xfrm>
              <a:off x="1328737" y="1215080"/>
              <a:ext cx="305752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ja-JP" altLang="en-US" dirty="0">
                  <a:solidFill>
                    <a:srgbClr val="FF0000"/>
                  </a:solidFill>
                </a:rPr>
                <a:t>適時開示情報</a:t>
              </a:r>
            </a:p>
          </p:txBody>
        </p:sp>
      </p:grpSp>
      <p:sp>
        <p:nvSpPr>
          <p:cNvPr id="17" name="タイトル 1">
            <a:extLst>
              <a:ext uri="{FF2B5EF4-FFF2-40B4-BE49-F238E27FC236}">
                <a16:creationId xmlns:a16="http://schemas.microsoft.com/office/drawing/2014/main" id="{03DD9174-9CCE-4ADE-AC8B-168C87F7A900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334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kumimoji="1"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2800" dirty="0"/>
              <a:t>　予備知識</a:t>
            </a:r>
          </a:p>
        </p:txBody>
      </p: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49D26C1E-650B-42C0-9507-29F46DA9D2C4}"/>
              </a:ext>
            </a:extLst>
          </p:cNvPr>
          <p:cNvGrpSpPr/>
          <p:nvPr/>
        </p:nvGrpSpPr>
        <p:grpSpPr>
          <a:xfrm>
            <a:off x="5362127" y="112976"/>
            <a:ext cx="6533250" cy="6366633"/>
            <a:chOff x="6382650" y="361949"/>
            <a:chExt cx="6533250" cy="6366633"/>
          </a:xfrm>
        </p:grpSpPr>
        <p:pic>
          <p:nvPicPr>
            <p:cNvPr id="10" name="図 9" descr="タイムライン&#10;&#10;中程度の精度で自動的に生成された説明">
              <a:extLst>
                <a:ext uri="{FF2B5EF4-FFF2-40B4-BE49-F238E27FC236}">
                  <a16:creationId xmlns:a16="http://schemas.microsoft.com/office/drawing/2014/main" id="{2E0C537D-8ECE-46C6-9F51-155B018BA44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73249" y="1739899"/>
              <a:ext cx="3442651" cy="4988683"/>
            </a:xfrm>
            <a:prstGeom prst="rect">
              <a:avLst/>
            </a:prstGeom>
          </p:spPr>
        </p:pic>
        <p:pic>
          <p:nvPicPr>
            <p:cNvPr id="8" name="図 7" descr="タイムライン&#10;&#10;自動的に生成された説明">
              <a:extLst>
                <a:ext uri="{FF2B5EF4-FFF2-40B4-BE49-F238E27FC236}">
                  <a16:creationId xmlns:a16="http://schemas.microsoft.com/office/drawing/2014/main" id="{CFAD6E5B-849B-40E3-B421-5FD01E64CD0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82650" y="361949"/>
              <a:ext cx="3297115" cy="5429250"/>
            </a:xfrm>
            <a:prstGeom prst="rect">
              <a:avLst/>
            </a:prstGeom>
          </p:spPr>
        </p:pic>
      </p:grpSp>
      <p:sp>
        <p:nvSpPr>
          <p:cNvPr id="18" name="スライド番号プレースホルダー 17">
            <a:extLst>
              <a:ext uri="{FF2B5EF4-FFF2-40B4-BE49-F238E27FC236}">
                <a16:creationId xmlns:a16="http://schemas.microsoft.com/office/drawing/2014/main" id="{B2CD55D6-F044-4FBD-94DD-BAE3C837E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7AD29-8290-4048-84A6-70453FF0B86B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6019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1F07C1-4C5E-48F4-AEA8-8269120717D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2000" cy="633413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kumimoji="1" lang="en-US" altLang="ja-JP" sz="2800" dirty="0"/>
              <a:t>2.1.5 </a:t>
            </a:r>
            <a:r>
              <a:rPr kumimoji="1" lang="ja-JP" altLang="en-US" sz="2800" dirty="0"/>
              <a:t>決算短信・財務表諸表①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FCA91C8-6447-4BAC-9439-0816DC065E9B}"/>
              </a:ext>
            </a:extLst>
          </p:cNvPr>
          <p:cNvSpPr txBox="1"/>
          <p:nvPr/>
        </p:nvSpPr>
        <p:spPr>
          <a:xfrm>
            <a:off x="1262741" y="2040462"/>
            <a:ext cx="9666515" cy="5945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ja-JP" altLang="en-US" sz="2400" dirty="0"/>
              <a:t>東京証券取引所では適時開示制度を設けている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DF05DA2-4AD5-4523-A124-E7E32CFAA319}"/>
              </a:ext>
            </a:extLst>
          </p:cNvPr>
          <p:cNvSpPr txBox="1"/>
          <p:nvPr/>
        </p:nvSpPr>
        <p:spPr>
          <a:xfrm>
            <a:off x="1262742" y="947729"/>
            <a:ext cx="9666515" cy="5945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ja-JP" altLang="en-US" sz="2400" dirty="0"/>
              <a:t>金融商品市場においては公平で適時、適切な情報開示が必要不可欠</a:t>
            </a:r>
          </a:p>
        </p:txBody>
      </p: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7AB9E549-82EE-4821-B4D6-8AECE59CEA0A}"/>
              </a:ext>
            </a:extLst>
          </p:cNvPr>
          <p:cNvGrpSpPr/>
          <p:nvPr/>
        </p:nvGrpSpPr>
        <p:grpSpPr>
          <a:xfrm>
            <a:off x="1561321" y="3169481"/>
            <a:ext cx="10049654" cy="2929766"/>
            <a:chOff x="1561321" y="3169481"/>
            <a:chExt cx="10049654" cy="2929766"/>
          </a:xfrm>
        </p:grpSpPr>
        <p:grpSp>
          <p:nvGrpSpPr>
            <p:cNvPr id="9" name="グループ化 8">
              <a:extLst>
                <a:ext uri="{FF2B5EF4-FFF2-40B4-BE49-F238E27FC236}">
                  <a16:creationId xmlns:a16="http://schemas.microsoft.com/office/drawing/2014/main" id="{84EABD4F-83D5-4936-8ABB-0828DDC66419}"/>
                </a:ext>
              </a:extLst>
            </p:cNvPr>
            <p:cNvGrpSpPr/>
            <p:nvPr/>
          </p:nvGrpSpPr>
          <p:grpSpPr>
            <a:xfrm>
              <a:off x="1561321" y="3169481"/>
              <a:ext cx="4310743" cy="2205267"/>
              <a:chOff x="3153746" y="3168591"/>
              <a:chExt cx="4310743" cy="2205267"/>
            </a:xfrm>
          </p:grpSpPr>
          <p:sp>
            <p:nvSpPr>
              <p:cNvPr id="8" name="四角形: 角を丸くする 7">
                <a:extLst>
                  <a:ext uri="{FF2B5EF4-FFF2-40B4-BE49-F238E27FC236}">
                    <a16:creationId xmlns:a16="http://schemas.microsoft.com/office/drawing/2014/main" id="{5388C6F2-E333-4D88-99BC-F26C5E59D5E6}"/>
                  </a:ext>
                </a:extLst>
              </p:cNvPr>
              <p:cNvSpPr/>
              <p:nvPr/>
            </p:nvSpPr>
            <p:spPr>
              <a:xfrm>
                <a:off x="3153746" y="3335119"/>
                <a:ext cx="4310743" cy="2038739"/>
              </a:xfrm>
              <a:prstGeom prst="round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052782DD-4CDA-4E6E-B9E2-67410B59FF16}"/>
                  </a:ext>
                </a:extLst>
              </p:cNvPr>
              <p:cNvSpPr txBox="1"/>
              <p:nvPr/>
            </p:nvSpPr>
            <p:spPr>
              <a:xfrm>
                <a:off x="4342992" y="3743590"/>
                <a:ext cx="1854667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dirty="0"/>
                  <a:t>適時開示資料</a:t>
                </a:r>
              </a:p>
            </p:txBody>
          </p:sp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956D34A1-8EBF-4F37-8B96-C68EFF91E037}"/>
                  </a:ext>
                </a:extLst>
              </p:cNvPr>
              <p:cNvSpPr txBox="1"/>
              <p:nvPr/>
            </p:nvSpPr>
            <p:spPr>
              <a:xfrm>
                <a:off x="3624043" y="4367213"/>
                <a:ext cx="3292566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dirty="0"/>
                  <a:t>メタデータ</a:t>
                </a:r>
                <a:endParaRPr kumimoji="1" lang="en-US" altLang="ja-JP" dirty="0"/>
              </a:p>
              <a:p>
                <a:pPr algn="ctr"/>
                <a:r>
                  <a:rPr kumimoji="1" lang="en-US" altLang="ja-JP" dirty="0"/>
                  <a:t>(</a:t>
                </a:r>
                <a:r>
                  <a:rPr kumimoji="1" lang="ja-JP" altLang="en-US" dirty="0"/>
                  <a:t>タイトル、開示日時等</a:t>
                </a:r>
                <a:r>
                  <a:rPr kumimoji="1" lang="en-US" altLang="ja-JP" dirty="0"/>
                  <a:t>)</a:t>
                </a:r>
              </a:p>
            </p:txBody>
          </p:sp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38D9597D-23AD-4529-BAFD-CD23B3E7D1D7}"/>
                  </a:ext>
                </a:extLst>
              </p:cNvPr>
              <p:cNvSpPr txBox="1"/>
              <p:nvPr/>
            </p:nvSpPr>
            <p:spPr>
              <a:xfrm>
                <a:off x="4392511" y="3168591"/>
                <a:ext cx="175562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dirty="0"/>
                  <a:t>適時開示情報</a:t>
                </a:r>
              </a:p>
            </p:txBody>
          </p:sp>
        </p:grpSp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38416F66-DCBF-4851-8225-6DF60F9290D6}"/>
                </a:ext>
              </a:extLst>
            </p:cNvPr>
            <p:cNvSpPr txBox="1"/>
            <p:nvPr/>
          </p:nvSpPr>
          <p:spPr>
            <a:xfrm>
              <a:off x="2286441" y="5729915"/>
              <a:ext cx="28605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dirty="0"/>
                <a:t>伝達方法：</a:t>
              </a:r>
              <a:r>
                <a:rPr kumimoji="1" lang="en-US" altLang="ja-JP" dirty="0" err="1">
                  <a:solidFill>
                    <a:srgbClr val="FF0000"/>
                  </a:solidFill>
                </a:rPr>
                <a:t>TDnet</a:t>
              </a:r>
              <a:endParaRPr kumimoji="1" lang="en-US" altLang="ja-JP" dirty="0">
                <a:solidFill>
                  <a:srgbClr val="FF0000"/>
                </a:solidFill>
              </a:endParaRPr>
            </a:p>
          </p:txBody>
        </p:sp>
        <p:cxnSp>
          <p:nvCxnSpPr>
            <p:cNvPr id="12" name="直線矢印コネクタ 11">
              <a:extLst>
                <a:ext uri="{FF2B5EF4-FFF2-40B4-BE49-F238E27FC236}">
                  <a16:creationId xmlns:a16="http://schemas.microsoft.com/office/drawing/2014/main" id="{DF97743D-A8C3-4FFC-85F9-45C8B19C23EA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>
              <a:off x="4605234" y="3929146"/>
              <a:ext cx="2281341" cy="46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9B76E89A-DF3A-4810-9324-C2CBBBFDE865}"/>
                </a:ext>
              </a:extLst>
            </p:cNvPr>
            <p:cNvSpPr txBox="1"/>
            <p:nvPr/>
          </p:nvSpPr>
          <p:spPr>
            <a:xfrm>
              <a:off x="6886575" y="3682843"/>
              <a:ext cx="4724400" cy="12999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kumimoji="1" lang="ja-JP" altLang="en-US" dirty="0">
                  <a:solidFill>
                    <a:srgbClr val="FF0000"/>
                  </a:solidFill>
                </a:rPr>
                <a:t>決算短信</a:t>
              </a:r>
              <a:r>
                <a:rPr lang="ja-JP" altLang="en-US" dirty="0"/>
                <a:t>：決算内容の要点をまとめたもの</a:t>
              </a:r>
              <a:endParaRPr kumimoji="1" lang="en-US" altLang="ja-JP" dirty="0"/>
            </a:p>
            <a:p>
              <a:pPr>
                <a:lnSpc>
                  <a:spcPct val="150000"/>
                </a:lnSpc>
              </a:pPr>
              <a:r>
                <a:rPr lang="ja-JP" altLang="en-US" dirty="0"/>
                <a:t>　　・決算短信</a:t>
              </a:r>
              <a:endParaRPr lang="en-US" altLang="ja-JP" dirty="0"/>
            </a:p>
            <a:p>
              <a:pPr>
                <a:lnSpc>
                  <a:spcPct val="150000"/>
                </a:lnSpc>
              </a:pPr>
              <a:r>
                <a:rPr kumimoji="1" lang="ja-JP" altLang="en-US" dirty="0"/>
                <a:t>　　・四半期決算短信</a:t>
              </a:r>
            </a:p>
          </p:txBody>
        </p:sp>
      </p:grp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B44352B3-C6DB-4957-B279-AAA030A4E928}"/>
              </a:ext>
            </a:extLst>
          </p:cNvPr>
          <p:cNvSpPr txBox="1"/>
          <p:nvPr/>
        </p:nvSpPr>
        <p:spPr>
          <a:xfrm>
            <a:off x="6391275" y="3436703"/>
            <a:ext cx="3286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/>
              <a:t>（適時開示資料のうちの一つ）</a:t>
            </a:r>
          </a:p>
        </p:txBody>
      </p:sp>
      <p:sp>
        <p:nvSpPr>
          <p:cNvPr id="28" name="スライド番号プレースホルダー 27">
            <a:extLst>
              <a:ext uri="{FF2B5EF4-FFF2-40B4-BE49-F238E27FC236}">
                <a16:creationId xmlns:a16="http://schemas.microsoft.com/office/drawing/2014/main" id="{1CAC219B-C456-4C65-90A1-9C78A2AB5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7AD29-8290-4048-84A6-70453FF0B86B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67075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1F07C1-4C5E-48F4-AEA8-8269120717D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2000" cy="633413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kumimoji="1" lang="en-US" altLang="ja-JP" sz="2800" dirty="0"/>
              <a:t>2.1.5 </a:t>
            </a:r>
            <a:r>
              <a:rPr kumimoji="1" lang="ja-JP" altLang="en-US" sz="2800" dirty="0"/>
              <a:t>決算短信・財務表諸表②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0C3184D-0FB7-4D93-BED0-C4663387C00B}"/>
              </a:ext>
            </a:extLst>
          </p:cNvPr>
          <p:cNvSpPr txBox="1"/>
          <p:nvPr/>
        </p:nvSpPr>
        <p:spPr>
          <a:xfrm>
            <a:off x="723899" y="879056"/>
            <a:ext cx="45434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・</a:t>
            </a:r>
            <a:r>
              <a:rPr kumimoji="1" lang="en-US" altLang="ja-JP" sz="2800" dirty="0" err="1"/>
              <a:t>TDnet</a:t>
            </a:r>
            <a:r>
              <a:rPr kumimoji="1" lang="ja-JP" altLang="en-US" sz="2800" dirty="0"/>
              <a:t>を用いた情報伝達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B5082F4-CD30-4FEF-AE6A-E7BE251719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7703" y="1723952"/>
            <a:ext cx="7036594" cy="4226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313DEB9-C1FD-4DB4-964C-5108C5F0A1E5}"/>
              </a:ext>
            </a:extLst>
          </p:cNvPr>
          <p:cNvSpPr txBox="1"/>
          <p:nvPr/>
        </p:nvSpPr>
        <p:spPr>
          <a:xfrm>
            <a:off x="2577703" y="6084644"/>
            <a:ext cx="5075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引用：</a:t>
            </a:r>
            <a:r>
              <a:rPr kumimoji="1" lang="en-US" altLang="ja-JP" sz="1400" dirty="0"/>
              <a:t>JPX HP, </a:t>
            </a:r>
            <a:r>
              <a:rPr kumimoji="1" lang="en-US" altLang="ja-JP" sz="1400" dirty="0" err="1"/>
              <a:t>TDnet</a:t>
            </a:r>
            <a:r>
              <a:rPr kumimoji="1" lang="ja-JP" altLang="en-US" sz="1400" dirty="0"/>
              <a:t>の概要</a:t>
            </a:r>
            <a:r>
              <a:rPr kumimoji="1" lang="en-US" altLang="ja-JP" sz="1400" dirty="0"/>
              <a:t>(https://www.jpx.co.jp/equities/listing/disclosure/tdnet/index.html)</a:t>
            </a:r>
            <a:endParaRPr kumimoji="1" lang="ja-JP" altLang="en-US" sz="1400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6574D80-A050-4EBB-9927-3074D111F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7AD29-8290-4048-84A6-70453FF0B86B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32200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インテグラル">
  <a:themeElements>
    <a:clrScheme name="インテグラル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インテグラル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インテグラル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1320</TotalTime>
  <Words>1534</Words>
  <Application>Microsoft Office PowerPoint</Application>
  <PresentationFormat>ワイド画面</PresentationFormat>
  <Paragraphs>237</Paragraphs>
  <Slides>19</Slides>
  <Notes>13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19</vt:i4>
      </vt:variant>
    </vt:vector>
  </HeadingPairs>
  <TitlesOfParts>
    <vt:vector size="25" baseType="lpstr">
      <vt:lpstr>游ゴシック</vt:lpstr>
      <vt:lpstr>Arial</vt:lpstr>
      <vt:lpstr>Tw Cen MT</vt:lpstr>
      <vt:lpstr>Tw Cen MT Condensed</vt:lpstr>
      <vt:lpstr>Wingdings 3</vt:lpstr>
      <vt:lpstr>インテグラル</vt:lpstr>
      <vt:lpstr>J-Quants tutorial 入門1 ファンダメンタル情報とは</vt:lpstr>
      <vt:lpstr>目次</vt:lpstr>
      <vt:lpstr>このスライドの概要</vt:lpstr>
      <vt:lpstr>1章　はじめに</vt:lpstr>
      <vt:lpstr>２章　財務諸表で株価の先行きを予測しよう</vt:lpstr>
      <vt:lpstr>2. 財務諸表で株価の先行きを予測しよう</vt:lpstr>
      <vt:lpstr>PowerPoint プレゼンテーション</vt:lpstr>
      <vt:lpstr>2.1.5 決算短信・財務表諸表①</vt:lpstr>
      <vt:lpstr>2.1.5 決算短信・財務表諸表②</vt:lpstr>
      <vt:lpstr>2.1.5 決算短信・財務表諸表③</vt:lpstr>
      <vt:lpstr>2.1.5 決算短信・財務表諸表④</vt:lpstr>
      <vt:lpstr>2.1.5 決算短信・財務表諸表⑤</vt:lpstr>
      <vt:lpstr>2.1.5 決算短信・財務表諸表⑥</vt:lpstr>
      <vt:lpstr>2.1.5 決算短信・財務表諸表⑦</vt:lpstr>
      <vt:lpstr>2.1.5 決算短信・財務表諸表⑧</vt:lpstr>
      <vt:lpstr>2.1.5 決算短信・財務表諸表⑨</vt:lpstr>
      <vt:lpstr>２章　財務諸表で株価の先行きを予測しよう</vt:lpstr>
      <vt:lpstr>2.2 データセットの説明</vt:lpstr>
      <vt:lpstr>2.2.3 ファンダメンタル情報：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J-Quants tutorial 入門</dc:title>
  <dc:creator>yamamoto shota</dc:creator>
  <cp:lastModifiedBy>yamamoto shota</cp:lastModifiedBy>
  <cp:revision>4</cp:revision>
  <dcterms:created xsi:type="dcterms:W3CDTF">2022-04-02T03:34:33Z</dcterms:created>
  <dcterms:modified xsi:type="dcterms:W3CDTF">2022-04-09T15:28:00Z</dcterms:modified>
</cp:coreProperties>
</file>