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71" r:id="rId9"/>
    <p:sldId id="264" r:id="rId10"/>
    <p:sldId id="272" r:id="rId11"/>
    <p:sldId id="265" r:id="rId12"/>
    <p:sldId id="266" r:id="rId13"/>
    <p:sldId id="268" r:id="rId14"/>
    <p:sldId id="267" r:id="rId15"/>
    <p:sldId id="270" r:id="rId16"/>
    <p:sldId id="269" r:id="rId17"/>
    <p:sldId id="262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3810-C9D4-744F-AE0F-4619A18C173F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38E7-D075-F241-85B9-7A431FD607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57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38E7-D075-F241-85B9-7A431FD607D4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585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06BD-2D62-4BA1-81ED-8ADC6799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7C7FD-66BE-4960-5448-F360658C3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3D8-3B2A-BE3E-8E2C-1E2E4CDD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5F5A-7464-66D2-681E-1EB53C8E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4C0-3E6C-1F7D-7917-313BC97B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42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B404-328F-7E99-64E9-772200CD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E7F3-1F92-B2F2-B5E6-5D756980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9906-3456-134D-01FE-7874DA7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C1BF-B9C3-9394-9E05-BC18E88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826A-EDA5-7AE0-C550-923B10E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96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E29E2-4B21-D7EA-272E-57C77BA7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F1D45-FCC6-A6E9-3D44-8E6D52B8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C325-0923-6052-D3CB-3B887985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5D63-6C03-F938-0E8C-520F441C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E2F3-15AC-2594-1A7C-5A456414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27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F85-1E78-98CB-16F5-D7E2BB66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1577-2F1F-65DF-EDC4-FAD99A99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B1CB-E826-8167-7369-A590FB4B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151-576B-34BE-5807-BC06F2D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3420-74F9-A39C-0065-E99061D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05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CC3A-4F9A-87A9-1A82-B6CB935C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E9FB-BACF-3AF4-67F8-59BB4CA9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09F7-ACAB-F693-A2AE-5F7AF1AA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6960-8398-CF9E-CE4B-D498B21D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0CAA-7D44-8737-8DD4-D8C934C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10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BAFA-9478-E43C-ED53-2BEBF72E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5E0-D0B8-F363-5F7E-43F69CAC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2673-4E38-F4A2-FCAA-EFA5528B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1E8F-66F0-139A-5F46-CC910A3E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3B0B-C851-4042-F12E-6872D79F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C7FD-01E5-20A5-1547-889CBE1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0393-354C-239C-80CA-EA4ED0FE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1A0A-1425-2DAF-7AEA-D9F60926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26AB-D2DE-6C71-C8EE-99743CEF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9298D-BCD9-AD33-BC69-894414D68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B6ED-A885-1F64-F1A5-3E4B782A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E6BDC-756F-871D-694D-19F14498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329E5-4C1D-696D-F814-538F2EB3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19A45-ED83-0780-11A4-C0F210F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34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604-ED4C-6651-19FC-B2152D1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389B3-43F4-3FC3-BE40-E4B91E15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EBF-7F85-9B04-9EBD-9690E92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3694-F947-0CA8-DF5F-BEEA93C8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623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57FD-C6A3-47A5-2265-6F7A1E6B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0AA23-8944-CA58-3955-F8560E42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11DAA-79B2-6386-3C8F-247A49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7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D0D-6955-B7B3-3F42-A6285DC5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D921-D805-EEF1-F5BA-CBDA3D8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FF379-CBD8-6853-0627-96E2F0F6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0E80-5094-B943-A5A6-D23BD60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B5478-8AC7-7FD6-B71E-05BC9DFE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769D-167F-6783-3804-9DB481E9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11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120A-E141-0524-B8F5-A6DA0D2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86140-9047-2028-65C0-EBB35949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9F339-0CC5-975C-4DED-6F1701B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F9A8-66A5-9364-CDDD-705BD869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ACEB-E853-B3A6-7BF2-28DC6715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EA64-A7C2-6094-F62B-6E37D7F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70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37AE6-F76C-54B3-FC34-9DC729A6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E0AA-82CB-8805-E115-67BC3E25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6671-9FC7-B7CF-AB17-3BE097D4B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0738-1DAC-684D-A936-A897E9F21B5D}" type="datetimeFigureOut">
              <a:rPr lang="en-JP" smtClean="0"/>
              <a:t>2022/04/26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09CB-35C8-2612-6F54-65881EC0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D7DB-641C-D94D-0693-4E93EB905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47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0F-F3BF-7C0E-709D-AA33A1DE1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Theory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319F-1E1F-722D-A1BF-F141CF00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21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21CB5-5E41-448E-94F6-777F9062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95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JP" dirty="0"/>
              <a:t>lockchain data structure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05600-9B98-4C76-A6D2-34201481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en-US" dirty="0"/>
              <a:t>The transactions(TX) contained in block broadcasted by many peers can be considered as  </a:t>
            </a:r>
            <a:r>
              <a:rPr lang="en-US" b="1" dirty="0"/>
              <a:t>confirmed</a:t>
            </a:r>
            <a:endParaRPr lang="en-JP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9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A7A-4BF4-8253-AB42-6D7EE79C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en-US" dirty="0"/>
              <a:t>Multiple</a:t>
            </a:r>
            <a:r>
              <a:rPr lang="en-JP" dirty="0"/>
              <a:t>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254-1B88-5597-BFA1-428004A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61730"/>
          </a:xfrm>
        </p:spPr>
        <p:txBody>
          <a:bodyPr/>
          <a:lstStyle/>
          <a:p>
            <a:r>
              <a:rPr lang="en-JP" dirty="0"/>
              <a:t>Attackings such as change a balance,  modify or cancel a transaction are impossible unless new </a:t>
            </a:r>
            <a:r>
              <a:rPr lang="en-JP" b="1" dirty="0"/>
              <a:t>consensus</a:t>
            </a:r>
            <a:r>
              <a:rPr lang="en-JP" dirty="0"/>
              <a:t>(blockchain) is prevail through networks.</a:t>
            </a:r>
          </a:p>
          <a:p>
            <a:endParaRPr lang="en-JP" dirty="0"/>
          </a:p>
          <a:p>
            <a:r>
              <a:rPr lang="en-JP" dirty="0"/>
              <a:t>No Multiple spending for TTP model</a:t>
            </a:r>
          </a:p>
          <a:p>
            <a:pPr marL="0" indent="0">
              <a:buNone/>
            </a:pPr>
            <a:endParaRPr lang="en-JP" dirty="0"/>
          </a:p>
          <a:p>
            <a:r>
              <a:rPr lang="en-JP" dirty="0"/>
              <a:t>There is multiple spend indecentralized setup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E170883-8D5F-EB3A-7D26-899880A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78" y="4556435"/>
            <a:ext cx="5408982" cy="23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27BD-A5DB-3381-F8A3-CAD574A5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0628"/>
          </a:xfrm>
        </p:spPr>
        <p:txBody>
          <a:bodyPr/>
          <a:lstStyle/>
          <a:p>
            <a:r>
              <a:rPr lang="en-JP" dirty="0"/>
              <a:t>Network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9D12-838A-EAC1-D606-B20E13D7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052381"/>
          </a:xfrm>
        </p:spPr>
        <p:txBody>
          <a:bodyPr>
            <a:normAutofit/>
          </a:bodyPr>
          <a:lstStyle/>
          <a:p>
            <a:r>
              <a:rPr lang="en-US" dirty="0"/>
              <a:t>Although D</a:t>
            </a:r>
            <a:r>
              <a:rPr lang="en-JP" dirty="0"/>
              <a:t>istributed ledger is robust for any other problems, it is fragile to multiple spending</a:t>
            </a:r>
          </a:p>
          <a:p>
            <a:endParaRPr lang="en-JP" dirty="0"/>
          </a:p>
          <a:p>
            <a:r>
              <a:rPr lang="en-JP" dirty="0"/>
              <a:t>So, it needs consensus algorithm that is also resilient to the other problems.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Many such algorithm can be considered</a:t>
            </a:r>
          </a:p>
          <a:p>
            <a:pPr lvl="1"/>
            <a:r>
              <a:rPr lang="en-JP" dirty="0"/>
              <a:t>Majority votes </a:t>
            </a:r>
          </a:p>
          <a:p>
            <a:pPr lvl="1"/>
            <a:r>
              <a:rPr lang="en-JP" dirty="0"/>
              <a:t>Proof of work</a:t>
            </a:r>
          </a:p>
          <a:p>
            <a:pPr lvl="1"/>
            <a:r>
              <a:rPr lang="en-JP" dirty="0"/>
              <a:t>Proof of stake</a:t>
            </a:r>
          </a:p>
        </p:txBody>
      </p:sp>
    </p:spTree>
    <p:extLst>
      <p:ext uri="{BB962C8B-B14F-4D97-AF65-F5344CB8AC3E}">
        <p14:creationId xmlns:p14="http://schemas.microsoft.com/office/powerpoint/2010/main" val="423398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57DF-60CF-9B21-464B-5AD77428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/>
          <a:lstStyle/>
          <a:p>
            <a:r>
              <a:rPr lang="en-JP" dirty="0"/>
              <a:t>Majority votes and Sybil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7291-EF46-1B58-DE89-CB0908E3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899307"/>
          </a:xfrm>
        </p:spPr>
        <p:txBody>
          <a:bodyPr/>
          <a:lstStyle/>
          <a:p>
            <a:r>
              <a:rPr lang="en-JP" dirty="0"/>
              <a:t>Each nodes vote for the proper chain. </a:t>
            </a:r>
          </a:p>
          <a:p>
            <a:endParaRPr lang="en-JP" dirty="0"/>
          </a:p>
          <a:p>
            <a:r>
              <a:rPr lang="en-US" dirty="0"/>
              <a:t>This algorithm b</a:t>
            </a:r>
            <a:r>
              <a:rPr lang="en-JP" dirty="0"/>
              <a:t>reak down if attacker can increase number of pseudonymous identities at will. </a:t>
            </a:r>
          </a:p>
          <a:p>
            <a:endParaRPr lang="en-JP" dirty="0"/>
          </a:p>
          <a:p>
            <a:r>
              <a:rPr lang="en-JP" dirty="0"/>
              <a:t>In fact, because blockchain is permissionless, they can append many nodes and influence on the outcome of an agreement.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3681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DFE-ECC4-6DDB-AD7A-E6DB839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056"/>
          </a:xfrm>
        </p:spPr>
        <p:txBody>
          <a:bodyPr/>
          <a:lstStyle/>
          <a:p>
            <a:r>
              <a:rPr lang="en-JP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7FB-464C-5C27-442B-F2FB0FCC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182"/>
            <a:ext cx="10515600" cy="4886781"/>
          </a:xfrm>
        </p:spPr>
        <p:txBody>
          <a:bodyPr/>
          <a:lstStyle/>
          <a:p>
            <a:r>
              <a:rPr lang="en-JP" dirty="0"/>
              <a:t>How network-wide agreement may be reached even if one can artificially multiply the nodes and there is no reason  to trust other participants.</a:t>
            </a:r>
          </a:p>
          <a:p>
            <a:endParaRPr lang="en-JP" dirty="0"/>
          </a:p>
          <a:p>
            <a:r>
              <a:rPr lang="en-JP" dirty="0"/>
              <a:t>Bitcoin setup a protocol where voting requires computational costs together with the system encouraging clients to attend voting</a:t>
            </a:r>
            <a:r>
              <a:rPr lang="en-US" dirty="0"/>
              <a:t> (initiative)</a:t>
            </a:r>
            <a:endParaRPr lang="en-JP" dirty="0"/>
          </a:p>
          <a:p>
            <a:endParaRPr lang="en-JP" dirty="0"/>
          </a:p>
          <a:p>
            <a:r>
              <a:rPr lang="en-JP" dirty="0"/>
              <a:t>Difficulty of work will be adjusted from time to time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16773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D4848-5057-4D00-9FC6-67CE26D3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0CFB9-67BF-4F8F-99C5-3F418490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r>
              <a:rPr lang="en-US" dirty="0"/>
              <a:t>The bitcoin force miners to search for a valid nonce whose value is adjusted by miners until the hash of the block is less than or equal to the current target difficulty of the block.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Miner who find the valid nonce broadcasts it to the network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EEDEB6-AB4B-46E2-8358-D27B6EBC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49" y="2817734"/>
            <a:ext cx="8934502" cy="21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2B92076-34DC-497C-92EE-FE65A766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94" y="2721037"/>
            <a:ext cx="5144635" cy="2621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03C6F-A5AD-7C50-1130-58E0FF20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004"/>
          </a:xfrm>
        </p:spPr>
        <p:txBody>
          <a:bodyPr/>
          <a:lstStyle/>
          <a:p>
            <a:r>
              <a:rPr lang="en-JP" dirty="0"/>
              <a:t>Forks and consensus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01BE-E2DA-3DEA-C4DE-E55C76F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649"/>
            <a:ext cx="10515600" cy="4661314"/>
          </a:xfrm>
        </p:spPr>
        <p:txBody>
          <a:bodyPr>
            <a:normAutofit/>
          </a:bodyPr>
          <a:lstStyle/>
          <a:p>
            <a:r>
              <a:rPr lang="en-US" dirty="0"/>
              <a:t>A fork happens when two or more valid blocks refer to the same parent.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A selection rule is required.</a:t>
            </a:r>
          </a:p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branch with the longest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cumulative proof-of-work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difficulty is the one that is chosen as the consensus chain</a:t>
            </a:r>
          </a:p>
        </p:txBody>
      </p:sp>
    </p:spTree>
    <p:extLst>
      <p:ext uri="{BB962C8B-B14F-4D97-AF65-F5344CB8AC3E}">
        <p14:creationId xmlns:p14="http://schemas.microsoft.com/office/powerpoint/2010/main" val="64112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BED1-6402-7164-915D-0E1B3C8D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coin (base idea)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34EF-6582-F741-B26D-B9C97050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paper, electronic coin is defined as a chain of digital signatures.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CC51F1-3CED-F324-E370-67AAB157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6" y="2003486"/>
            <a:ext cx="6677187" cy="4006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0FB44-710A-B9DC-1F51-DDBDBE6FB5CC}"/>
              </a:ext>
            </a:extLst>
          </p:cNvPr>
          <p:cNvSpPr txBox="1"/>
          <p:nvPr/>
        </p:nvSpPr>
        <p:spPr>
          <a:xfrm>
            <a:off x="7697873" y="2446638"/>
            <a:ext cx="414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JP" sz="2000" dirty="0"/>
              <a:t>hare this chain over all nodes(peers)</a:t>
            </a:r>
          </a:p>
        </p:txBody>
      </p:sp>
    </p:spTree>
    <p:extLst>
      <p:ext uri="{BB962C8B-B14F-4D97-AF65-F5344CB8AC3E}">
        <p14:creationId xmlns:p14="http://schemas.microsoft.com/office/powerpoint/2010/main" val="23142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B335-C567-65A1-C378-878D628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/>
              <a:t>Problems of electronic cash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7DAC-8B5A-41F4-1926-C89AC86F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339913"/>
            <a:ext cx="5847866" cy="4837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balance 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Forgery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valid-looking coin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spending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one electronic cash for multiple time (because 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consists of digital information).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for payment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guarantee that you made a transfer.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DEA89A-0C1E-5194-8379-E8050B36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48" y="2908172"/>
            <a:ext cx="4712032" cy="36400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88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286A-8349-A4C5-9FA5-3CC690F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Electronic payment before blockchain</a:t>
            </a:r>
            <a:endParaRPr lang="en-JP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54E-C741-2996-07F5-3FC0177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548143"/>
            <a:ext cx="6512341" cy="46288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existence of Trusted Third Party(TTP)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 process when using electric cash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ithdrawal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eposit</a:t>
            </a: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bank(TTP) manage all transaction, then there is no room for multiple spending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servers used in bank are secure enough, then no tempering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prove that the token is issued by the TTP?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Require one more step for preventing token forgery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B79561-650E-3B18-CF7D-4427DBD2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9" y="1964853"/>
            <a:ext cx="4835999" cy="31258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21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286A-8349-A4C5-9FA5-3CC690F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Electronic payment before blockchain</a:t>
            </a:r>
            <a:endParaRPr lang="en-JP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54E-C741-2996-07F5-3FC0177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158844"/>
            <a:ext cx="6010828" cy="501811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yen bill is issued by </a:t>
            </a:r>
            <a:r>
              <a:rPr lang="en-JP" altLang="en-JP" sz="2000" b="1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National Printing Bureau</a:t>
            </a:r>
            <a:r>
              <a:rPr lang="en-JP" altLang="en-JP" sz="2000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and justified by </a:t>
            </a:r>
            <a:r>
              <a:rPr lang="en-US" altLang="en-JP" sz="2000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anti-fraud features.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JP" sz="2000" dirty="0"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answer for </a:t>
            </a:r>
            <a:r>
              <a:rPr lang="en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forgrey-proof system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electronic coin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digital signature.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 can attatch digital signature to electronic cash so that client (payee) verify if the coin is valid.</a:t>
            </a: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2BBC449-BC24-63B2-7407-044A3ED3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20" y="908286"/>
            <a:ext cx="4269546" cy="25190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1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26B0D-0B1B-A03F-167E-512B610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/>
              <a:t>Some problems of rellying on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3192-CB6B-7E58-7970-13C18A0D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Trusted Third Parties are Costly and Risky</a:t>
            </a:r>
          </a:p>
          <a:p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Trusted Third Parties are Valuable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people blindly trusting  Companies like Visa, Dun and Bradstreet, Underwriter's Laboratories.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Property Has Not and Should Not Depend On TTPs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Satoshi thought we should store our personal properties by ourselves. </a:t>
            </a:r>
          </a:p>
          <a:p>
            <a:pPr lvl="1"/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transaction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.g. fee for international transaction.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importing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payment</a:t>
            </a:r>
          </a:p>
          <a:p>
            <a:pPr lvl="1"/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server down.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(zero-downtime is required)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the server or application is never down or in an unstable state.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78C7-528D-A23C-AAB9-DAFACD5D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decentralized transaction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26F5-913F-C234-CD23-D0258E4B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2009"/>
            <a:ext cx="4008384" cy="438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idea : Peer to Peer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JP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1F1747-7006-2BC1-A8D9-695A9E1C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06" y="1935308"/>
            <a:ext cx="4003207" cy="29323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67A16F-181C-245B-52F2-2A9596B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6" y="1794258"/>
            <a:ext cx="4828772" cy="30662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046594-3B1F-77EB-60F4-3BF4EABADAB3}"/>
              </a:ext>
            </a:extLst>
          </p:cNvPr>
          <p:cNvSpPr txBox="1">
            <a:spLocks/>
          </p:cNvSpPr>
          <p:nvPr/>
        </p:nvSpPr>
        <p:spPr>
          <a:xfrm>
            <a:off x="815776" y="5018660"/>
            <a:ext cx="10018940" cy="113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trust anybody but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stakeholder will be audited by the others.</a:t>
            </a:r>
          </a:p>
          <a:p>
            <a:endParaRPr lang="en-JP" sz="2000" dirty="0"/>
          </a:p>
        </p:txBody>
      </p:sp>
    </p:spTree>
    <p:extLst>
      <p:ext uri="{BB962C8B-B14F-4D97-AF65-F5344CB8AC3E}">
        <p14:creationId xmlns:p14="http://schemas.microsoft.com/office/powerpoint/2010/main" val="38265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A472-69A5-F477-F5CB-289056E6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/>
          <a:lstStyle/>
          <a:p>
            <a:r>
              <a:rPr lang="en-JP" dirty="0"/>
              <a:t>Distribute ledger across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3F3-FA75-47FE-93CD-542C8E08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27"/>
            <a:ext cx="10515600" cy="4623736"/>
          </a:xfrm>
        </p:spPr>
        <p:txBody>
          <a:bodyPr/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downloads the entire ledger history.</a:t>
            </a: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Satoshi publish </a:t>
            </a:r>
            <a:r>
              <a:rPr lang="en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blockchain data structure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fully decentralized, permissionless and secure ledger</a:t>
            </a: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egardless of models, distribution is the best assurance against risks of </a:t>
            </a:r>
            <a:r>
              <a:rPr lang="en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loss, and tampering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A8F139-642C-4E39-90DF-FB113B6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coin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0FC9B-01F8-4C6E-AD6D-15D5757F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766385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Satoshi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an electronic coin as a chain of transaction (digital signature).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called UTXO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(unspent transaction outputs) model.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doesn’t store an explicit balance for each address.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use Account model.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C2FB3-62C4-41A8-8D14-9B498424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08" y="1130065"/>
            <a:ext cx="5290720" cy="31310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1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1C34-1E6B-93C3-2948-DA299D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JP" dirty="0"/>
              <a:t>lockchain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792-901E-F80E-FF91-CEDF9FFF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337"/>
            <a:ext cx="10515600" cy="4811626"/>
          </a:xfrm>
        </p:spPr>
        <p:txBody>
          <a:bodyPr/>
          <a:lstStyle/>
          <a:p>
            <a:r>
              <a:rPr lang="en-JP" dirty="0"/>
              <a:t>A cryptographic chain of data blocks.</a:t>
            </a:r>
          </a:p>
          <a:p>
            <a:endParaRPr lang="en-US" dirty="0"/>
          </a:p>
          <a:p>
            <a:r>
              <a:rPr lang="en-US" dirty="0"/>
              <a:t>Each nodes receiving broadcasted transaction need to verify them and include them to the block.</a:t>
            </a:r>
          </a:p>
          <a:p>
            <a:endParaRPr lang="en-JP" dirty="0"/>
          </a:p>
          <a:p>
            <a:r>
              <a:rPr lang="en-JP" dirty="0"/>
              <a:t>Each block includes bunch of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JP" dirty="0"/>
              <a:t>transactions, parent blocks 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JP" dirty="0"/>
              <a:t> some additional information.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8E0F7B-50F0-20D7-F719-E8E8FF18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9" y="2901422"/>
            <a:ext cx="5753100" cy="3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7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{AF450E05-58A9-B642-9E09-BE15265CAC9D}tf16401378</Template>
  <TotalTime>6701</TotalTime>
  <Words>788</Words>
  <Application>Microsoft Macintosh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Theory of Blockchain</vt:lpstr>
      <vt:lpstr>Problems of electronic cash</vt:lpstr>
      <vt:lpstr>Electronic payment before blockchain</vt:lpstr>
      <vt:lpstr>Electronic payment before blockchain</vt:lpstr>
      <vt:lpstr>Some problems of rellying on TTPs</vt:lpstr>
      <vt:lpstr>How to develop decentralized transaction system</vt:lpstr>
      <vt:lpstr>Distribute ledger across Peers</vt:lpstr>
      <vt:lpstr>Definition of the coin</vt:lpstr>
      <vt:lpstr>Blockchain data structure</vt:lpstr>
      <vt:lpstr>Blockchain data structure</vt:lpstr>
      <vt:lpstr>Multiple spending</vt:lpstr>
      <vt:lpstr>Network consensus</vt:lpstr>
      <vt:lpstr>Majority votes and Sybil attack</vt:lpstr>
      <vt:lpstr>Proof of work</vt:lpstr>
      <vt:lpstr>Proof of Work</vt:lpstr>
      <vt:lpstr>Forks and consensus chain</vt:lpstr>
      <vt:lpstr>Define coin (base idea)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Blockchain</dc:title>
  <dc:creator>室田　佳亮</dc:creator>
  <cp:lastModifiedBy>室田　佳亮</cp:lastModifiedBy>
  <cp:revision>8</cp:revision>
  <dcterms:created xsi:type="dcterms:W3CDTF">2022-04-15T04:28:31Z</dcterms:created>
  <dcterms:modified xsi:type="dcterms:W3CDTF">2022-04-26T11:47:32Z</dcterms:modified>
</cp:coreProperties>
</file>