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Inter"/>
      <p:regular r:id="rId45"/>
      <p:bold r:id="rId46"/>
    </p:embeddedFont>
    <p:embeddedFont>
      <p:font typeface="Libre Baskerville"/>
      <p:regular r:id="rId47"/>
      <p:bold r:id="rId48"/>
      <p: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jf7ie9o20g3tn7TME4sd86/zK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Inter-bold.fntdata"/><Relationship Id="rId45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ibreBaskerville-bold.fntdata"/><Relationship Id="rId47" Type="http://schemas.openxmlformats.org/officeDocument/2006/relationships/font" Target="fonts/LibreBaskerville-regular.fntdata"/><Relationship Id="rId49" Type="http://schemas.openxmlformats.org/officeDocument/2006/relationships/font" Target="fonts/LibreBaskervill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Bonsoir,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Ce soir nous allons parler d’un sujet d’actualité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On va parler de la sécurité routière, plus précisément la sécurité routière des 2 roues à paris.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12a73f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0912a73f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12a73fb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912a73fb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912a73f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0912a73f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12a73f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912a73f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912a73fb9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0912a73fb9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912a73fb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0912a73fb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912a73fb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912a73fb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912a73fb9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0912a73fb9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12a73fb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0912a73fb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12a73fb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912a73fb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912a73fb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0912a73fb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912a73f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0912a73f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912a73fb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0912a73fb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b0b628a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10b0b628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b0b628a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0b0b628a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b0b628a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0b0b628a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912a73fb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0912a73fb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912a73fb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0912a73fb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912a73fb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0912a73fb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912a73fb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0912a73fb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0912a73fb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10912a73fb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912a73fb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0912a73fb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Point de départ Jedha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12a73fb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10912a73fb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912a73fb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0912a73fb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0912a73fb9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0912a73fb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912a73fb9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10912a73fb9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912a73fb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0912a73fb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912a73fb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10912a73fb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Point de départ Jedha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0912a73fb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10912a73fb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Proposer un chemin qui évite les zones à risques. Travailler sur un produit orienté expérience utilisateur. POC.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912a73f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912a73f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Point de départ Jedha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12a73f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912a73f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12a73fb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0912a73fb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12a73f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0912a73f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-Contexte et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-notre approche data et solution sur ce problématique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-un petit démo de notre application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one-week-in.com/35-cities-to-visit-in-franc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Data Science Bootcamp</a:t>
            </a:r>
            <a:endParaRPr sz="21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844500" y="3042875"/>
            <a:ext cx="39009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fr" sz="16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Krouma Mamadou</a:t>
            </a:r>
            <a:endParaRPr sz="16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type="ctrTitle"/>
          </p:nvPr>
        </p:nvSpPr>
        <p:spPr>
          <a:xfrm>
            <a:off x="844500" y="1859675"/>
            <a:ext cx="64782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33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CERTIFICATION</a:t>
            </a:r>
            <a:endParaRPr sz="25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12a73fb9_0_35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2" name="Google Shape;152;g10912a73fb9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0912a73fb9_0_3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0912a73fb9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5" name="Google Shape;155;g10912a73fb9_0_35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Objectif,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comprendre l’amour et les facteurs qui permettent la prise de décision et l’obtention d’un second rendez-vous d’un des deux côtés de la table.</a:t>
            </a:r>
            <a:endParaRPr b="0" i="1" sz="1200" u="none" cap="none" strike="noStrike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g10912a73fb9_0_35"/>
          <p:cNvSpPr txBox="1"/>
          <p:nvPr/>
        </p:nvSpPr>
        <p:spPr>
          <a:xfrm>
            <a:off x="1302100" y="1328050"/>
            <a:ext cx="383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Speed dating</a:t>
            </a: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, base de données populaire sur kaggle pour des sujets d’analyses de données.</a:t>
            </a:r>
            <a:endParaRPr sz="1200">
              <a:solidFill>
                <a:srgbClr val="01595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12a73fb9_0_316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2" name="Google Shape;162;g10912a73fb9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0912a73fb9_0_3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0912a73fb9_0_3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5" name="Google Shape;165;g10912a73fb9_0_316"/>
          <p:cNvSpPr txBox="1"/>
          <p:nvPr>
            <p:ph idx="4294967295" type="ctrTitle"/>
          </p:nvPr>
        </p:nvSpPr>
        <p:spPr>
          <a:xfrm>
            <a:off x="1192664" y="2475575"/>
            <a:ext cx="3835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1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g10912a73fb9_0_316"/>
          <p:cNvSpPr txBox="1"/>
          <p:nvPr/>
        </p:nvSpPr>
        <p:spPr>
          <a:xfrm>
            <a:off x="1192664" y="1175650"/>
            <a:ext cx="46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Solutions techniques </a:t>
            </a:r>
            <a:endParaRPr sz="1600">
              <a:solidFill>
                <a:srgbClr val="015955"/>
              </a:solidFill>
            </a:endParaRPr>
          </a:p>
        </p:txBody>
      </p:sp>
      <p:sp>
        <p:nvSpPr>
          <p:cNvPr id="167" name="Google Shape;167;g10912a73fb9_0_316"/>
          <p:cNvSpPr txBox="1"/>
          <p:nvPr/>
        </p:nvSpPr>
        <p:spPr>
          <a:xfrm>
            <a:off x="1465725" y="1606750"/>
            <a:ext cx="391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Exploration de données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Matrice de corrélation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g10912a73fb9_0_316"/>
          <p:cNvSpPr txBox="1"/>
          <p:nvPr/>
        </p:nvSpPr>
        <p:spPr>
          <a:xfrm>
            <a:off x="1465725" y="2943450"/>
            <a:ext cx="767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Récupérer la donnée sur Kaggle;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Analyse générale de donnée;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Vérification de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quelques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aprioris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Analyse des facteurs d’obtention d’un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second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rendez-vous.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912a73fb9_0_44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Exploration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4" name="Google Shape;174;g10912a73fb9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0912a73fb9_0_4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0912a73fb9_0_44"/>
          <p:cNvSpPr txBox="1"/>
          <p:nvPr>
            <p:ph idx="4294967295" type="ctrTitle"/>
          </p:nvPr>
        </p:nvSpPr>
        <p:spPr>
          <a:xfrm>
            <a:off x="1219850" y="979525"/>
            <a:ext cx="5972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+ 8000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rendez-vous	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195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paramètres		</a:t>
            </a: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552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participants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g10912a73fb9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8" name="Google Shape;178;g10912a73fb9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875" y="1812401"/>
            <a:ext cx="3562525" cy="24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0912a73fb9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5175" y="1736200"/>
            <a:ext cx="3728645" cy="2845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912a73fb9_0_60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Résultats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5" name="Google Shape;185;g10912a73fb9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0912a73fb9_0_6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0912a73fb9_0_60"/>
          <p:cNvSpPr txBox="1"/>
          <p:nvPr>
            <p:ph idx="4294967295" type="ctrTitle"/>
          </p:nvPr>
        </p:nvSpPr>
        <p:spPr>
          <a:xfrm>
            <a:off x="6507775" y="3358425"/>
            <a:ext cx="21261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Moins vous en attendez, plus vous en avez.</a:t>
            </a:r>
            <a:endParaRPr b="0" i="0" sz="1200" u="none" cap="none" strike="noStrike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g10912a73fb9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g10912a73fb9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873" y="1088809"/>
            <a:ext cx="4710731" cy="3650817"/>
          </a:xfrm>
          <a:prstGeom prst="rect">
            <a:avLst/>
          </a:prstGeom>
          <a:noFill/>
          <a:ln cap="flat" cmpd="sng" w="9525">
            <a:solidFill>
              <a:srgbClr val="015955"/>
            </a:solidFill>
            <a:prstDash val="dot"/>
            <a:round/>
            <a:headEnd len="sm" w="sm" type="none"/>
            <a:tailEnd len="sm" w="sm" type="none"/>
          </a:ln>
        </p:spPr>
      </p:pic>
      <p:pic>
        <p:nvPicPr>
          <p:cNvPr id="190" name="Google Shape;190;g10912a73fb9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805" y="1398025"/>
            <a:ext cx="1875249" cy="18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912a73fb9_0_33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Résultats </a:t>
            </a:r>
            <a:r>
              <a:rPr lang="fr" sz="1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(suite)</a:t>
            </a:r>
            <a:endParaRPr b="0" i="0" sz="10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6" name="Google Shape;196;g10912a73fb9_0_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0912a73fb9_0_33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0912a73fb9_0_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9" name="Google Shape;199;g10912a73fb9_0_3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525" y="1134684"/>
            <a:ext cx="3655684" cy="365081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0912a73fb9_0_333"/>
          <p:cNvSpPr txBox="1"/>
          <p:nvPr>
            <p:ph idx="4294967295" type="ctrTitle"/>
          </p:nvPr>
        </p:nvSpPr>
        <p:spPr>
          <a:xfrm>
            <a:off x="5811300" y="1547650"/>
            <a:ext cx="2126100" cy="2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Prise de décision principalement basée sur les attributs de la personne.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Homme :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femme fun (42%),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attirante (44%)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Femme :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homme attirant (52%),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fun (42%)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10912a73fb9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0912a73fb9_0_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7" name="Google Shape;207;g10912a73fb9_0_92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3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Walmart - Rate - Uber 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912a73fb9_0_98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912a73fb9_0_98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ML project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(Walmart - Rate - Uber)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4" name="Google Shape;214;g10912a73fb9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0912a73fb9_0_98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0912a73fb9_0_98"/>
          <p:cNvSpPr/>
          <p:nvPr/>
        </p:nvSpPr>
        <p:spPr>
          <a:xfrm rot="-355994">
            <a:off x="4203720" y="1914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912a73fb9_0_98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8" name="Google Shape;218;g10912a73fb9_0_98"/>
          <p:cNvSpPr/>
          <p:nvPr/>
        </p:nvSpPr>
        <p:spPr>
          <a:xfrm rot="-355994">
            <a:off x="4203720" y="24480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0912a73fb9_0_98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0" name="Google Shape;220;g10912a73fb9_0_98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g10912a73fb9_0_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g10912a73fb9_0_98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g10912a73fb9_0_98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912a73fb9_0_411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9" name="Google Shape;229;g10912a73fb9_0_4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0912a73fb9_0_41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10912a73fb9_0_4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2" name="Google Shape;232;g10912a73fb9_0_411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Objectif,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prédire des indicateurs comme le taux de conversion ou la quantité de vente d’un produit.</a:t>
            </a:r>
            <a:endParaRPr b="0" i="1" sz="1200" u="none" cap="none" strike="noStrike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3" name="Google Shape;233;g10912a73fb9_0_411"/>
          <p:cNvSpPr txBox="1"/>
          <p:nvPr/>
        </p:nvSpPr>
        <p:spPr>
          <a:xfrm>
            <a:off x="1302100" y="1328050"/>
            <a:ext cx="383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Analyse prédictive de données</a:t>
            </a: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structurées par l'intelligence artificielle. Trois projets différents dont Walmart Sales et Rate conversion competition.</a:t>
            </a:r>
            <a:endParaRPr sz="1200">
              <a:solidFill>
                <a:srgbClr val="01595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912a73fb9_0_122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9" name="Google Shape;239;g10912a73fb9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0912a73fb9_0_12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0912a73fb9_0_122"/>
          <p:cNvSpPr txBox="1"/>
          <p:nvPr>
            <p:ph idx="4294967295" type="ctrTitle"/>
          </p:nvPr>
        </p:nvSpPr>
        <p:spPr>
          <a:xfrm>
            <a:off x="1219842" y="1903775"/>
            <a:ext cx="1898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Charger la donnée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" name="Google Shape;242;g10912a73fb9_0_122"/>
          <p:cNvSpPr txBox="1"/>
          <p:nvPr>
            <p:ph idx="4294967295" type="ctrTitle"/>
          </p:nvPr>
        </p:nvSpPr>
        <p:spPr>
          <a:xfrm>
            <a:off x="1219856" y="1284325"/>
            <a:ext cx="1492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Workflow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" name="Google Shape;243;g10912a73fb9_0_1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4" name="Google Shape;244;g10912a73fb9_0_122"/>
          <p:cNvSpPr txBox="1"/>
          <p:nvPr>
            <p:ph idx="4294967295" type="ctrTitle"/>
          </p:nvPr>
        </p:nvSpPr>
        <p:spPr>
          <a:xfrm>
            <a:off x="1629525" y="2192949"/>
            <a:ext cx="1815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Explorer la donnée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5" name="Google Shape;245;g10912a73fb9_0_122"/>
          <p:cNvSpPr txBox="1"/>
          <p:nvPr>
            <p:ph idx="4294967295" type="ctrTitle"/>
          </p:nvPr>
        </p:nvSpPr>
        <p:spPr>
          <a:xfrm>
            <a:off x="2102450" y="2465799"/>
            <a:ext cx="1815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Pré-traiter la donnée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" name="Google Shape;246;g10912a73fb9_0_122"/>
          <p:cNvSpPr txBox="1"/>
          <p:nvPr>
            <p:ph idx="4294967295" type="ctrTitle"/>
          </p:nvPr>
        </p:nvSpPr>
        <p:spPr>
          <a:xfrm>
            <a:off x="2768575" y="2814849"/>
            <a:ext cx="1815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Sélectionner</a:t>
            </a: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les paramètres et la cible du modèle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7" name="Google Shape;247;g10912a73fb9_0_122"/>
          <p:cNvSpPr txBox="1"/>
          <p:nvPr>
            <p:ph idx="4294967295" type="ctrTitle"/>
          </p:nvPr>
        </p:nvSpPr>
        <p:spPr>
          <a:xfrm>
            <a:off x="3614975" y="3578123"/>
            <a:ext cx="1815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Entraîner</a:t>
            </a: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et tester 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le modèle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g10912a73fb9_0_122"/>
          <p:cNvSpPr txBox="1"/>
          <p:nvPr>
            <p:ph idx="4294967295" type="ctrTitle"/>
          </p:nvPr>
        </p:nvSpPr>
        <p:spPr>
          <a:xfrm>
            <a:off x="4255825" y="4104498"/>
            <a:ext cx="1815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Optimiser le modèle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g10912a73fb9_0_122"/>
          <p:cNvSpPr txBox="1"/>
          <p:nvPr>
            <p:ph idx="4294967295" type="ctrTitle"/>
          </p:nvPr>
        </p:nvSpPr>
        <p:spPr>
          <a:xfrm>
            <a:off x="4877950" y="4414423"/>
            <a:ext cx="1815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Prédire sur de nouvelles données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g10912a73fb9_0_122"/>
          <p:cNvCxnSpPr/>
          <p:nvPr/>
        </p:nvCxnSpPr>
        <p:spPr>
          <a:xfrm>
            <a:off x="868525" y="2081150"/>
            <a:ext cx="3408300" cy="275310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912a73fb9_0_429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Walmart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6" name="Google Shape;256;g10912a73fb9_0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0912a73fb9_0_42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10912a73fb9_0_4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9" name="Google Shape;259;g10912a73fb9_0_429"/>
          <p:cNvSpPr/>
          <p:nvPr/>
        </p:nvSpPr>
        <p:spPr>
          <a:xfrm>
            <a:off x="1277625" y="1066850"/>
            <a:ext cx="2835900" cy="8268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0912a73fb9_0_429"/>
          <p:cNvSpPr txBox="1"/>
          <p:nvPr/>
        </p:nvSpPr>
        <p:spPr>
          <a:xfrm>
            <a:off x="1473848" y="1102075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Dataset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61" name="Google Shape;261;g10912a73fb9_0_429"/>
          <p:cNvSpPr txBox="1"/>
          <p:nvPr>
            <p:ph idx="4294967295" type="ctrTitle"/>
          </p:nvPr>
        </p:nvSpPr>
        <p:spPr>
          <a:xfrm>
            <a:off x="1523025" y="1472725"/>
            <a:ext cx="2835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150 lines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g10912a73fb9_0_429"/>
          <p:cNvSpPr/>
          <p:nvPr/>
        </p:nvSpPr>
        <p:spPr>
          <a:xfrm>
            <a:off x="1277625" y="2381900"/>
            <a:ext cx="2835900" cy="21189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0912a73fb9_0_429"/>
          <p:cNvSpPr txBox="1"/>
          <p:nvPr/>
        </p:nvSpPr>
        <p:spPr>
          <a:xfrm>
            <a:off x="1473852" y="2417125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Feature engineering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64" name="Google Shape;264;g10912a73fb9_0_429"/>
          <p:cNvSpPr txBox="1"/>
          <p:nvPr>
            <p:ph idx="4294967295" type="ctrTitle"/>
          </p:nvPr>
        </p:nvSpPr>
        <p:spPr>
          <a:xfrm>
            <a:off x="1523025" y="2787775"/>
            <a:ext cx="28359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Target : weekly sales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Preprocessing :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Supprimer nan dans target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Décomposer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la date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Supprimer outliers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Pipeline var.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catégorielles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Pipeline var. numériques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5" name="Google Shape;265;g10912a73fb9_0_429"/>
          <p:cNvSpPr/>
          <p:nvPr/>
        </p:nvSpPr>
        <p:spPr>
          <a:xfrm>
            <a:off x="4666475" y="1066850"/>
            <a:ext cx="2835900" cy="20148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0912a73fb9_0_429"/>
          <p:cNvSpPr txBox="1"/>
          <p:nvPr/>
        </p:nvSpPr>
        <p:spPr>
          <a:xfrm>
            <a:off x="4862702" y="1102075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Modelling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67" name="Google Shape;267;g10912a73fb9_0_429"/>
          <p:cNvSpPr txBox="1"/>
          <p:nvPr>
            <p:ph idx="4294967295" type="ctrTitle"/>
          </p:nvPr>
        </p:nvSpPr>
        <p:spPr>
          <a:xfrm>
            <a:off x="4911875" y="1472725"/>
            <a:ext cx="28359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Model : LinearRegression()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Etape :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Entraîner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modèle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Prédire train, test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Evaluer modèle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Importance des paramètres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Score (R2) : 92% test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g10912a73fb9_0_429"/>
          <p:cNvSpPr/>
          <p:nvPr/>
        </p:nvSpPr>
        <p:spPr>
          <a:xfrm>
            <a:off x="4666475" y="3258225"/>
            <a:ext cx="2835900" cy="1268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10912a73fb9_0_429"/>
          <p:cNvSpPr txBox="1"/>
          <p:nvPr/>
        </p:nvSpPr>
        <p:spPr>
          <a:xfrm>
            <a:off x="4862702" y="3293450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Optimization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70" name="Google Shape;270;g10912a73fb9_0_429"/>
          <p:cNvSpPr txBox="1"/>
          <p:nvPr>
            <p:ph idx="4294967295" type="ctrTitle"/>
          </p:nvPr>
        </p:nvSpPr>
        <p:spPr>
          <a:xfrm>
            <a:off x="4911875" y="3664100"/>
            <a:ext cx="28359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Validation croisée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GridSearch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1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Kayak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912a73fb9_0_439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Rate conversion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6" name="Google Shape;276;g10912a73fb9_0_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912a73fb9_0_43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0912a73fb9_0_4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9" name="Google Shape;279;g10912a73fb9_0_439"/>
          <p:cNvSpPr/>
          <p:nvPr/>
        </p:nvSpPr>
        <p:spPr>
          <a:xfrm>
            <a:off x="1277625" y="1371650"/>
            <a:ext cx="2835900" cy="8268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0912a73fb9_0_439"/>
          <p:cNvSpPr txBox="1"/>
          <p:nvPr/>
        </p:nvSpPr>
        <p:spPr>
          <a:xfrm>
            <a:off x="1473848" y="1406875"/>
            <a:ext cx="13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Dataset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81" name="Google Shape;281;g10912a73fb9_0_439"/>
          <p:cNvSpPr txBox="1"/>
          <p:nvPr>
            <p:ph idx="4294967295" type="ctrTitle"/>
          </p:nvPr>
        </p:nvSpPr>
        <p:spPr>
          <a:xfrm>
            <a:off x="1523025" y="1777525"/>
            <a:ext cx="2835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+280.000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lines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2" name="Google Shape;282;g10912a73fb9_0_439"/>
          <p:cNvSpPr/>
          <p:nvPr/>
        </p:nvSpPr>
        <p:spPr>
          <a:xfrm>
            <a:off x="1277625" y="2381900"/>
            <a:ext cx="2835900" cy="21189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10912a73fb9_0_439"/>
          <p:cNvSpPr txBox="1"/>
          <p:nvPr/>
        </p:nvSpPr>
        <p:spPr>
          <a:xfrm>
            <a:off x="1473852" y="2417125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Feature engineering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84" name="Google Shape;284;g10912a73fb9_0_439"/>
          <p:cNvSpPr txBox="1"/>
          <p:nvPr>
            <p:ph idx="4294967295" type="ctrTitle"/>
          </p:nvPr>
        </p:nvSpPr>
        <p:spPr>
          <a:xfrm>
            <a:off x="1523025" y="2787775"/>
            <a:ext cx="28359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Target : converted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Preprocessing :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Sélectionner les paramètres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Convertir en tableau (numpy)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Pipeline de preprocessing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g10912a73fb9_0_439"/>
          <p:cNvSpPr/>
          <p:nvPr/>
        </p:nvSpPr>
        <p:spPr>
          <a:xfrm>
            <a:off x="4666475" y="1371650"/>
            <a:ext cx="2835900" cy="11781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0912a73fb9_0_439"/>
          <p:cNvSpPr txBox="1"/>
          <p:nvPr/>
        </p:nvSpPr>
        <p:spPr>
          <a:xfrm>
            <a:off x="4862702" y="1406875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Modelling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87" name="Google Shape;287;g10912a73fb9_0_439"/>
          <p:cNvSpPr txBox="1"/>
          <p:nvPr>
            <p:ph idx="4294967295" type="ctrTitle"/>
          </p:nvPr>
        </p:nvSpPr>
        <p:spPr>
          <a:xfrm>
            <a:off x="4911875" y="1777525"/>
            <a:ext cx="2835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Model 1 : LogisticRegression()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Model 2 : RandomForest()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8" name="Google Shape;288;g10912a73fb9_0_439"/>
          <p:cNvSpPr/>
          <p:nvPr/>
        </p:nvSpPr>
        <p:spPr>
          <a:xfrm>
            <a:off x="4666475" y="2724825"/>
            <a:ext cx="2835900" cy="1268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912a73fb9_0_439"/>
          <p:cNvSpPr txBox="1"/>
          <p:nvPr/>
        </p:nvSpPr>
        <p:spPr>
          <a:xfrm>
            <a:off x="4862702" y="2760050"/>
            <a:ext cx="252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Compétition</a:t>
            </a:r>
            <a:r>
              <a:rPr lang="fr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rgbClr val="015955"/>
              </a:solidFill>
            </a:endParaRPr>
          </a:p>
        </p:txBody>
      </p:sp>
      <p:sp>
        <p:nvSpPr>
          <p:cNvPr id="290" name="Google Shape;290;g10912a73fb9_0_439"/>
          <p:cNvSpPr txBox="1"/>
          <p:nvPr>
            <p:ph idx="4294967295" type="ctrTitle"/>
          </p:nvPr>
        </p:nvSpPr>
        <p:spPr>
          <a:xfrm>
            <a:off x="4911875" y="3130700"/>
            <a:ext cx="28359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Sélectionner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meilleur modèle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Pré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-traiter les données de test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Prédire le taux de conversion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10912a73fb9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0912a73fb9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7" name="Google Shape;297;g10912a73fb9_0_147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4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Disaster tweet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12a73fb9_0_153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0912a73fb9_0_153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Disaster tweet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4" name="Google Shape;304;g10912a73fb9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0912a73fb9_0_153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0912a73fb9_0_153"/>
          <p:cNvSpPr txBox="1"/>
          <p:nvPr>
            <p:ph idx="4294967295" type="ctrTitle"/>
          </p:nvPr>
        </p:nvSpPr>
        <p:spPr>
          <a:xfrm>
            <a:off x="4541277" y="17477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Exploration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g10912a73fb9_0_153"/>
          <p:cNvSpPr/>
          <p:nvPr/>
        </p:nvSpPr>
        <p:spPr>
          <a:xfrm rot="-355994">
            <a:off x="4203720" y="1990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0912a73fb9_0_153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9" name="Google Shape;309;g10912a73fb9_0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0" name="Google Shape;310;g10912a73fb9_0_153"/>
          <p:cNvSpPr txBox="1"/>
          <p:nvPr>
            <p:ph idx="4294967295" type="ctrTitle"/>
          </p:nvPr>
        </p:nvSpPr>
        <p:spPr>
          <a:xfrm>
            <a:off x="4541277" y="22808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Résultats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" name="Google Shape;311;g10912a73fb9_0_153"/>
          <p:cNvSpPr/>
          <p:nvPr/>
        </p:nvSpPr>
        <p:spPr>
          <a:xfrm rot="-355994">
            <a:off x="4203720" y="2523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b0b628a7a_0_0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7" name="Google Shape;317;g10b0b628a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0b0b628a7a_0_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0b0b628a7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0" name="Google Shape;320;g10b0b628a7a_0_0"/>
          <p:cNvSpPr txBox="1"/>
          <p:nvPr/>
        </p:nvSpPr>
        <p:spPr>
          <a:xfrm>
            <a:off x="1302100" y="1328050"/>
            <a:ext cx="461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Détection automatique des tweets de catastrophes naturelles</a:t>
            </a:r>
            <a:endParaRPr sz="1200">
              <a:solidFill>
                <a:srgbClr val="01595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b0b628a7a_0_21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26" name="Google Shape;326;g10b0b628a7a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0b0b628a7a_0_2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b0b628a7a_0_21"/>
          <p:cNvSpPr txBox="1"/>
          <p:nvPr>
            <p:ph idx="4294967295" type="ctrTitle"/>
          </p:nvPr>
        </p:nvSpPr>
        <p:spPr>
          <a:xfrm>
            <a:off x="1219842" y="1751375"/>
            <a:ext cx="1898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Stop word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wordcloud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9" name="Google Shape;329;g10b0b628a7a_0_21"/>
          <p:cNvSpPr txBox="1"/>
          <p:nvPr>
            <p:ph idx="4294967295" type="ctrTitle"/>
          </p:nvPr>
        </p:nvSpPr>
        <p:spPr>
          <a:xfrm>
            <a:off x="1219848" y="1284325"/>
            <a:ext cx="2056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Exploration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0" name="Google Shape;330;g10b0b628a7a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1" name="Google Shape;331;g10b0b628a7a_0_21"/>
          <p:cNvSpPr txBox="1"/>
          <p:nvPr>
            <p:ph idx="4294967295" type="ctrTitle"/>
          </p:nvPr>
        </p:nvSpPr>
        <p:spPr>
          <a:xfrm>
            <a:off x="3792717" y="1751375"/>
            <a:ext cx="1898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Splitter donnée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Tokenization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Padded sequence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Train_test_split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2" name="Google Shape;332;g10b0b628a7a_0_21"/>
          <p:cNvSpPr txBox="1"/>
          <p:nvPr>
            <p:ph idx="4294967295" type="ctrTitle"/>
          </p:nvPr>
        </p:nvSpPr>
        <p:spPr>
          <a:xfrm>
            <a:off x="3792723" y="1284325"/>
            <a:ext cx="2056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Preprocessing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3" name="Google Shape;333;g10b0b628a7a_0_21"/>
          <p:cNvSpPr txBox="1"/>
          <p:nvPr>
            <p:ph idx="4294967295" type="ctrTitle"/>
          </p:nvPr>
        </p:nvSpPr>
        <p:spPr>
          <a:xfrm>
            <a:off x="1291275" y="3520325"/>
            <a:ext cx="7181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CNN model :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Embedding → Conv1D → Dropout → MaxPolling1D → Flatten → Dense → Dropout → Dense</a:t>
            </a:r>
            <a:endParaRPr i="1"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4" name="Google Shape;334;g10b0b628a7a_0_21"/>
          <p:cNvSpPr txBox="1"/>
          <p:nvPr>
            <p:ph idx="4294967295" type="ctrTitle"/>
          </p:nvPr>
        </p:nvSpPr>
        <p:spPr>
          <a:xfrm>
            <a:off x="1291248" y="3053275"/>
            <a:ext cx="2056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b0b628a7a_0_10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Exploration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0" name="Google Shape;340;g10b0b628a7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10b0b628a7a_0_10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0b0b628a7a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43" name="Google Shape;343;g10b0b628a7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163" y="1405684"/>
            <a:ext cx="42957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10b0b628a7a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6944" y="1405700"/>
            <a:ext cx="2880894" cy="30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912a73fb9_0_19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Résultats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0" name="Google Shape;350;g10912a73fb9_0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0912a73fb9_0_19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0912a73fb9_0_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3" name="Google Shape;353;g10912a73fb9_0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675" y="1183909"/>
            <a:ext cx="69246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10912a73fb9_0_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0912a73fb9_0_2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0" name="Google Shape;360;g10912a73fb9_0_251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5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912a73fb9_0_202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0912a73fb9_0_202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7" name="Google Shape;367;g10912a73fb9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912a73fb9_0_202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912a73fb9_0_202"/>
          <p:cNvSpPr/>
          <p:nvPr/>
        </p:nvSpPr>
        <p:spPr>
          <a:xfrm rot="-355994">
            <a:off x="4203720" y="1914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912a73fb9_0_202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g10912a73fb9_0_202"/>
          <p:cNvSpPr/>
          <p:nvPr/>
        </p:nvSpPr>
        <p:spPr>
          <a:xfrm rot="-355994">
            <a:off x="4203720" y="24480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0912a73fb9_0_202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g10912a73fb9_0_202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4" name="Google Shape;374;g10912a73fb9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5" name="Google Shape;375;g10912a73fb9_0_202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g10912a73fb9_0_202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912a73fb9_0_345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2" name="Google Shape;382;g10912a73fb9_0_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10912a73fb9_0_34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0912a73fb9_0_3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5" name="Google Shape;385;g10912a73fb9_0_345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Objectif,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déploiement d’un modèle en ligne sous forme d’une API avec une documentation.</a:t>
            </a:r>
            <a:endParaRPr b="0" i="1" sz="1200" u="none" cap="none" strike="noStrike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6" name="Google Shape;386;g10912a73fb9_0_345"/>
          <p:cNvSpPr txBox="1"/>
          <p:nvPr/>
        </p:nvSpPr>
        <p:spPr>
          <a:xfrm>
            <a:off x="1302100" y="1328050"/>
            <a:ext cx="383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Mise en production, </a:t>
            </a: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modèle de machine learning de prédiction de la qualité du vin.</a:t>
            </a:r>
            <a:endParaRPr sz="1200">
              <a:solidFill>
                <a:srgbClr val="1F212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Kayak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2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2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2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2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912a73fb9_0_226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2" name="Google Shape;392;g10912a73fb9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10912a73fb9_0_22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0912a73fb9_0_2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5" name="Google Shape;395;g10912a73fb9_0_226"/>
          <p:cNvSpPr txBox="1"/>
          <p:nvPr/>
        </p:nvSpPr>
        <p:spPr>
          <a:xfrm>
            <a:off x="1244838" y="1196250"/>
            <a:ext cx="2048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Prérequis 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Créer un environnement virtuel et initialiser le dépôt git.</a:t>
            </a:r>
            <a:endParaRPr sz="1300"/>
          </a:p>
        </p:txBody>
      </p:sp>
      <p:sp>
        <p:nvSpPr>
          <p:cNvPr id="396" name="Google Shape;396;g10912a73fb9_0_226"/>
          <p:cNvSpPr txBox="1"/>
          <p:nvPr/>
        </p:nvSpPr>
        <p:spPr>
          <a:xfrm>
            <a:off x="4587788" y="1196250"/>
            <a:ext cx="2417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Entraîner modèle 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ntrainement du modèle afin de mieux comprendre la problématique</a:t>
            </a:r>
            <a:endParaRPr sz="1300"/>
          </a:p>
        </p:txBody>
      </p:sp>
      <p:cxnSp>
        <p:nvCxnSpPr>
          <p:cNvPr id="397" name="Google Shape;397;g10912a73fb9_0_226"/>
          <p:cNvCxnSpPr/>
          <p:nvPr/>
        </p:nvCxnSpPr>
        <p:spPr>
          <a:xfrm>
            <a:off x="3449475" y="1589550"/>
            <a:ext cx="835200" cy="165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8" name="Google Shape;398;g10912a73fb9_0_226"/>
          <p:cNvSpPr txBox="1"/>
          <p:nvPr/>
        </p:nvSpPr>
        <p:spPr>
          <a:xfrm>
            <a:off x="1244838" y="2523600"/>
            <a:ext cx="2474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Créer l’application (API)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Application flask, deux endpoints (fetchData &amp; predict), méthode POST</a:t>
            </a:r>
            <a:endParaRPr sz="11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99" name="Google Shape;399;g10912a73fb9_0_226"/>
          <p:cNvCxnSpPr/>
          <p:nvPr/>
        </p:nvCxnSpPr>
        <p:spPr>
          <a:xfrm>
            <a:off x="2480388" y="2241725"/>
            <a:ext cx="3300" cy="3885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g10912a73fb9_0_226"/>
          <p:cNvCxnSpPr/>
          <p:nvPr/>
        </p:nvCxnSpPr>
        <p:spPr>
          <a:xfrm rot="10800000">
            <a:off x="2483688" y="2241725"/>
            <a:ext cx="2915400" cy="51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1" name="Google Shape;401;g10912a73fb9_0_226"/>
          <p:cNvCxnSpPr/>
          <p:nvPr/>
        </p:nvCxnSpPr>
        <p:spPr>
          <a:xfrm flipH="1" rot="10800000">
            <a:off x="5399088" y="2071013"/>
            <a:ext cx="3300" cy="1707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2" name="Google Shape;402;g10912a73fb9_0_226"/>
          <p:cNvSpPr txBox="1"/>
          <p:nvPr/>
        </p:nvSpPr>
        <p:spPr>
          <a:xfrm>
            <a:off x="4587788" y="2523600"/>
            <a:ext cx="247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Documentation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Swagger documentation with flask-restx</a:t>
            </a:r>
            <a:endParaRPr sz="11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3" name="Google Shape;403;g10912a73fb9_0_226"/>
          <p:cNvCxnSpPr/>
          <p:nvPr/>
        </p:nvCxnSpPr>
        <p:spPr>
          <a:xfrm>
            <a:off x="3809650" y="2911363"/>
            <a:ext cx="430500" cy="57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4" name="Google Shape;404;g10912a73fb9_0_226"/>
          <p:cNvSpPr txBox="1"/>
          <p:nvPr/>
        </p:nvSpPr>
        <p:spPr>
          <a:xfrm>
            <a:off x="4482938" y="3749350"/>
            <a:ext cx="247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Déploiement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Déploiement sur heroku</a:t>
            </a:r>
            <a:endParaRPr sz="11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5" name="Google Shape;405;g10912a73fb9_0_226"/>
          <p:cNvCxnSpPr/>
          <p:nvPr/>
        </p:nvCxnSpPr>
        <p:spPr>
          <a:xfrm flipH="1">
            <a:off x="5129250" y="3333275"/>
            <a:ext cx="8100" cy="3453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6" name="Google Shape;406;g10912a73fb9_0_226"/>
          <p:cNvSpPr txBox="1"/>
          <p:nvPr/>
        </p:nvSpPr>
        <p:spPr>
          <a:xfrm>
            <a:off x="1244838" y="3749350"/>
            <a:ext cx="2474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CI/CD</a:t>
            </a:r>
            <a:endParaRPr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Intégration continue depuis Heroku, met à jour la dernière version à chaque chargement sur la branche master.</a:t>
            </a:r>
            <a:endParaRPr sz="11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7" name="Google Shape;407;g10912a73fb9_0_226"/>
          <p:cNvCxnSpPr/>
          <p:nvPr/>
        </p:nvCxnSpPr>
        <p:spPr>
          <a:xfrm rot="10800000">
            <a:off x="2490813" y="3621650"/>
            <a:ext cx="2397000" cy="66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8" name="Google Shape;408;g10912a73fb9_0_226"/>
          <p:cNvCxnSpPr/>
          <p:nvPr/>
        </p:nvCxnSpPr>
        <p:spPr>
          <a:xfrm flipH="1">
            <a:off x="2515488" y="3621650"/>
            <a:ext cx="10800" cy="294900"/>
          </a:xfrm>
          <a:prstGeom prst="straightConnector1">
            <a:avLst/>
          </a:prstGeom>
          <a:noFill/>
          <a:ln cap="flat" cmpd="sng" w="9525">
            <a:solidFill>
              <a:srgbClr val="015955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g10912a73fb9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10912a73fb9_0_235"/>
          <p:cNvSpPr txBox="1"/>
          <p:nvPr>
            <p:ph idx="4294967295" type="ctrTitle"/>
          </p:nvPr>
        </p:nvSpPr>
        <p:spPr>
          <a:xfrm>
            <a:off x="1914450" y="406652"/>
            <a:ext cx="531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5" name="Google Shape;415;g10912a73fb9_0_23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0912a73fb9_0_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17" name="Google Shape;417;g10912a73fb9_0_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976" y="1418100"/>
            <a:ext cx="6155874" cy="32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912a73fb9_0_242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23" name="Google Shape;423;g10912a73fb9_0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10912a73fb9_0_24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0912a73fb9_0_242"/>
          <p:cNvSpPr txBox="1"/>
          <p:nvPr>
            <p:ph idx="4294967295" type="ctrTitle"/>
          </p:nvPr>
        </p:nvSpPr>
        <p:spPr>
          <a:xfrm>
            <a:off x="1543947" y="1768275"/>
            <a:ext cx="33147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https://jedhamlproduction.herokuapp.com</a:t>
            </a:r>
            <a:endParaRPr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6" name="Google Shape;426;g10912a73fb9_0_242"/>
          <p:cNvSpPr txBox="1"/>
          <p:nvPr>
            <p:ph idx="4294967295" type="ctrTitle"/>
          </p:nvPr>
        </p:nvSpPr>
        <p:spPr>
          <a:xfrm>
            <a:off x="1219842" y="1284325"/>
            <a:ext cx="826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API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7" name="Google Shape;427;g10912a73fb9_0_2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8" name="Google Shape;428;g10912a73fb9_0_242"/>
          <p:cNvSpPr txBox="1"/>
          <p:nvPr>
            <p:ph idx="4294967295" type="ctrTitle"/>
          </p:nvPr>
        </p:nvSpPr>
        <p:spPr>
          <a:xfrm>
            <a:off x="1543951" y="2889650"/>
            <a:ext cx="4609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https://github.com/MKrouma/Jedha_ML_PROD</a:t>
            </a:r>
            <a:endParaRPr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9" name="Google Shape;429;g10912a73fb9_0_242"/>
          <p:cNvSpPr txBox="1"/>
          <p:nvPr>
            <p:ph idx="4294967295" type="ctrTitle"/>
          </p:nvPr>
        </p:nvSpPr>
        <p:spPr>
          <a:xfrm>
            <a:off x="1219854" y="2405700"/>
            <a:ext cx="1246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Github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g10912a73fb9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g10912a73fb9_0_2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6" name="Google Shape;436;g10912a73fb9_0_257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6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2R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912a73fb9_0_263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0912a73fb9_0_263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Deployment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43" name="Google Shape;443;g10912a73fb9_0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10912a73fb9_0_263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0912a73fb9_0_263"/>
          <p:cNvSpPr/>
          <p:nvPr/>
        </p:nvSpPr>
        <p:spPr>
          <a:xfrm rot="-355994">
            <a:off x="4203720" y="1914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0912a73fb9_0_263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7" name="Google Shape;447;g10912a73fb9_0_263"/>
          <p:cNvSpPr/>
          <p:nvPr/>
        </p:nvSpPr>
        <p:spPr>
          <a:xfrm rot="-355994">
            <a:off x="4203720" y="24480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0912a73fb9_0_263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9" name="Google Shape;449;g10912a73fb9_0_263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g10912a73fb9_0_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1" name="Google Shape;451;g10912a73fb9_0_263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g10912a73fb9_0_263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912a73fb9_0_378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58" name="Google Shape;458;g10912a73fb9_0_3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10912a73fb9_0_37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10912a73fb9_0_3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1" name="Google Shape;461;g10912a73fb9_0_378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Objectif,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fournit une signalisation (géographique) en temps réel à l’utilisateur.</a:t>
            </a:r>
            <a:endParaRPr b="0" i="1" sz="1200" u="none" cap="none" strike="noStrike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g10912a73fb9_0_378"/>
          <p:cNvSpPr txBox="1"/>
          <p:nvPr/>
        </p:nvSpPr>
        <p:spPr>
          <a:xfrm>
            <a:off x="1302100" y="1328050"/>
            <a:ext cx="383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Projet personnel, </a:t>
            </a: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avec Gabriel et Riadh, travail sur les zones dangereuses pour les engins à deux roues dans le département de Paris.</a:t>
            </a:r>
            <a:endParaRPr sz="1200">
              <a:solidFill>
                <a:srgbClr val="1F212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0912a73fb9_0_28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68" name="Google Shape;468;g10912a73fb9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10912a73fb9_0_28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0912a73fb9_0_2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1" name="Google Shape;471;g10912a73fb9_0_287"/>
          <p:cNvSpPr/>
          <p:nvPr/>
        </p:nvSpPr>
        <p:spPr>
          <a:xfrm>
            <a:off x="1268875" y="1139769"/>
            <a:ext cx="3326700" cy="1932900"/>
          </a:xfrm>
          <a:prstGeom prst="rect">
            <a:avLst/>
          </a:prstGeom>
          <a:solidFill>
            <a:srgbClr val="E8F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10912a73fb9_0_287"/>
          <p:cNvSpPr/>
          <p:nvPr/>
        </p:nvSpPr>
        <p:spPr>
          <a:xfrm>
            <a:off x="4806350" y="1139725"/>
            <a:ext cx="3326700" cy="25965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10912a73fb9_0_287"/>
          <p:cNvSpPr txBox="1"/>
          <p:nvPr/>
        </p:nvSpPr>
        <p:spPr>
          <a:xfrm>
            <a:off x="1465673" y="1175000"/>
            <a:ext cx="138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Recherche</a:t>
            </a: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sz="1600">
              <a:solidFill>
                <a:srgbClr val="015955"/>
              </a:solidFill>
            </a:endParaRPr>
          </a:p>
        </p:txBody>
      </p:sp>
      <p:sp>
        <p:nvSpPr>
          <p:cNvPr id="474" name="Google Shape;474;g10912a73fb9_0_287"/>
          <p:cNvSpPr txBox="1"/>
          <p:nvPr>
            <p:ph idx="4294967295" type="ctrTitle"/>
          </p:nvPr>
        </p:nvSpPr>
        <p:spPr>
          <a:xfrm>
            <a:off x="1514850" y="1774250"/>
            <a:ext cx="2835900" cy="1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Acquérir la donnée;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Explorer la donnée;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Entraîner des modèles;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Tuner le meilleur modèle.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5" name="Google Shape;475;g10912a73fb9_0_287"/>
          <p:cNvSpPr txBox="1"/>
          <p:nvPr/>
        </p:nvSpPr>
        <p:spPr>
          <a:xfrm>
            <a:off x="5089651" y="1175000"/>
            <a:ext cx="207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Développement</a:t>
            </a: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sz="1600">
              <a:solidFill>
                <a:srgbClr val="015955"/>
              </a:solidFill>
            </a:endParaRPr>
          </a:p>
        </p:txBody>
      </p:sp>
      <p:sp>
        <p:nvSpPr>
          <p:cNvPr id="476" name="Google Shape;476;g10912a73fb9_0_287"/>
          <p:cNvSpPr txBox="1"/>
          <p:nvPr>
            <p:ph idx="4294967295" type="ctrTitle"/>
          </p:nvPr>
        </p:nvSpPr>
        <p:spPr>
          <a:xfrm>
            <a:off x="5089650" y="1774250"/>
            <a:ext cx="28359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Générer</a:t>
            </a: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 les sorties du modèle;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Désigner l’application web;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Développer l’application web;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Assurer le backend;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Mettre en production;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5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Déployer sur heroku.</a:t>
            </a:r>
            <a:endParaRPr sz="120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g10912a73fb9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10912a73fb9_0_296"/>
          <p:cNvSpPr txBox="1"/>
          <p:nvPr>
            <p:ph idx="4294967295" type="ctrTitle"/>
          </p:nvPr>
        </p:nvSpPr>
        <p:spPr>
          <a:xfrm>
            <a:off x="1914450" y="406652"/>
            <a:ext cx="531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3" name="Google Shape;483;g10912a73fb9_0_29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10912a73fb9_0_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85" name="Google Shape;485;g10912a73fb9_0_296"/>
          <p:cNvPicPr preferRelativeResize="0"/>
          <p:nvPr/>
        </p:nvPicPr>
        <p:blipFill/>
        <p:spPr>
          <a:xfrm>
            <a:off x="1307750" y="1164800"/>
            <a:ext cx="7015649" cy="34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912a73fb9_0_30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91" name="Google Shape;491;g10912a73fb9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g10912a73fb9_0_30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0912a73fb9_0_3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4" name="Google Shape;494;g10912a73fb9_0_303"/>
          <p:cNvSpPr txBox="1"/>
          <p:nvPr>
            <p:ph idx="4294967295" type="ctrTitle"/>
          </p:nvPr>
        </p:nvSpPr>
        <p:spPr>
          <a:xfrm>
            <a:off x="1543951" y="1768275"/>
            <a:ext cx="4503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" sz="14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https://paris-plus-sur.herokuapp.com</a:t>
            </a:r>
            <a:endParaRPr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5" name="Google Shape;495;g10912a73fb9_0_303"/>
          <p:cNvSpPr txBox="1"/>
          <p:nvPr>
            <p:ph idx="4294967295" type="ctrTitle"/>
          </p:nvPr>
        </p:nvSpPr>
        <p:spPr>
          <a:xfrm>
            <a:off x="1219869" y="1284325"/>
            <a:ext cx="2811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Application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5774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/>
          <p:nvPr>
            <p:ph idx="4294967295" type="ctrTitle"/>
          </p:nvPr>
        </p:nvSpPr>
        <p:spPr>
          <a:xfrm>
            <a:off x="1419875" y="1039500"/>
            <a:ext cx="63336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“Whoops !”</a:t>
            </a:r>
            <a:endParaRPr b="0" i="0" sz="20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1" name="Google Shape;501;p18"/>
          <p:cNvSpPr txBox="1"/>
          <p:nvPr>
            <p:ph idx="4294967295" type="ctrTitle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Un sage</a:t>
            </a:r>
            <a:endParaRPr b="0" i="0" sz="1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2" name="Google Shape;5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4294967295" type="ctrTitle"/>
          </p:nvPr>
        </p:nvSpPr>
        <p:spPr>
          <a:xfrm>
            <a:off x="1302100" y="2246975"/>
            <a:ext cx="3835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70%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des utilisateurs qui planifient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leur séjour apprécient avoir des informations sur leurs destinations.</a:t>
            </a:r>
            <a:endParaRPr b="0" i="1" sz="12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302100" y="1328050"/>
            <a:ext cx="461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Kayak a été racheté par </a:t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Booking holdings.</a:t>
            </a:r>
            <a:endParaRPr sz="1200">
              <a:solidFill>
                <a:srgbClr val="015955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"/>
          <p:cNvSpPr txBox="1"/>
          <p:nvPr>
            <p:ph idx="4294967295" type="ctrTitle"/>
          </p:nvPr>
        </p:nvSpPr>
        <p:spPr>
          <a:xfrm>
            <a:off x="1089727" y="19707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fr" sz="5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Merci, </a:t>
            </a:r>
            <a:endParaRPr b="1" i="0" sz="5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9" name="Google Shape;5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9"/>
          <p:cNvSpPr txBox="1"/>
          <p:nvPr>
            <p:ph idx="4294967295" type="ctrTitle"/>
          </p:nvPr>
        </p:nvSpPr>
        <p:spPr>
          <a:xfrm>
            <a:off x="1128891" y="2834643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4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à bientôt ! </a:t>
            </a:r>
            <a:endParaRPr b="0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11" name="Google Shape;5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12a73fb9_0_2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g10912a73fb9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10912a73fb9_0_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0912a73fb9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" name="Google Shape;100;g10912a73fb9_0_2"/>
          <p:cNvSpPr txBox="1"/>
          <p:nvPr>
            <p:ph idx="4294967295" type="ctrTitle"/>
          </p:nvPr>
        </p:nvSpPr>
        <p:spPr>
          <a:xfrm>
            <a:off x="1192664" y="2475575"/>
            <a:ext cx="38352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1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g10912a73fb9_0_2"/>
          <p:cNvSpPr txBox="1"/>
          <p:nvPr/>
        </p:nvSpPr>
        <p:spPr>
          <a:xfrm>
            <a:off x="1192664" y="1175650"/>
            <a:ext cx="461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15955"/>
                </a:solidFill>
                <a:highlight>
                  <a:srgbClr val="FBFDFF"/>
                </a:highlight>
                <a:latin typeface="Inter"/>
                <a:ea typeface="Inter"/>
                <a:cs typeface="Inter"/>
                <a:sym typeface="Inter"/>
              </a:rPr>
              <a:t>Solutions techniques </a:t>
            </a:r>
            <a:endParaRPr sz="1600">
              <a:solidFill>
                <a:srgbClr val="015955"/>
              </a:solidFill>
            </a:endParaRPr>
          </a:p>
        </p:txBody>
      </p:sp>
      <p:sp>
        <p:nvSpPr>
          <p:cNvPr id="102" name="Google Shape;102;g10912a73fb9_0_2"/>
          <p:cNvSpPr txBox="1"/>
          <p:nvPr/>
        </p:nvSpPr>
        <p:spPr>
          <a:xfrm>
            <a:off x="1465725" y="1606750"/>
            <a:ext cx="391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Web scrapping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Modélisation de base de données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Hébergement dans le cloud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g10912a73fb9_0_2"/>
          <p:cNvSpPr txBox="1"/>
          <p:nvPr/>
        </p:nvSpPr>
        <p:spPr>
          <a:xfrm>
            <a:off x="1465725" y="2943450"/>
            <a:ext cx="767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Récupérer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la donnée sur  35 meilleures destinations en France (</a:t>
            </a:r>
            <a:r>
              <a:rPr lang="fr" sz="1200" u="sng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One Week In.com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);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Associer des coordonnées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géographiques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aux destinations (Nominatim);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API (request) pour obtenir les données météo à partir de OpenWeatherAPI;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Meilleurs (5 ou 20) destinations selon la pluviométrie dans les 7 prochains jours;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Obtenir les informations sur les 10 meilleurs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hôtels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dans chaque destination;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123"/>
              </a:buClr>
              <a:buSzPts val="1200"/>
              <a:buFont typeface="Inter"/>
              <a:buChar char="●"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Créer une base de données (SQLAlchemy) et charger les données dans le cloud (AWS RDS).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4294967295" type="ctrTitle"/>
          </p:nvPr>
        </p:nvSpPr>
        <p:spPr>
          <a:xfrm>
            <a:off x="1914450" y="406652"/>
            <a:ext cx="531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Démonstration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600" y="1240375"/>
            <a:ext cx="6180027" cy="34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912a73fb9_0_11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Livrables</a:t>
            </a:r>
            <a:endParaRPr b="0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8" name="Google Shape;118;g10912a73fb9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0912a73fb9_0_11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0912a73fb9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g10912a73fb9_0_11"/>
          <p:cNvSpPr txBox="1"/>
          <p:nvPr>
            <p:ph idx="4294967295" type="ctrTitle"/>
          </p:nvPr>
        </p:nvSpPr>
        <p:spPr>
          <a:xfrm>
            <a:off x="1192664" y="2261075"/>
            <a:ext cx="2880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RDS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point d’entrée (pare-feu) :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kayak-rds.c5afczbafc6p.eu-west-3.rds.amazonaws.com</a:t>
            </a:r>
            <a:r>
              <a:rPr lang="fr" sz="12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g10912a73fb9_0_11"/>
          <p:cNvSpPr txBox="1"/>
          <p:nvPr>
            <p:ph idx="4294967295" type="ctrTitle"/>
          </p:nvPr>
        </p:nvSpPr>
        <p:spPr>
          <a:xfrm>
            <a:off x="1192664" y="1514450"/>
            <a:ext cx="319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S3</a:t>
            </a: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 bucket : 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kayak-mahadou </a:t>
            </a:r>
            <a:endParaRPr sz="12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200">
                <a:solidFill>
                  <a:srgbClr val="1F2123"/>
                </a:solidFill>
                <a:latin typeface="Inter"/>
                <a:ea typeface="Inter"/>
                <a:cs typeface="Inter"/>
                <a:sym typeface="Inter"/>
              </a:rPr>
              <a:t>hotels_booking.csv, weather_data.csv</a:t>
            </a:r>
            <a:endParaRPr sz="1200">
              <a:solidFill>
                <a:srgbClr val="1F212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3" name="Google Shape;123;g10912a73fb9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289" y="859234"/>
            <a:ext cx="4454536" cy="3181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0912a73fb9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10912a73fb9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g10912a73fb9_0_69"/>
          <p:cNvSpPr txBox="1"/>
          <p:nvPr>
            <p:ph idx="4294967295" type="ctrTitle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4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BLOCK 2</a:t>
            </a:r>
            <a:endParaRPr b="1" sz="45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20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Speed dating</a:t>
            </a:r>
            <a:endParaRPr b="1" sz="20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12a73fb9_0_20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0912a73fb9_0_20"/>
          <p:cNvSpPr txBox="1"/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Speed dating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7" name="Google Shape;137;g10912a73fb9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0912a73fb9_0_20"/>
          <p:cNvSpPr/>
          <p:nvPr/>
        </p:nvSpPr>
        <p:spPr>
          <a:xfrm rot="-355994">
            <a:off x="4203720" y="13818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0912a73fb9_0_20"/>
          <p:cNvSpPr/>
          <p:nvPr/>
        </p:nvSpPr>
        <p:spPr>
          <a:xfrm rot="-355994">
            <a:off x="4203720" y="19149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0912a73fb9_0_20"/>
          <p:cNvSpPr txBox="1"/>
          <p:nvPr>
            <p:ph idx="4294967295" type="ctrTitle"/>
          </p:nvPr>
        </p:nvSpPr>
        <p:spPr>
          <a:xfrm>
            <a:off x="4541277" y="22049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Exploration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g10912a73fb9_0_20"/>
          <p:cNvSpPr/>
          <p:nvPr/>
        </p:nvSpPr>
        <p:spPr>
          <a:xfrm rot="-355994">
            <a:off x="4203720" y="24480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0912a73fb9_0_20"/>
          <p:cNvSpPr txBox="1"/>
          <p:nvPr>
            <p:ph idx="4294967295" type="ctrTitle"/>
          </p:nvPr>
        </p:nvSpPr>
        <p:spPr>
          <a:xfrm>
            <a:off x="4541264" y="1671800"/>
            <a:ext cx="3086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g10912a73fb9_0_20"/>
          <p:cNvSpPr txBox="1"/>
          <p:nvPr>
            <p:ph idx="4294967295" type="ctrTitle"/>
          </p:nvPr>
        </p:nvSpPr>
        <p:spPr>
          <a:xfrm>
            <a:off x="4541276" y="1138700"/>
            <a:ext cx="33354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g10912a73fb9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5" name="Google Shape;145;g10912a73fb9_0_20"/>
          <p:cNvSpPr txBox="1"/>
          <p:nvPr>
            <p:ph idx="4294967295" type="ctrTitle"/>
          </p:nvPr>
        </p:nvSpPr>
        <p:spPr>
          <a:xfrm>
            <a:off x="4541277" y="2738000"/>
            <a:ext cx="3624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Résultats</a:t>
            </a:r>
            <a:endParaRPr b="0" i="0" sz="2000" u="none" cap="none" strike="noStrik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g10912a73fb9_0_20"/>
          <p:cNvSpPr/>
          <p:nvPr/>
        </p:nvSpPr>
        <p:spPr>
          <a:xfrm rot="-355994">
            <a:off x="4203720" y="2981188"/>
            <a:ext cx="261199" cy="46747"/>
          </a:xfrm>
          <a:prstGeom prst="roundRect">
            <a:avLst>
              <a:gd fmla="val 50000" name="adj"/>
            </a:avLst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