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9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91" r:id="rId12"/>
    <p:sldId id="292" r:id="rId13"/>
    <p:sldId id="277" r:id="rId14"/>
    <p:sldId id="307" r:id="rId15"/>
    <p:sldId id="309" r:id="rId16"/>
    <p:sldId id="308" r:id="rId17"/>
    <p:sldId id="310" r:id="rId18"/>
    <p:sldId id="297" r:id="rId19"/>
    <p:sldId id="312" r:id="rId20"/>
    <p:sldId id="280" r:id="rId21"/>
    <p:sldId id="306" r:id="rId22"/>
    <p:sldId id="305" r:id="rId23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571"/>
    <a:srgbClr val="993366"/>
    <a:srgbClr val="DF8C27"/>
    <a:srgbClr val="58585A"/>
    <a:srgbClr val="2EAADC"/>
    <a:srgbClr val="F7A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761" autoAdjust="0"/>
  </p:normalViewPr>
  <p:slideViewPr>
    <p:cSldViewPr showGuides="1"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81400"/>
            <a:ext cx="7772400" cy="60960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572000"/>
            <a:ext cx="7772400" cy="1371600"/>
          </a:xfrm>
        </p:spPr>
        <p:txBody>
          <a:bodyPr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45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935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.com/de/downlo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.slideshare.net/axxessio/presentations" TargetMode="External"/><Relationship Id="rId11" Type="http://schemas.microsoft.com/office/2007/relationships/hdphoto" Target="../media/hdphoto2.wdp"/><Relationship Id="rId5" Type="http://schemas.openxmlformats.org/officeDocument/2006/relationships/image" Target="../media/image7.jpe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>
                <a:solidFill>
                  <a:schemeClr val="tx1"/>
                </a:solidFill>
              </a:rPr>
              <a:t>Oliver </a:t>
            </a:r>
            <a:r>
              <a:rPr lang="de-DE" altLang="de-DE" dirty="0" err="1" smtClean="0">
                <a:solidFill>
                  <a:schemeClr val="tx1"/>
                </a:solidFill>
              </a:rPr>
              <a:t>Wronka</a:t>
            </a:r>
            <a:r>
              <a:rPr lang="de-DE" altLang="de-DE" dirty="0" smtClean="0">
                <a:solidFill>
                  <a:schemeClr val="tx1"/>
                </a:solidFill>
              </a:rPr>
              <a:t> </a:t>
            </a:r>
            <a:r>
              <a:rPr lang="de-DE" altLang="de-DE" dirty="0">
                <a:solidFill>
                  <a:schemeClr val="tx1"/>
                </a:solidFill>
              </a:rPr>
              <a:t>| </a:t>
            </a:r>
            <a:r>
              <a:rPr lang="de-DE" altLang="de-DE" dirty="0" err="1" smtClean="0">
                <a:solidFill>
                  <a:schemeClr val="tx1"/>
                </a:solidFill>
              </a:rPr>
              <a:t>axxessio</a:t>
            </a:r>
            <a:r>
              <a:rPr lang="de-DE" altLang="de-DE" dirty="0" smtClean="0">
                <a:solidFill>
                  <a:schemeClr val="tx1"/>
                </a:solidFill>
              </a:rPr>
              <a:t> GmbH - Bonn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err="1" smtClean="0">
                <a:solidFill>
                  <a:schemeClr val="tx1"/>
                </a:solidFill>
              </a:rPr>
              <a:t>Resilient</a:t>
            </a:r>
            <a:r>
              <a:rPr lang="de-DE" altLang="de-DE" dirty="0" smtClean="0">
                <a:solidFill>
                  <a:schemeClr val="tx1"/>
                </a:solidFill>
              </a:rPr>
              <a:t> </a:t>
            </a:r>
            <a:r>
              <a:rPr lang="de-DE" altLang="de-DE" dirty="0" err="1" smtClean="0">
                <a:solidFill>
                  <a:schemeClr val="tx1"/>
                </a:solidFill>
              </a:rPr>
              <a:t>Microservices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673725" y="769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MS Area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24000"/>
            <a:ext cx="8640960" cy="2265040"/>
          </a:xfrm>
        </p:spPr>
        <p:txBody>
          <a:bodyPr/>
          <a:lstStyle/>
          <a:p>
            <a:r>
              <a:rPr lang="de-DE" dirty="0" smtClean="0"/>
              <a:t>Mehrere MS unterschiedlicher Ausprägung </a:t>
            </a:r>
            <a:br>
              <a:rPr lang="de-DE" dirty="0" smtClean="0"/>
            </a:br>
            <a:r>
              <a:rPr lang="de-DE" dirty="0" smtClean="0">
                <a:sym typeface="Wingdings"/>
              </a:rPr>
              <a:t> </a:t>
            </a:r>
            <a:r>
              <a:rPr lang="de-DE" dirty="0" smtClean="0"/>
              <a:t>Abbildung der Funktionalität</a:t>
            </a:r>
          </a:p>
          <a:p>
            <a:r>
              <a:rPr lang="de-DE" dirty="0" smtClean="0"/>
              <a:t>Mehrere MS der gleichen Ausprägung</a:t>
            </a:r>
            <a:br>
              <a:rPr lang="de-DE" dirty="0" smtClean="0"/>
            </a:br>
            <a:r>
              <a:rPr lang="de-DE" dirty="0" smtClean="0">
                <a:sym typeface="Wingdings"/>
              </a:rPr>
              <a:t></a:t>
            </a:r>
            <a:r>
              <a:rPr lang="de-DE" dirty="0" smtClean="0"/>
              <a:t>Skalierung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4149080"/>
            <a:ext cx="65055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71400"/>
            <a:ext cx="7772400" cy="1066800"/>
          </a:xfrm>
        </p:spPr>
        <p:txBody>
          <a:bodyPr/>
          <a:lstStyle/>
          <a:p>
            <a:r>
              <a:rPr lang="de-DE" altLang="de-DE" dirty="0" smtClean="0"/>
              <a:t>Projekt</a:t>
            </a:r>
            <a:endParaRPr lang="de-DE" altLang="de-DE" dirty="0"/>
          </a:p>
        </p:txBody>
      </p:sp>
      <p:sp>
        <p:nvSpPr>
          <p:cNvPr id="3" name="Rechteck 2"/>
          <p:cNvSpPr/>
          <p:nvPr/>
        </p:nvSpPr>
        <p:spPr bwMode="auto">
          <a:xfrm>
            <a:off x="3995936" y="836712"/>
            <a:ext cx="1180931" cy="1218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Main</a:t>
            </a:r>
          </a:p>
        </p:txBody>
      </p:sp>
      <p:sp>
        <p:nvSpPr>
          <p:cNvPr id="6" name="Flussdiagramm: Zentralspeicher 5"/>
          <p:cNvSpPr/>
          <p:nvPr/>
        </p:nvSpPr>
        <p:spPr>
          <a:xfrm>
            <a:off x="4181181" y="1242752"/>
            <a:ext cx="815326" cy="593563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 bwMode="auto">
          <a:xfrm>
            <a:off x="872108" y="2448917"/>
            <a:ext cx="1180931" cy="22042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alpha val="6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Content</a:t>
            </a:r>
          </a:p>
        </p:txBody>
      </p:sp>
      <p:sp>
        <p:nvSpPr>
          <p:cNvPr id="8" name="Flussdiagramm: Zentralspeicher 7"/>
          <p:cNvSpPr/>
          <p:nvPr/>
        </p:nvSpPr>
        <p:spPr>
          <a:xfrm>
            <a:off x="1116789" y="2783446"/>
            <a:ext cx="691570" cy="477552"/>
          </a:xfrm>
          <a:prstGeom prst="flowChartInternalStorage">
            <a:avLst/>
          </a:prstGeom>
          <a:solidFill>
            <a:schemeClr val="tx1">
              <a:lumMod val="75000"/>
              <a:alpha val="67000"/>
            </a:schemeClr>
          </a:solidFill>
          <a:ln>
            <a:solidFill>
              <a:schemeClr val="tx1">
                <a:alpha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Flussdiagramm: Zusammenführung 8"/>
          <p:cNvSpPr/>
          <p:nvPr/>
        </p:nvSpPr>
        <p:spPr>
          <a:xfrm>
            <a:off x="1128620" y="3377009"/>
            <a:ext cx="629186" cy="580058"/>
          </a:xfrm>
          <a:prstGeom prst="flowChartSummingJunction">
            <a:avLst/>
          </a:prstGeom>
          <a:solidFill>
            <a:schemeClr val="tx1">
              <a:lumMod val="75000"/>
              <a:alpha val="67000"/>
            </a:schemeClr>
          </a:solidFill>
          <a:ln>
            <a:solidFill>
              <a:schemeClr val="tx1">
                <a:alpha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Magnetplattenspeicher 9"/>
          <p:cNvSpPr/>
          <p:nvPr/>
        </p:nvSpPr>
        <p:spPr>
          <a:xfrm>
            <a:off x="1128621" y="4073078"/>
            <a:ext cx="629186" cy="464046"/>
          </a:xfrm>
          <a:prstGeom prst="flowChartMagneticDisk">
            <a:avLst/>
          </a:prstGeom>
          <a:solidFill>
            <a:schemeClr val="tx1">
              <a:lumMod val="75000"/>
              <a:alpha val="67000"/>
            </a:schemeClr>
          </a:solidFill>
          <a:ln>
            <a:solidFill>
              <a:schemeClr val="tx1">
                <a:alpha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 bwMode="auto">
          <a:xfrm>
            <a:off x="3995936" y="2448917"/>
            <a:ext cx="1180931" cy="22042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Login</a:t>
            </a:r>
          </a:p>
        </p:txBody>
      </p:sp>
      <p:sp>
        <p:nvSpPr>
          <p:cNvPr id="12" name="Flussdiagramm: Zentralspeicher 11"/>
          <p:cNvSpPr/>
          <p:nvPr/>
        </p:nvSpPr>
        <p:spPr>
          <a:xfrm>
            <a:off x="4226216" y="2783446"/>
            <a:ext cx="691570" cy="477552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Flussdiagramm: Zusammenführung 12"/>
          <p:cNvSpPr/>
          <p:nvPr/>
        </p:nvSpPr>
        <p:spPr>
          <a:xfrm>
            <a:off x="4238047" y="3377009"/>
            <a:ext cx="629186" cy="580058"/>
          </a:xfrm>
          <a:prstGeom prst="flowChartSummingJunction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Magnetplattenspeicher 13"/>
          <p:cNvSpPr/>
          <p:nvPr/>
        </p:nvSpPr>
        <p:spPr>
          <a:xfrm>
            <a:off x="4238048" y="4073078"/>
            <a:ext cx="629186" cy="464046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 bwMode="auto">
          <a:xfrm>
            <a:off x="6933862" y="2448917"/>
            <a:ext cx="1180931" cy="22042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Registration</a:t>
            </a:r>
          </a:p>
        </p:txBody>
      </p:sp>
      <p:sp>
        <p:nvSpPr>
          <p:cNvPr id="16" name="Flussdiagramm: Zentralspeicher 15"/>
          <p:cNvSpPr/>
          <p:nvPr/>
        </p:nvSpPr>
        <p:spPr>
          <a:xfrm>
            <a:off x="7178543" y="2783446"/>
            <a:ext cx="691570" cy="477552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Flussdiagramm: Zusammenführung 16"/>
          <p:cNvSpPr/>
          <p:nvPr/>
        </p:nvSpPr>
        <p:spPr>
          <a:xfrm>
            <a:off x="7190374" y="3377009"/>
            <a:ext cx="629186" cy="580058"/>
          </a:xfrm>
          <a:prstGeom prst="flowChartSummingJunction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Magnetplattenspeicher 17"/>
          <p:cNvSpPr/>
          <p:nvPr/>
        </p:nvSpPr>
        <p:spPr>
          <a:xfrm>
            <a:off x="7190375" y="4073078"/>
            <a:ext cx="629186" cy="464046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>
            <a:stCxn id="3" idx="1"/>
            <a:endCxn id="7" idx="0"/>
          </p:cNvCxnSpPr>
          <p:nvPr/>
        </p:nvCxnSpPr>
        <p:spPr bwMode="auto">
          <a:xfrm flipH="1">
            <a:off x="1462574" y="1445773"/>
            <a:ext cx="2533362" cy="10031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stCxn id="3" idx="2"/>
            <a:endCxn id="11" idx="0"/>
          </p:cNvCxnSpPr>
          <p:nvPr/>
        </p:nvCxnSpPr>
        <p:spPr bwMode="auto">
          <a:xfrm>
            <a:off x="4586402" y="2054833"/>
            <a:ext cx="0" cy="3940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Gerade Verbindung mit Pfeil 23"/>
          <p:cNvCxnSpPr>
            <a:stCxn id="3" idx="3"/>
            <a:endCxn id="15" idx="0"/>
          </p:cNvCxnSpPr>
          <p:nvPr/>
        </p:nvCxnSpPr>
        <p:spPr bwMode="auto">
          <a:xfrm>
            <a:off x="5176867" y="1445773"/>
            <a:ext cx="2347461" cy="10031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8"/>
          <p:cNvCxnSpPr>
            <a:stCxn id="11" idx="1"/>
            <a:endCxn id="7" idx="3"/>
          </p:cNvCxnSpPr>
          <p:nvPr/>
        </p:nvCxnSpPr>
        <p:spPr bwMode="auto">
          <a:xfrm flipH="1">
            <a:off x="2053039" y="3551027"/>
            <a:ext cx="194289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hteck 24"/>
          <p:cNvSpPr/>
          <p:nvPr/>
        </p:nvSpPr>
        <p:spPr bwMode="auto">
          <a:xfrm>
            <a:off x="3995936" y="5379231"/>
            <a:ext cx="1180931" cy="1218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Aut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28" name="Flussdiagramm: Zusammenführung 27"/>
          <p:cNvSpPr/>
          <p:nvPr/>
        </p:nvSpPr>
        <p:spPr>
          <a:xfrm>
            <a:off x="4283968" y="5805264"/>
            <a:ext cx="629186" cy="580058"/>
          </a:xfrm>
          <a:prstGeom prst="flowChartSummingJunction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Datenträger mit direktem Zugriff 3"/>
          <p:cNvSpPr/>
          <p:nvPr/>
        </p:nvSpPr>
        <p:spPr bwMode="auto">
          <a:xfrm>
            <a:off x="5462420" y="3284984"/>
            <a:ext cx="1152128" cy="522051"/>
          </a:xfrm>
          <a:prstGeom prst="flowChartMagneticDrum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Account</a:t>
            </a:r>
          </a:p>
        </p:txBody>
      </p:sp>
      <p:cxnSp>
        <p:nvCxnSpPr>
          <p:cNvPr id="30" name="Gerade Verbindung mit Pfeil 29"/>
          <p:cNvCxnSpPr>
            <a:stCxn id="15" idx="1"/>
            <a:endCxn id="4" idx="4"/>
          </p:cNvCxnSpPr>
          <p:nvPr/>
        </p:nvCxnSpPr>
        <p:spPr bwMode="auto">
          <a:xfrm flipH="1" flipV="1">
            <a:off x="6614548" y="3546010"/>
            <a:ext cx="319314" cy="50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/>
          <p:cNvCxnSpPr/>
          <p:nvPr/>
        </p:nvCxnSpPr>
        <p:spPr bwMode="auto">
          <a:xfrm flipH="1" flipV="1">
            <a:off x="5138363" y="3541092"/>
            <a:ext cx="319314" cy="49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mit Pfeil 36"/>
          <p:cNvCxnSpPr/>
          <p:nvPr/>
        </p:nvCxnSpPr>
        <p:spPr bwMode="auto">
          <a:xfrm flipV="1">
            <a:off x="4300738" y="4653135"/>
            <a:ext cx="0" cy="7260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mit Pfeil 39"/>
          <p:cNvCxnSpPr/>
          <p:nvPr/>
        </p:nvCxnSpPr>
        <p:spPr bwMode="auto">
          <a:xfrm>
            <a:off x="4875772" y="4653136"/>
            <a:ext cx="0" cy="7260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feld 42"/>
          <p:cNvSpPr txBox="1"/>
          <p:nvPr/>
        </p:nvSpPr>
        <p:spPr>
          <a:xfrm>
            <a:off x="4917786" y="478535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Account</a:t>
            </a:r>
            <a:endParaRPr lang="de-DE" sz="1600" dirty="0"/>
          </a:p>
        </p:txBody>
      </p:sp>
      <p:sp>
        <p:nvSpPr>
          <p:cNvPr id="45" name="Textfeld 44"/>
          <p:cNvSpPr txBox="1"/>
          <p:nvPr/>
        </p:nvSpPr>
        <p:spPr>
          <a:xfrm>
            <a:off x="3450212" y="4792142"/>
            <a:ext cx="73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Token</a:t>
            </a:r>
            <a:endParaRPr lang="de-DE" sz="1600" dirty="0"/>
          </a:p>
        </p:txBody>
      </p:sp>
      <p:sp>
        <p:nvSpPr>
          <p:cNvPr id="46" name="Textfeld 45"/>
          <p:cNvSpPr txBox="1"/>
          <p:nvPr/>
        </p:nvSpPr>
        <p:spPr>
          <a:xfrm>
            <a:off x="2659003" y="3594251"/>
            <a:ext cx="73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Token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24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Stack</a:t>
            </a:r>
            <a:endParaRPr lang="de-DE" altLang="de-DE" dirty="0"/>
          </a:p>
        </p:txBody>
      </p:sp>
      <p:sp>
        <p:nvSpPr>
          <p:cNvPr id="3" name="Rechteck 2"/>
          <p:cNvSpPr/>
          <p:nvPr/>
        </p:nvSpPr>
        <p:spPr bwMode="auto">
          <a:xfrm>
            <a:off x="3851920" y="1196752"/>
            <a:ext cx="1440160" cy="1512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Main</a:t>
            </a:r>
          </a:p>
        </p:txBody>
      </p:sp>
      <p:sp>
        <p:nvSpPr>
          <p:cNvPr id="6" name="Flussdiagramm: Zentralspeicher 5"/>
          <p:cNvSpPr/>
          <p:nvPr/>
        </p:nvSpPr>
        <p:spPr>
          <a:xfrm>
            <a:off x="4095391" y="1700808"/>
            <a:ext cx="994300" cy="736846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 bwMode="auto">
          <a:xfrm>
            <a:off x="971600" y="2852936"/>
            <a:ext cx="1440160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Content</a:t>
            </a:r>
          </a:p>
        </p:txBody>
      </p:sp>
      <p:sp>
        <p:nvSpPr>
          <p:cNvPr id="8" name="Flussdiagramm: Zentralspeicher 7"/>
          <p:cNvSpPr/>
          <p:nvPr/>
        </p:nvSpPr>
        <p:spPr>
          <a:xfrm>
            <a:off x="1269992" y="3268218"/>
            <a:ext cx="843378" cy="592830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Flussdiagramm: Zusammenführung 8"/>
          <p:cNvSpPr/>
          <p:nvPr/>
        </p:nvSpPr>
        <p:spPr>
          <a:xfrm>
            <a:off x="1284420" y="4005064"/>
            <a:ext cx="767300" cy="720080"/>
          </a:xfrm>
          <a:prstGeom prst="flowChartSummingJunction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Magnetplattenspeicher 9"/>
          <p:cNvSpPr/>
          <p:nvPr/>
        </p:nvSpPr>
        <p:spPr>
          <a:xfrm>
            <a:off x="1284421" y="4869160"/>
            <a:ext cx="767300" cy="576064"/>
          </a:xfrm>
          <a:prstGeom prst="flowChartMagneticDisk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 bwMode="auto">
          <a:xfrm>
            <a:off x="3851920" y="2852936"/>
            <a:ext cx="1440160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Login</a:t>
            </a:r>
          </a:p>
        </p:txBody>
      </p:sp>
      <p:sp>
        <p:nvSpPr>
          <p:cNvPr id="12" name="Flussdiagramm: Zentralspeicher 11"/>
          <p:cNvSpPr/>
          <p:nvPr/>
        </p:nvSpPr>
        <p:spPr>
          <a:xfrm>
            <a:off x="4150312" y="3268218"/>
            <a:ext cx="843378" cy="592830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Flussdiagramm: Zusammenführung 12"/>
          <p:cNvSpPr/>
          <p:nvPr/>
        </p:nvSpPr>
        <p:spPr>
          <a:xfrm>
            <a:off x="4164740" y="4005064"/>
            <a:ext cx="767300" cy="720080"/>
          </a:xfrm>
          <a:prstGeom prst="flowChartSummingJunction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Magnetplattenspeicher 13"/>
          <p:cNvSpPr/>
          <p:nvPr/>
        </p:nvSpPr>
        <p:spPr>
          <a:xfrm>
            <a:off x="4164741" y="4869160"/>
            <a:ext cx="767300" cy="576064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 bwMode="auto">
          <a:xfrm>
            <a:off x="6732240" y="2852936"/>
            <a:ext cx="1440160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Registration</a:t>
            </a:r>
          </a:p>
        </p:txBody>
      </p:sp>
      <p:sp>
        <p:nvSpPr>
          <p:cNvPr id="16" name="Flussdiagramm: Zentralspeicher 15"/>
          <p:cNvSpPr/>
          <p:nvPr/>
        </p:nvSpPr>
        <p:spPr>
          <a:xfrm>
            <a:off x="7030632" y="3268218"/>
            <a:ext cx="843378" cy="592830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Flussdiagramm: Zusammenführung 16"/>
          <p:cNvSpPr/>
          <p:nvPr/>
        </p:nvSpPr>
        <p:spPr>
          <a:xfrm>
            <a:off x="7045060" y="4005064"/>
            <a:ext cx="767300" cy="720080"/>
          </a:xfrm>
          <a:prstGeom prst="flowChartSummingJunction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Magnetplattenspeicher 17"/>
          <p:cNvSpPr/>
          <p:nvPr/>
        </p:nvSpPr>
        <p:spPr>
          <a:xfrm>
            <a:off x="7045061" y="4869160"/>
            <a:ext cx="767300" cy="576064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lussdiagramm: Zentralspeicher 27"/>
          <p:cNvSpPr/>
          <p:nvPr/>
        </p:nvSpPr>
        <p:spPr>
          <a:xfrm>
            <a:off x="220988" y="592805"/>
            <a:ext cx="2894164" cy="468052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AngularJS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 bwMode="auto">
          <a:xfrm>
            <a:off x="211568" y="1267539"/>
            <a:ext cx="2880319" cy="45073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  <a:latin typeface="+mn-lt"/>
                <a:ea typeface="+mn-ea"/>
              </a:rPr>
              <a:t>Sprint </a:t>
            </a:r>
            <a:r>
              <a:rPr lang="de-DE" dirty="0" smtClean="0">
                <a:solidFill>
                  <a:schemeClr val="dk1"/>
                </a:solidFill>
                <a:latin typeface="+mn-lt"/>
                <a:ea typeface="+mn-ea"/>
              </a:rPr>
              <a:t>Boot</a:t>
            </a:r>
            <a:endParaRPr lang="de-DE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Flussdiagramm: Magnetplattenspeicher 31"/>
          <p:cNvSpPr/>
          <p:nvPr/>
        </p:nvSpPr>
        <p:spPr>
          <a:xfrm>
            <a:off x="5964939" y="546094"/>
            <a:ext cx="2927540" cy="576064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Apache Derby</a:t>
            </a:r>
            <a:endParaRPr lang="de-DE" dirty="0"/>
          </a:p>
        </p:txBody>
      </p:sp>
      <p:sp>
        <p:nvSpPr>
          <p:cNvPr id="34" name="Flussdiagramm: Magnetplattenspeicher 33"/>
          <p:cNvSpPr/>
          <p:nvPr/>
        </p:nvSpPr>
        <p:spPr>
          <a:xfrm>
            <a:off x="5988549" y="1208289"/>
            <a:ext cx="2880320" cy="576064"/>
          </a:xfrm>
          <a:prstGeom prst="flowChartMagneticDisk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Mongo DB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 bwMode="auto">
          <a:xfrm>
            <a:off x="3851920" y="5805264"/>
            <a:ext cx="1440160" cy="9444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Auth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2" name="Flussdiagramm: Datenträger mit direktem Zugriff 1"/>
          <p:cNvSpPr/>
          <p:nvPr/>
        </p:nvSpPr>
        <p:spPr bwMode="auto">
          <a:xfrm>
            <a:off x="5472099" y="4035116"/>
            <a:ext cx="1080120" cy="504056"/>
          </a:xfrm>
          <a:prstGeom prst="flowChartMagneticDrum">
            <a:avLst/>
          </a:prstGeom>
          <a:solidFill>
            <a:srgbClr val="2F35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rgbClr val="993366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4" name="Vertikales Scrollen 3"/>
          <p:cNvSpPr/>
          <p:nvPr/>
        </p:nvSpPr>
        <p:spPr bwMode="auto">
          <a:xfrm>
            <a:off x="4119000" y="6143446"/>
            <a:ext cx="898299" cy="355612"/>
          </a:xfrm>
          <a:prstGeom prst="verticalScroll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29" name="Vertikales Scrollen 28"/>
          <p:cNvSpPr/>
          <p:nvPr/>
        </p:nvSpPr>
        <p:spPr bwMode="auto">
          <a:xfrm>
            <a:off x="191012" y="2001998"/>
            <a:ext cx="2900875" cy="435655"/>
          </a:xfrm>
          <a:prstGeom prst="verticalScroll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-110" charset="-128"/>
              </a:rPr>
              <a:t>Keycloak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5950022" y="1986922"/>
            <a:ext cx="2880319" cy="450731"/>
          </a:xfrm>
          <a:prstGeom prst="rect">
            <a:avLst/>
          </a:prstGeom>
          <a:solidFill>
            <a:srgbClr val="2F35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0" dirty="0" err="1">
                <a:solidFill>
                  <a:schemeClr val="bg1"/>
                </a:solidFill>
                <a:latin typeface="Arial" charset="0"/>
                <a:ea typeface="ＭＳ Ｐゴシック" pitchFamily="-110" charset="-128"/>
              </a:rPr>
              <a:t>Active</a:t>
            </a:r>
            <a:r>
              <a:rPr lang="de-DE" sz="1800" dirty="0">
                <a:solidFill>
                  <a:schemeClr val="bg1"/>
                </a:solidFill>
                <a:latin typeface="Arial" charset="0"/>
                <a:ea typeface="ＭＳ Ｐゴシック" pitchFamily="-110" charset="-128"/>
              </a:rPr>
              <a:t> </a:t>
            </a:r>
            <a:r>
              <a:rPr lang="de-DE" sz="1800" dirty="0" smtClean="0">
                <a:solidFill>
                  <a:schemeClr val="bg1"/>
                </a:solidFill>
                <a:latin typeface="Arial" charset="0"/>
                <a:ea typeface="ＭＳ Ｐゴシック" pitchFamily="-110" charset="-128"/>
              </a:rPr>
              <a:t>MQ / alt. </a:t>
            </a:r>
            <a:r>
              <a:rPr lang="de-DE" sz="1800" dirty="0" err="1" smtClean="0">
                <a:solidFill>
                  <a:schemeClr val="bg1"/>
                </a:solidFill>
                <a:latin typeface="Arial" charset="0"/>
                <a:ea typeface="ＭＳ Ｐゴシック" pitchFamily="-110" charset="-128"/>
              </a:rPr>
              <a:t>Hysterix</a:t>
            </a:r>
            <a:endParaRPr lang="de-DE" sz="1800" dirty="0">
              <a:solidFill>
                <a:schemeClr val="bg1"/>
              </a:solidFill>
              <a:latin typeface="Arial" charset="0"/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6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- Java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 smtClean="0"/>
              <a:t>Installation von Java 8: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://java.com/de/download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Setzen</a:t>
            </a:r>
            <a:r>
              <a:rPr lang="en-US" dirty="0" smtClean="0"/>
              <a:t> der </a:t>
            </a:r>
            <a:r>
              <a:rPr lang="en-US" dirty="0" err="1" smtClean="0"/>
              <a:t>Umgebungsvariablen</a:t>
            </a:r>
            <a:r>
              <a:rPr lang="en-US" dirty="0" smtClean="0"/>
              <a:t> JAVA_HOME</a:t>
            </a:r>
          </a:p>
          <a:p>
            <a:r>
              <a:rPr lang="en-US" dirty="0" smtClean="0"/>
              <a:t>Java in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eintragen</a:t>
            </a:r>
            <a:endParaRPr lang="en-US" dirty="0" smtClean="0"/>
          </a:p>
          <a:p>
            <a:r>
              <a:rPr lang="en-US" dirty="0" err="1" smtClean="0"/>
              <a:t>Prüfen</a:t>
            </a:r>
            <a:r>
              <a:rPr lang="en-US" dirty="0" smtClean="0"/>
              <a:t>: cmd.exe </a:t>
            </a:r>
            <a:r>
              <a:rPr lang="en-US" dirty="0" err="1" smtClean="0"/>
              <a:t>öffnen</a:t>
            </a:r>
            <a:r>
              <a:rPr lang="en-US" dirty="0" smtClean="0"/>
              <a:t> und java </a:t>
            </a:r>
            <a:r>
              <a:rPr lang="en-US" dirty="0" err="1" smtClean="0"/>
              <a:t>eingeben</a:t>
            </a:r>
            <a:r>
              <a:rPr lang="en-US" dirty="0" smtClean="0"/>
              <a:t>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224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– </a:t>
            </a:r>
            <a:r>
              <a:rPr lang="de-DE" dirty="0" err="1" smtClean="0"/>
              <a:t>git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Installation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https://gitforwindows.org/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 smtClean="0"/>
              <a:t>Installation von </a:t>
            </a:r>
            <a:r>
              <a:rPr lang="en-US" dirty="0" err="1" smtClean="0"/>
              <a:t>TortoiseGit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https://tortoisegit.org/download/</a:t>
            </a:r>
            <a:endParaRPr lang="en-US" dirty="0" smtClean="0"/>
          </a:p>
          <a:p>
            <a:r>
              <a:rPr lang="en-US" dirty="0" err="1" smtClean="0"/>
              <a:t>Entpacken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/>
              <a:t> C:\Users\</a:t>
            </a:r>
            <a:r>
              <a:rPr lang="en-US" i="1" dirty="0"/>
              <a:t>Benutzer</a:t>
            </a:r>
            <a:r>
              <a:rPr lang="en-US" dirty="0"/>
              <a:t> \</a:t>
            </a:r>
            <a:r>
              <a:rPr lang="en-US" dirty="0" smtClean="0"/>
              <a:t>Documents\RMS-Project\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Anlegen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Projekts</a:t>
            </a:r>
            <a:r>
              <a:rPr lang="en-US" dirty="0" smtClean="0"/>
              <a:t> </a:t>
            </a:r>
            <a:r>
              <a:rPr lang="en-US" dirty="0" err="1" smtClean="0"/>
              <a:t>unter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– maven3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 smtClean="0"/>
              <a:t>Installation von maven3: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https://maven.apache.org/download.cgi</a:t>
            </a:r>
            <a:endParaRPr lang="en-US" dirty="0" smtClean="0"/>
          </a:p>
          <a:p>
            <a:r>
              <a:rPr lang="en-US" dirty="0" err="1" smtClean="0"/>
              <a:t>Entpacken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/>
              <a:t> C:\Users\</a:t>
            </a:r>
            <a:r>
              <a:rPr lang="en-US" i="1" dirty="0"/>
              <a:t>Benutzer</a:t>
            </a:r>
            <a:r>
              <a:rPr lang="en-US" dirty="0"/>
              <a:t> \</a:t>
            </a:r>
            <a:r>
              <a:rPr lang="en-US" dirty="0" smtClean="0"/>
              <a:t>Documents\RMS-Project\</a:t>
            </a:r>
            <a:r>
              <a:rPr lang="en-US" dirty="0" err="1" smtClean="0"/>
              <a:t>mvn</a:t>
            </a:r>
            <a:endParaRPr lang="en-US" dirty="0"/>
          </a:p>
          <a:p>
            <a:r>
              <a:rPr lang="en-US" dirty="0" smtClean="0"/>
              <a:t>maven3 in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eintragen</a:t>
            </a:r>
            <a:endParaRPr lang="en-US" dirty="0" smtClean="0"/>
          </a:p>
          <a:p>
            <a:r>
              <a:rPr lang="en-US" dirty="0" err="1" smtClean="0"/>
              <a:t>Prüfen</a:t>
            </a:r>
            <a:r>
              <a:rPr lang="en-US" dirty="0" smtClean="0"/>
              <a:t>: cmd.exe </a:t>
            </a:r>
            <a:r>
              <a:rPr lang="en-US" dirty="0" err="1" smtClean="0"/>
              <a:t>öffnen</a:t>
            </a:r>
            <a:r>
              <a:rPr lang="en-US" dirty="0" smtClean="0"/>
              <a:t> und 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eingeben</a:t>
            </a:r>
            <a:r>
              <a:rPr lang="en-US" dirty="0" smtClean="0"/>
              <a:t>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454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– Spring Tool Suite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 smtClean="0"/>
              <a:t>Installation von STS: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https://spring.io/tools</a:t>
            </a:r>
            <a:endParaRPr lang="en-US" dirty="0" smtClean="0"/>
          </a:p>
          <a:p>
            <a:r>
              <a:rPr lang="en-US" dirty="0" err="1" smtClean="0"/>
              <a:t>Entpacken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/>
              <a:t>C:\Users\</a:t>
            </a:r>
            <a:r>
              <a:rPr lang="en-US" i="1" dirty="0"/>
              <a:t>Benutzer</a:t>
            </a:r>
            <a:r>
              <a:rPr lang="en-US" dirty="0"/>
              <a:t> \</a:t>
            </a:r>
            <a:r>
              <a:rPr lang="en-US" dirty="0" smtClean="0"/>
              <a:t>Documents\RMS-Project\</a:t>
            </a:r>
            <a:r>
              <a:rPr lang="en-US" dirty="0" err="1" smtClean="0"/>
              <a:t>sts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Verknüpfung</a:t>
            </a:r>
            <a:r>
              <a:rPr lang="en-US" dirty="0" smtClean="0"/>
              <a:t> auf Desktop </a:t>
            </a:r>
            <a:r>
              <a:rPr lang="en-US" dirty="0" err="1" smtClean="0"/>
              <a:t>anlegen</a:t>
            </a:r>
            <a:endParaRPr lang="en-US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314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04800"/>
            <a:ext cx="8352928" cy="1066800"/>
          </a:xfrm>
        </p:spPr>
        <p:txBody>
          <a:bodyPr/>
          <a:lstStyle/>
          <a:p>
            <a:r>
              <a:rPr lang="de-DE" altLang="de-DE" sz="4000" dirty="0"/>
              <a:t>1. Sprint – Technischer Durchstich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Dauer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 Workshops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Teams a 2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Personen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Peer Programing</a:t>
            </a:r>
          </a:p>
          <a:p>
            <a:r>
              <a:rPr lang="en-US" dirty="0" smtClean="0"/>
              <a:t>1 Team UI</a:t>
            </a:r>
          </a:p>
          <a:p>
            <a:r>
              <a:rPr lang="en-US" dirty="0" smtClean="0"/>
              <a:t>1 Team </a:t>
            </a:r>
            <a:r>
              <a:rPr lang="en-US" dirty="0"/>
              <a:t>REST Interface</a:t>
            </a:r>
            <a:endParaRPr lang="en-US" dirty="0" smtClean="0"/>
          </a:p>
          <a:p>
            <a:r>
              <a:rPr lang="en-US" dirty="0" smtClean="0"/>
              <a:t>1 Team </a:t>
            </a:r>
            <a:r>
              <a:rPr lang="en-US" dirty="0" err="1" smtClean="0"/>
              <a:t>Persistenz</a:t>
            </a:r>
            <a:endParaRPr lang="en-US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913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</p:spPr>
        <p:txBody>
          <a:bodyPr/>
          <a:lstStyle/>
          <a:p>
            <a:r>
              <a:rPr lang="de-DE" altLang="de-DE" sz="4000" dirty="0" smtClean="0"/>
              <a:t>1. Sprint – Technischer Durchstich</a:t>
            </a:r>
            <a:endParaRPr lang="de-DE" altLang="de-DE" sz="400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772816"/>
            <a:ext cx="2261051" cy="4076427"/>
            <a:chOff x="3995936" y="2448917"/>
            <a:chExt cx="1180931" cy="2204219"/>
          </a:xfrm>
        </p:grpSpPr>
        <p:sp>
          <p:nvSpPr>
            <p:cNvPr id="12" name="Rechteck 11"/>
            <p:cNvSpPr/>
            <p:nvPr/>
          </p:nvSpPr>
          <p:spPr bwMode="auto">
            <a:xfrm>
              <a:off x="3995936" y="2448917"/>
              <a:ext cx="1180931" cy="220421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0" charset="-128"/>
                </a:rPr>
                <a:t>Login</a:t>
              </a:r>
            </a:p>
          </p:txBody>
        </p:sp>
        <p:sp>
          <p:nvSpPr>
            <p:cNvPr id="13" name="Flussdiagramm: Zentralspeicher 12"/>
            <p:cNvSpPr/>
            <p:nvPr/>
          </p:nvSpPr>
          <p:spPr>
            <a:xfrm>
              <a:off x="4226216" y="2783446"/>
              <a:ext cx="691570" cy="477552"/>
            </a:xfrm>
            <a:prstGeom prst="flowChartInternalStorag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Flussdiagramm: Zusammenführung 13"/>
            <p:cNvSpPr/>
            <p:nvPr/>
          </p:nvSpPr>
          <p:spPr>
            <a:xfrm>
              <a:off x="4238047" y="3377009"/>
              <a:ext cx="629186" cy="580058"/>
            </a:xfrm>
            <a:prstGeom prst="flowChartSummingJunction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lussdiagramm: Magnetplattenspeicher 14"/>
            <p:cNvSpPr/>
            <p:nvPr/>
          </p:nvSpPr>
          <p:spPr>
            <a:xfrm>
              <a:off x="4238048" y="4073078"/>
              <a:ext cx="629186" cy="464046"/>
            </a:xfrm>
            <a:prstGeom prst="flowChartMagneticDisk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5364088" y="1774290"/>
            <a:ext cx="2261050" cy="4074953"/>
            <a:chOff x="6933862" y="2448917"/>
            <a:chExt cx="1180931" cy="2204219"/>
          </a:xfrm>
        </p:grpSpPr>
        <p:sp>
          <p:nvSpPr>
            <p:cNvPr id="16" name="Rechteck 15"/>
            <p:cNvSpPr/>
            <p:nvPr/>
          </p:nvSpPr>
          <p:spPr bwMode="auto">
            <a:xfrm>
              <a:off x="6933862" y="2448917"/>
              <a:ext cx="1180931" cy="220421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0" charset="-128"/>
                </a:rPr>
                <a:t>Registration</a:t>
              </a:r>
            </a:p>
          </p:txBody>
        </p:sp>
        <p:sp>
          <p:nvSpPr>
            <p:cNvPr id="17" name="Flussdiagramm: Zentralspeicher 16"/>
            <p:cNvSpPr/>
            <p:nvPr/>
          </p:nvSpPr>
          <p:spPr>
            <a:xfrm>
              <a:off x="7178543" y="2783446"/>
              <a:ext cx="691570" cy="477552"/>
            </a:xfrm>
            <a:prstGeom prst="flowChartInternalStorag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Flussdiagramm: Zusammenführung 17"/>
            <p:cNvSpPr/>
            <p:nvPr/>
          </p:nvSpPr>
          <p:spPr>
            <a:xfrm>
              <a:off x="7190374" y="3377009"/>
              <a:ext cx="629186" cy="580058"/>
            </a:xfrm>
            <a:prstGeom prst="flowChartSummingJunction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lussdiagramm: Magnetplattenspeicher 18"/>
            <p:cNvSpPr/>
            <p:nvPr/>
          </p:nvSpPr>
          <p:spPr>
            <a:xfrm>
              <a:off x="7190375" y="4073078"/>
              <a:ext cx="629186" cy="464046"/>
            </a:xfrm>
            <a:prstGeom prst="flowChartMagneticDisk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Rechteck 4"/>
          <p:cNvSpPr/>
          <p:nvPr/>
        </p:nvSpPr>
        <p:spPr bwMode="auto">
          <a:xfrm>
            <a:off x="755576" y="1412776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1</a:t>
            </a:r>
          </a:p>
        </p:txBody>
      </p:sp>
      <p:sp>
        <p:nvSpPr>
          <p:cNvPr id="37" name="Rechteck 36"/>
          <p:cNvSpPr/>
          <p:nvPr/>
        </p:nvSpPr>
        <p:spPr bwMode="auto">
          <a:xfrm>
            <a:off x="755576" y="4005064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2</a:t>
            </a:r>
          </a:p>
        </p:txBody>
      </p:sp>
      <p:sp>
        <p:nvSpPr>
          <p:cNvPr id="38" name="Rechteck 37"/>
          <p:cNvSpPr/>
          <p:nvPr/>
        </p:nvSpPr>
        <p:spPr bwMode="auto">
          <a:xfrm>
            <a:off x="4860032" y="1437039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3</a:t>
            </a:r>
          </a:p>
        </p:txBody>
      </p:sp>
      <p:sp>
        <p:nvSpPr>
          <p:cNvPr id="39" name="Rechteck 38"/>
          <p:cNvSpPr/>
          <p:nvPr/>
        </p:nvSpPr>
        <p:spPr bwMode="auto">
          <a:xfrm>
            <a:off x="4860032" y="4029327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4</a:t>
            </a:r>
          </a:p>
        </p:txBody>
      </p:sp>
    </p:spTree>
    <p:extLst>
      <p:ext uri="{BB962C8B-B14F-4D97-AF65-F5344CB8AC3E}">
        <p14:creationId xmlns:p14="http://schemas.microsoft.com/office/powerpoint/2010/main" val="40508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04800"/>
            <a:ext cx="8352928" cy="1066800"/>
          </a:xfrm>
        </p:spPr>
        <p:txBody>
          <a:bodyPr/>
          <a:lstStyle/>
          <a:p>
            <a:r>
              <a:rPr lang="de-DE" altLang="de-DE" sz="4000" dirty="0" smtClean="0"/>
              <a:t>2. </a:t>
            </a:r>
            <a:r>
              <a:rPr lang="de-DE" altLang="de-DE" sz="4000" dirty="0"/>
              <a:t>Sprint – </a:t>
            </a:r>
            <a:r>
              <a:rPr lang="de-DE" altLang="de-DE" sz="4000" dirty="0" smtClean="0"/>
              <a:t>Technische </a:t>
            </a:r>
            <a:r>
              <a:rPr lang="de-DE" altLang="de-DE" sz="4000" dirty="0"/>
              <a:t>I</a:t>
            </a:r>
            <a:r>
              <a:rPr lang="de-DE" altLang="de-DE" sz="4000" dirty="0" smtClean="0"/>
              <a:t>ntegration</a:t>
            </a:r>
            <a:endParaRPr lang="de-DE" altLang="de-DE" sz="40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Dauer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 Workshops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Teams a 2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Personen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Die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finalisieren</a:t>
            </a:r>
            <a:r>
              <a:rPr lang="en-US" dirty="0" smtClean="0"/>
              <a:t> die MS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Peer Programing</a:t>
            </a:r>
          </a:p>
          <a:p>
            <a:r>
              <a:rPr lang="en-US" dirty="0" err="1" smtClean="0"/>
              <a:t>Im</a:t>
            </a:r>
            <a:r>
              <a:rPr lang="en-US" dirty="0" smtClean="0"/>
              <a:t> 2. Workshop </a:t>
            </a:r>
            <a:r>
              <a:rPr lang="en-US" dirty="0" err="1" smtClean="0"/>
              <a:t>Übergabe</a:t>
            </a:r>
            <a:endParaRPr lang="en-US" dirty="0" smtClean="0"/>
          </a:p>
          <a:p>
            <a:r>
              <a:rPr lang="en-US" dirty="0" err="1" smtClean="0"/>
              <a:t>Umsetzung</a:t>
            </a:r>
            <a:r>
              <a:rPr lang="en-US" dirty="0" smtClean="0"/>
              <a:t> Integration </a:t>
            </a:r>
            <a:r>
              <a:rPr lang="en-US" dirty="0" err="1" smtClean="0"/>
              <a:t>ActiveMQ</a:t>
            </a:r>
            <a:r>
              <a:rPr lang="en-US" dirty="0" smtClean="0"/>
              <a:t> </a:t>
            </a:r>
            <a:r>
              <a:rPr lang="en-US" dirty="0" err="1" smtClean="0"/>
              <a:t>sowie</a:t>
            </a:r>
            <a:r>
              <a:rPr lang="en-US" dirty="0" smtClean="0"/>
              <a:t> </a:t>
            </a:r>
            <a:r>
              <a:rPr lang="en-US" dirty="0" err="1" smtClean="0"/>
              <a:t>Keycloak</a:t>
            </a:r>
            <a:r>
              <a:rPr lang="en-US" dirty="0" smtClean="0"/>
              <a:t>.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816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24000"/>
            <a:ext cx="4320480" cy="4114800"/>
          </a:xfrm>
        </p:spPr>
        <p:txBody>
          <a:bodyPr/>
          <a:lstStyle/>
          <a:p>
            <a:r>
              <a:rPr lang="de-DE" dirty="0" smtClean="0"/>
              <a:t>Einleitung</a:t>
            </a:r>
          </a:p>
          <a:p>
            <a:r>
              <a:rPr lang="de-DE" dirty="0" smtClean="0"/>
              <a:t>Begriffe</a:t>
            </a:r>
          </a:p>
          <a:p>
            <a:pPr lvl="1"/>
            <a:r>
              <a:rPr lang="de-DE" dirty="0" smtClean="0"/>
              <a:t>Micro Service Unit</a:t>
            </a:r>
          </a:p>
          <a:p>
            <a:pPr lvl="1"/>
            <a:r>
              <a:rPr lang="de-DE" dirty="0" smtClean="0"/>
              <a:t>Micro Service Area</a:t>
            </a:r>
          </a:p>
          <a:p>
            <a:r>
              <a:rPr lang="de-DE" dirty="0" smtClean="0"/>
              <a:t>Projektdefinition</a:t>
            </a:r>
          </a:p>
          <a:p>
            <a:pPr lvl="1"/>
            <a:endParaRPr lang="de-DE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4232" y="1676400"/>
            <a:ext cx="431824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dirty="0" smtClean="0"/>
              <a:t>Setup</a:t>
            </a:r>
          </a:p>
          <a:p>
            <a:r>
              <a:rPr lang="de-DE" kern="0" dirty="0" smtClean="0"/>
              <a:t>1. Sprint</a:t>
            </a:r>
          </a:p>
          <a:p>
            <a:r>
              <a:rPr lang="de-DE" kern="0" dirty="0" smtClean="0"/>
              <a:t>2. Sprint</a:t>
            </a:r>
            <a:endParaRPr lang="de-DE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708920"/>
            <a:ext cx="8640960" cy="1472952"/>
          </a:xfrm>
        </p:spPr>
        <p:txBody>
          <a:bodyPr/>
          <a:lstStyle/>
          <a:p>
            <a:pPr marL="0" indent="0" algn="ctr">
              <a:buNone/>
            </a:pPr>
            <a:r>
              <a:rPr lang="de-DE" sz="8000" dirty="0" smtClean="0"/>
              <a:t>Fragen?</a:t>
            </a:r>
            <a:endParaRPr lang="de-DE" sz="8000" kern="0" dirty="0" smtClean="0"/>
          </a:p>
        </p:txBody>
      </p:sp>
    </p:spTree>
    <p:extLst>
      <p:ext uri="{BB962C8B-B14F-4D97-AF65-F5344CB8AC3E}">
        <p14:creationId xmlns:p14="http://schemas.microsoft.com/office/powerpoint/2010/main" val="42224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29" y="-27384"/>
            <a:ext cx="9155430" cy="5941467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/>
        </p:nvSpPr>
        <p:spPr>
          <a:xfrm>
            <a:off x="81762" y="4581128"/>
            <a:ext cx="9074967" cy="1012618"/>
          </a:xfrm>
          <a:prstGeom prst="rect">
            <a:avLst/>
          </a:prstGeom>
        </p:spPr>
        <p:txBody>
          <a:bodyPr vert="horz" lIns="360000" tIns="45720" rIns="36000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400" b="1" dirty="0" err="1" smtClean="0"/>
              <a:t>axxessio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200" dirty="0" err="1" smtClean="0"/>
              <a:t>Consider</a:t>
            </a:r>
            <a:r>
              <a:rPr lang="de-DE" sz="2200" dirty="0" smtClean="0"/>
              <a:t> IT </a:t>
            </a:r>
            <a:r>
              <a:rPr lang="de-DE" sz="2200" dirty="0" err="1" smtClean="0"/>
              <a:t>done</a:t>
            </a:r>
            <a:r>
              <a:rPr lang="de-DE" sz="2200" dirty="0" smtClean="0"/>
              <a:t>!</a:t>
            </a:r>
            <a:endParaRPr lang="de-DE" sz="2200" dirty="0"/>
          </a:p>
        </p:txBody>
      </p:sp>
      <p:sp>
        <p:nvSpPr>
          <p:cNvPr id="6" name="Foliennummernplatzhalter 2"/>
          <p:cNvSpPr>
            <a:spLocks noGrp="1"/>
          </p:cNvSpPr>
          <p:nvPr/>
        </p:nvSpPr>
        <p:spPr>
          <a:xfrm>
            <a:off x="4129376" y="5801371"/>
            <a:ext cx="882650" cy="225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01E20D-5814-1B4F-AA3F-17C39DD0C7B6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1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708920"/>
            <a:ext cx="8640960" cy="1472952"/>
          </a:xfrm>
        </p:spPr>
        <p:txBody>
          <a:bodyPr/>
          <a:lstStyle/>
          <a:p>
            <a:pPr marL="0" indent="0" algn="ctr">
              <a:buNone/>
            </a:pPr>
            <a:r>
              <a:rPr lang="de-DE" sz="8000" dirty="0" smtClean="0"/>
              <a:t>Backup</a:t>
            </a:r>
            <a:endParaRPr lang="de-DE" sz="8000" kern="0" dirty="0" smtClean="0"/>
          </a:p>
        </p:txBody>
      </p:sp>
    </p:spTree>
    <p:extLst>
      <p:ext uri="{BB962C8B-B14F-4D97-AF65-F5344CB8AC3E}">
        <p14:creationId xmlns:p14="http://schemas.microsoft.com/office/powerpoint/2010/main" val="11660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dirty="0" smtClean="0"/>
              <a:t>Softwareentwicklung </a:t>
            </a:r>
            <a:r>
              <a:rPr lang="de-DE" dirty="0" err="1" smtClean="0"/>
              <a:t>OldSchool</a:t>
            </a:r>
            <a:endParaRPr lang="de-DE" altLang="de-DE" dirty="0"/>
          </a:p>
        </p:txBody>
      </p:sp>
      <p:sp>
        <p:nvSpPr>
          <p:cNvPr id="7" name="Rechteck 6"/>
          <p:cNvSpPr/>
          <p:nvPr/>
        </p:nvSpPr>
        <p:spPr>
          <a:xfrm>
            <a:off x="2411760" y="1988840"/>
            <a:ext cx="4392488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411760" y="3429000"/>
            <a:ext cx="4392488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411760" y="4869160"/>
            <a:ext cx="4392488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Persistence</a:t>
            </a:r>
            <a:endParaRPr lang="de-DE" dirty="0"/>
          </a:p>
        </p:txBody>
      </p:sp>
      <p:pic>
        <p:nvPicPr>
          <p:cNvPr id="10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07" y="191683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84" y="203609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5565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71" y="335699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48" y="347625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48" y="359581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07" y="4799106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84" y="491836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37931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>
            <a:spLocks noGrp="1"/>
          </p:cNvSpPr>
          <p:nvPr>
            <p:ph sz="quarter" idx="4294967295"/>
          </p:nvPr>
        </p:nvSpPr>
        <p:spPr>
          <a:xfrm>
            <a:off x="0" y="-17690"/>
            <a:ext cx="9144000" cy="61109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Dann kam </a:t>
            </a:r>
            <a:r>
              <a:rPr lang="de-DE" dirty="0" err="1" smtClean="0"/>
              <a:t>Scrum</a:t>
            </a:r>
            <a:r>
              <a:rPr lang="de-DE" dirty="0" smtClean="0"/>
              <a:t> …</a:t>
            </a:r>
          </a:p>
          <a:p>
            <a:pPr lvl="1"/>
            <a:r>
              <a:rPr lang="de-DE" dirty="0" smtClean="0">
                <a:solidFill>
                  <a:srgbClr val="00B050"/>
                </a:solidFill>
              </a:rPr>
              <a:t>3 Rollen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4 Meetings</a:t>
            </a:r>
          </a:p>
          <a:p>
            <a:pPr lvl="1" defTabSz="481013"/>
            <a:r>
              <a:rPr lang="de-DE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3 Artefakte</a:t>
            </a:r>
          </a:p>
        </p:txBody>
      </p:sp>
      <p:sp>
        <p:nvSpPr>
          <p:cNvPr id="9" name="Rad 8"/>
          <p:cNvSpPr/>
          <p:nvPr/>
        </p:nvSpPr>
        <p:spPr>
          <a:xfrm>
            <a:off x="2699792" y="1368152"/>
            <a:ext cx="3672408" cy="3600400"/>
          </a:xfrm>
          <a:prstGeom prst="donu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chemeClr val="tx1"/>
              </a:solidFill>
            </a:endParaRPr>
          </a:p>
        </p:txBody>
      </p:sp>
      <p:sp>
        <p:nvSpPr>
          <p:cNvPr id="10" name="Pfeil nach rechts 9"/>
          <p:cNvSpPr/>
          <p:nvPr/>
        </p:nvSpPr>
        <p:spPr>
          <a:xfrm>
            <a:off x="4539952" y="3817021"/>
            <a:ext cx="3640702" cy="151157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1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251" y="237626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328" y="2495525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15089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482480" y="4248472"/>
            <a:ext cx="4044130" cy="720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800" dirty="0" err="1" smtClean="0">
                <a:solidFill>
                  <a:srgbClr val="FF0000"/>
                </a:solidFill>
              </a:rPr>
              <a:t>Planning</a:t>
            </a:r>
            <a:endParaRPr lang="de-DE" sz="18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995936" y="3384376"/>
            <a:ext cx="121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 smtClean="0"/>
              <a:t>Dev</a:t>
            </a:r>
            <a:r>
              <a:rPr lang="de-DE" sz="1800" dirty="0" smtClean="0"/>
              <a:t> Team</a:t>
            </a:r>
            <a:endParaRPr lang="de-DE" sz="1800" dirty="0"/>
          </a:p>
        </p:txBody>
      </p:sp>
      <p:sp>
        <p:nvSpPr>
          <p:cNvPr id="16" name="Textfeld 15"/>
          <p:cNvSpPr txBox="1"/>
          <p:nvPr/>
        </p:nvSpPr>
        <p:spPr>
          <a:xfrm>
            <a:off x="452569" y="3378977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dirty="0" err="1" smtClean="0">
                <a:solidFill>
                  <a:srgbClr val="00B050"/>
                </a:solidFill>
              </a:rPr>
              <a:t>Product</a:t>
            </a:r>
            <a:endParaRPr lang="de-DE" sz="1800" dirty="0" smtClean="0">
              <a:solidFill>
                <a:srgbClr val="00B050"/>
              </a:solidFill>
            </a:endParaRPr>
          </a:p>
          <a:p>
            <a:pPr algn="ctr"/>
            <a:r>
              <a:rPr lang="de-DE" sz="1800" dirty="0" err="1" smtClean="0">
                <a:solidFill>
                  <a:srgbClr val="00B050"/>
                </a:solidFill>
              </a:rPr>
              <a:t>Owner</a:t>
            </a:r>
            <a:endParaRPr lang="de-DE" sz="1800" dirty="0">
              <a:solidFill>
                <a:srgbClr val="00B050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3" y="2736497"/>
            <a:ext cx="550049" cy="7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364" y="692806"/>
            <a:ext cx="714578" cy="73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7380312" y="1411752"/>
            <a:ext cx="154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 smtClean="0">
                <a:solidFill>
                  <a:srgbClr val="00B050"/>
                </a:solidFill>
              </a:rPr>
              <a:t>Scrum</a:t>
            </a:r>
            <a:r>
              <a:rPr lang="de-DE" sz="1800" dirty="0" smtClean="0">
                <a:solidFill>
                  <a:srgbClr val="00B050"/>
                </a:solidFill>
              </a:rPr>
              <a:t> Master</a:t>
            </a:r>
            <a:endParaRPr lang="de-DE" sz="1800" dirty="0">
              <a:solidFill>
                <a:srgbClr val="00B050"/>
              </a:solidFill>
            </a:endParaRPr>
          </a:p>
        </p:txBody>
      </p:sp>
      <p:sp>
        <p:nvSpPr>
          <p:cNvPr id="20" name="Fensterinhalt vertikal verschieben 19"/>
          <p:cNvSpPr/>
          <p:nvPr/>
        </p:nvSpPr>
        <p:spPr>
          <a:xfrm>
            <a:off x="1619672" y="2802537"/>
            <a:ext cx="720080" cy="725855"/>
          </a:xfrm>
          <a:prstGeom prst="verticalScroll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" name="Textfeld 20"/>
          <p:cNvSpPr txBox="1"/>
          <p:nvPr/>
        </p:nvSpPr>
        <p:spPr>
          <a:xfrm>
            <a:off x="1547664" y="3456384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Product</a:t>
            </a:r>
            <a:endParaRPr lang="de-DE" sz="1800" b="1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de-DE" sz="18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Backlog</a:t>
            </a:r>
            <a:endParaRPr lang="de-DE"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Fensterinhalt vertikal verschieben 21"/>
          <p:cNvSpPr/>
          <p:nvPr/>
        </p:nvSpPr>
        <p:spPr>
          <a:xfrm>
            <a:off x="4228132" y="3888432"/>
            <a:ext cx="720080" cy="725855"/>
          </a:xfrm>
          <a:prstGeom prst="verticalScroll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" name="Textfeld 22"/>
          <p:cNvSpPr txBox="1"/>
          <p:nvPr/>
        </p:nvSpPr>
        <p:spPr>
          <a:xfrm>
            <a:off x="3921973" y="4608512"/>
            <a:ext cx="1313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Definition </a:t>
            </a:r>
          </a:p>
          <a:p>
            <a:pPr algn="ctr"/>
            <a:r>
              <a:rPr lang="de-DE" sz="18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of</a:t>
            </a:r>
            <a:r>
              <a:rPr lang="de-DE" sz="1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8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Done</a:t>
            </a:r>
            <a:endParaRPr lang="de-DE"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Fensterinhalt vertikal verschieben 23"/>
          <p:cNvSpPr/>
          <p:nvPr/>
        </p:nvSpPr>
        <p:spPr>
          <a:xfrm>
            <a:off x="4211960" y="0"/>
            <a:ext cx="720080" cy="725855"/>
          </a:xfrm>
          <a:prstGeom prst="verticalScroll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100853" y="797863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Task</a:t>
            </a:r>
          </a:p>
          <a:p>
            <a:pPr algn="ctr"/>
            <a:r>
              <a:rPr lang="de-DE" sz="1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Board</a:t>
            </a:r>
            <a:endParaRPr lang="de-DE"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Gebogener Pfeil 25"/>
          <p:cNvSpPr/>
          <p:nvPr/>
        </p:nvSpPr>
        <p:spPr>
          <a:xfrm rot="5400000">
            <a:off x="5529392" y="2195418"/>
            <a:ext cx="1924137" cy="1534666"/>
          </a:xfrm>
          <a:prstGeom prst="circularArrow">
            <a:avLst>
              <a:gd name="adj1" fmla="val 12500"/>
              <a:gd name="adj2" fmla="val 2424939"/>
              <a:gd name="adj3" fmla="val 20457681"/>
              <a:gd name="adj4" fmla="val 9052344"/>
              <a:gd name="adj5" fmla="val 1250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1800" b="1" dirty="0" smtClean="0">
                <a:solidFill>
                  <a:srgbClr val="FF0000"/>
                </a:solidFill>
              </a:rPr>
              <a:t>       Daily</a:t>
            </a:r>
            <a:endParaRPr lang="de-DE" sz="1800" b="1" dirty="0">
              <a:solidFill>
                <a:srgbClr val="FF0000"/>
              </a:solidFill>
            </a:endParaRPr>
          </a:p>
        </p:txBody>
      </p:sp>
      <p:sp>
        <p:nvSpPr>
          <p:cNvPr id="27" name="Nach oben gekrümmter Pfeil 26"/>
          <p:cNvSpPr/>
          <p:nvPr/>
        </p:nvSpPr>
        <p:spPr>
          <a:xfrm flipH="1">
            <a:off x="5096686" y="4896544"/>
            <a:ext cx="2067601" cy="845116"/>
          </a:xfrm>
          <a:prstGeom prst="curved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>
                <a:solidFill>
                  <a:srgbClr val="FF0000"/>
                </a:solidFill>
              </a:rPr>
              <a:t>Retrospektive</a:t>
            </a:r>
            <a:endParaRPr lang="de-DE" sz="1800" dirty="0">
              <a:solidFill>
                <a:srgbClr val="FF0000"/>
              </a:solidFill>
            </a:endParaRPr>
          </a:p>
        </p:txBody>
      </p:sp>
      <p:sp>
        <p:nvSpPr>
          <p:cNvPr id="28" name="Gefaltete Ecke 27"/>
          <p:cNvSpPr/>
          <p:nvPr/>
        </p:nvSpPr>
        <p:spPr>
          <a:xfrm>
            <a:off x="8152834" y="4246731"/>
            <a:ext cx="991166" cy="649813"/>
          </a:xfrm>
          <a:prstGeom prst="foldedCorner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>
                <a:solidFill>
                  <a:srgbClr val="FF0000"/>
                </a:solidFill>
              </a:rPr>
              <a:t>Review</a:t>
            </a:r>
            <a:endParaRPr lang="de-DE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012618"/>
          </a:xfrm>
        </p:spPr>
        <p:txBody>
          <a:bodyPr/>
          <a:lstStyle/>
          <a:p>
            <a:r>
              <a:rPr lang="de-DE" sz="3200" dirty="0" smtClean="0"/>
              <a:t>…und mit </a:t>
            </a:r>
            <a:r>
              <a:rPr lang="de-DE" sz="3200" dirty="0" err="1" smtClean="0"/>
              <a:t>Scrum</a:t>
            </a:r>
            <a:r>
              <a:rPr lang="de-DE" sz="3200" dirty="0" smtClean="0"/>
              <a:t> kam die </a:t>
            </a:r>
            <a:r>
              <a:rPr lang="de-DE" sz="3200" dirty="0" err="1" smtClean="0"/>
              <a:t>Deployment</a:t>
            </a:r>
            <a:r>
              <a:rPr lang="de-DE" sz="3200" dirty="0" smtClean="0"/>
              <a:t> Pipeline</a:t>
            </a:r>
            <a:r>
              <a:rPr lang="de-DE" sz="3600" dirty="0" smtClean="0"/>
              <a:t>...</a:t>
            </a:r>
            <a:endParaRPr lang="de-DE" sz="3600" dirty="0"/>
          </a:p>
        </p:txBody>
      </p:sp>
      <p:sp>
        <p:nvSpPr>
          <p:cNvPr id="7" name="Richtungspfeil 6"/>
          <p:cNvSpPr/>
          <p:nvPr/>
        </p:nvSpPr>
        <p:spPr>
          <a:xfrm>
            <a:off x="251520" y="1985798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bg1"/>
                </a:solidFill>
              </a:rPr>
              <a:t>Backlog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8" name="Richtungspfeil 7"/>
          <p:cNvSpPr/>
          <p:nvPr/>
        </p:nvSpPr>
        <p:spPr>
          <a:xfrm>
            <a:off x="1691680" y="1994436"/>
            <a:ext cx="1459505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Code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Richtungspfeil 8"/>
          <p:cNvSpPr/>
          <p:nvPr/>
        </p:nvSpPr>
        <p:spPr>
          <a:xfrm>
            <a:off x="3138064" y="2020923"/>
            <a:ext cx="1433935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Test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0" name="Richtungspfeil 9"/>
          <p:cNvSpPr/>
          <p:nvPr/>
        </p:nvSpPr>
        <p:spPr>
          <a:xfrm>
            <a:off x="4572000" y="2020923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bg1"/>
                </a:solidFill>
              </a:rPr>
              <a:t>Fachl</a:t>
            </a:r>
            <a:r>
              <a:rPr lang="de-DE" sz="2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Abn.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1" name="Richtungspfeil 10"/>
          <p:cNvSpPr/>
          <p:nvPr/>
        </p:nvSpPr>
        <p:spPr>
          <a:xfrm>
            <a:off x="6012160" y="2020923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Rollout</a:t>
            </a:r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83" y="783044"/>
            <a:ext cx="1110233" cy="117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Gerade Verbindung 12"/>
          <p:cNvCxnSpPr/>
          <p:nvPr/>
        </p:nvCxnSpPr>
        <p:spPr>
          <a:xfrm>
            <a:off x="1691680" y="1337726"/>
            <a:ext cx="0" cy="1411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7457764" y="1337726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chtungspfeil 14"/>
          <p:cNvSpPr/>
          <p:nvPr/>
        </p:nvSpPr>
        <p:spPr>
          <a:xfrm>
            <a:off x="7457764" y="2043593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Betrieb</a:t>
            </a:r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55" y="3374681"/>
            <a:ext cx="550049" cy="7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374681"/>
            <a:ext cx="682960" cy="6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chtungspfeil 17"/>
          <p:cNvSpPr/>
          <p:nvPr/>
        </p:nvSpPr>
        <p:spPr>
          <a:xfrm>
            <a:off x="1690202" y="5067712"/>
            <a:ext cx="5762118" cy="37751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Continuous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Delivery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9" name="Richtungspfeil 18"/>
          <p:cNvSpPr/>
          <p:nvPr/>
        </p:nvSpPr>
        <p:spPr>
          <a:xfrm>
            <a:off x="1674904" y="5517232"/>
            <a:ext cx="7223020" cy="377512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bg1"/>
                </a:solidFill>
              </a:rPr>
              <a:t>Dev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Ops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74976" y="3662713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Fachseite</a:t>
            </a:r>
            <a:endParaRPr lang="de-DE" sz="1600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7" y="4022753"/>
            <a:ext cx="550049" cy="7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395536" y="474283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(B-/T-) Architekt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2687098" y="4070097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Dev</a:t>
            </a:r>
            <a:r>
              <a:rPr lang="de-DE" sz="1600" dirty="0" smtClean="0"/>
              <a:t> Team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4705736" y="4040996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Fachseite</a:t>
            </a:r>
            <a:endParaRPr lang="de-DE" sz="1600" dirty="0"/>
          </a:p>
        </p:txBody>
      </p:sp>
      <p:sp>
        <p:nvSpPr>
          <p:cNvPr id="25" name="Textfeld 24"/>
          <p:cNvSpPr txBox="1"/>
          <p:nvPr/>
        </p:nvSpPr>
        <p:spPr>
          <a:xfrm>
            <a:off x="6145896" y="4022753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Dev</a:t>
            </a:r>
            <a:r>
              <a:rPr lang="de-DE" sz="1600" dirty="0" smtClean="0"/>
              <a:t> Team</a:t>
            </a:r>
            <a:endParaRPr lang="de-DE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7236296" y="4022753"/>
            <a:ext cx="190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Admin/Entwickler</a:t>
            </a:r>
            <a:endParaRPr lang="de-DE" sz="1600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52" y="683111"/>
            <a:ext cx="714578" cy="73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971600" y="1402057"/>
            <a:ext cx="154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Scrum</a:t>
            </a:r>
            <a:r>
              <a:rPr lang="de-DE" sz="2000" dirty="0" smtClean="0"/>
              <a:t> Master</a:t>
            </a:r>
            <a:endParaRPr lang="de-DE" sz="2000" dirty="0"/>
          </a:p>
        </p:txBody>
      </p:sp>
      <p:sp>
        <p:nvSpPr>
          <p:cNvPr id="29" name="Richtungspfeil 28"/>
          <p:cNvSpPr/>
          <p:nvPr/>
        </p:nvSpPr>
        <p:spPr>
          <a:xfrm>
            <a:off x="1691680" y="4644896"/>
            <a:ext cx="2879581" cy="37751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Continuous</a:t>
            </a:r>
            <a:r>
              <a:rPr lang="de-DE" sz="1600" dirty="0" smtClean="0">
                <a:solidFill>
                  <a:schemeClr val="tx1"/>
                </a:solidFill>
              </a:rPr>
              <a:t> Integration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0" name="Richtungspfeil 29"/>
          <p:cNvSpPr/>
          <p:nvPr/>
        </p:nvSpPr>
        <p:spPr>
          <a:xfrm>
            <a:off x="5121138" y="1258681"/>
            <a:ext cx="2331181" cy="242316"/>
          </a:xfrm>
          <a:prstGeom prst="homePlat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1" name="Richtungspfeil 30"/>
          <p:cNvSpPr/>
          <p:nvPr/>
        </p:nvSpPr>
        <p:spPr>
          <a:xfrm rot="10800000">
            <a:off x="1691680" y="1258681"/>
            <a:ext cx="2331181" cy="242316"/>
          </a:xfrm>
          <a:prstGeom prst="homePlat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2" name="Wolke 31">
            <a:hlinkClick r:id="rId6"/>
          </p:cNvPr>
          <p:cNvSpPr/>
          <p:nvPr/>
        </p:nvSpPr>
        <p:spPr>
          <a:xfrm>
            <a:off x="7331" y="1634388"/>
            <a:ext cx="288032" cy="325096"/>
          </a:xfrm>
          <a:prstGeom prst="cloud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3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115" y="315205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92" y="3271315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Temp\image0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90879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Temp\image002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34" y="2741839"/>
            <a:ext cx="5524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Temp\image002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6" y="2895029"/>
            <a:ext cx="5524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Temp\image00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8" y="3029871"/>
            <a:ext cx="5524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685" y="315865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62" y="3277918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Temp\image0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62" y="339748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7384"/>
            <a:ext cx="7772400" cy="1066800"/>
          </a:xfrm>
        </p:spPr>
        <p:txBody>
          <a:bodyPr/>
          <a:lstStyle/>
          <a:p>
            <a:r>
              <a:rPr lang="de-DE" dirty="0" smtClean="0"/>
              <a:t>… was zur Folge hatte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1655676" y="2060849"/>
            <a:ext cx="5040560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619672" y="3501009"/>
            <a:ext cx="5076564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655676" y="4941169"/>
            <a:ext cx="5040560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Persistence</a:t>
            </a:r>
            <a:endParaRPr lang="de-DE" dirty="0"/>
          </a:p>
        </p:txBody>
      </p:sp>
      <p:pic>
        <p:nvPicPr>
          <p:cNvPr id="9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055" y="83671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132" y="95597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1075538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33" y="83671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610" y="95597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10" y="107553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90" y="855979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667" y="975240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67" y="109480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hteck 17"/>
          <p:cNvSpPr/>
          <p:nvPr/>
        </p:nvSpPr>
        <p:spPr>
          <a:xfrm rot="5400000">
            <a:off x="685473" y="3399474"/>
            <a:ext cx="4100564" cy="847249"/>
          </a:xfrm>
          <a:prstGeom prst="rect">
            <a:avLst/>
          </a:prstGeom>
          <a:solidFill>
            <a:srgbClr val="3A00AD">
              <a:alpha val="50196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Funktionalität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 rot="5400000">
            <a:off x="2189259" y="3399475"/>
            <a:ext cx="4100564" cy="847249"/>
          </a:xfrm>
          <a:prstGeom prst="rect">
            <a:avLst/>
          </a:prstGeom>
          <a:solidFill>
            <a:srgbClr val="3A00AD">
              <a:alpha val="50196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Funktionalität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 rot="5400000">
            <a:off x="3629419" y="3399475"/>
            <a:ext cx="4100564" cy="847249"/>
          </a:xfrm>
          <a:prstGeom prst="rect">
            <a:avLst/>
          </a:prstGeom>
          <a:solidFill>
            <a:srgbClr val="3A00AD">
              <a:alpha val="50196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Funktionalität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Micro Service Unit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24000"/>
            <a:ext cx="8640960" cy="4114800"/>
          </a:xfrm>
        </p:spPr>
        <p:txBody>
          <a:bodyPr/>
          <a:lstStyle/>
          <a:p>
            <a:r>
              <a:rPr lang="de-DE" dirty="0" smtClean="0"/>
              <a:t>Deckt Teile eines fachlichen Anforderungskatalogs ab.</a:t>
            </a:r>
          </a:p>
          <a:p>
            <a:r>
              <a:rPr lang="de-DE" dirty="0" smtClean="0"/>
              <a:t>Horizontale Skalierung durch mehrere Units</a:t>
            </a:r>
          </a:p>
          <a:p>
            <a:r>
              <a:rPr lang="de-DE" dirty="0" smtClean="0"/>
              <a:t>Mögliche Ausprägungen sind:</a:t>
            </a:r>
          </a:p>
          <a:p>
            <a:pPr lvl="1"/>
            <a:r>
              <a:rPr lang="de-DE" dirty="0" smtClean="0"/>
              <a:t>GUI – Logik – Persistenz (vollständige Anwendung)</a:t>
            </a:r>
          </a:p>
          <a:p>
            <a:pPr lvl="1"/>
            <a:r>
              <a:rPr lang="de-DE" dirty="0" smtClean="0"/>
              <a:t>Logik – Persistenz (Service)</a:t>
            </a:r>
          </a:p>
          <a:p>
            <a:pPr lvl="1"/>
            <a:r>
              <a:rPr lang="de-DE" dirty="0" smtClean="0"/>
              <a:t>Batch</a:t>
            </a:r>
          </a:p>
          <a:p>
            <a:endParaRPr 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MS Beispiel: Registration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24000"/>
            <a:ext cx="4320480" cy="4114800"/>
          </a:xfrm>
        </p:spPr>
        <p:txBody>
          <a:bodyPr/>
          <a:lstStyle/>
          <a:p>
            <a:r>
              <a:rPr lang="de-DE" dirty="0" smtClean="0"/>
              <a:t>MS Registration – Eine vollständige Anwendung über welche sich der Nutzer registrieren kann.</a:t>
            </a:r>
          </a:p>
          <a:p>
            <a:endParaRPr lang="de-DE" kern="0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8" y="1657350"/>
            <a:ext cx="2189163" cy="354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MS Beispiele - Login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885" y="1247304"/>
            <a:ext cx="4125091" cy="4629968"/>
          </a:xfrm>
        </p:spPr>
        <p:txBody>
          <a:bodyPr/>
          <a:lstStyle/>
          <a:p>
            <a:r>
              <a:rPr lang="de-DE" dirty="0" smtClean="0"/>
              <a:t>MS Login – Eine Anwendung, über welche sich der Nutzer einloggen kann. Nutzt in dieser Ausprägung die Stammdaten der MS Registration online.</a:t>
            </a:r>
          </a:p>
          <a:p>
            <a:endParaRPr lang="de-DE" kern="0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190923"/>
            <a:ext cx="480377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X_2016_Template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JAX_2016_Template</Template>
  <TotalTime>0</TotalTime>
  <Words>344</Words>
  <Application>Microsoft Office PowerPoint</Application>
  <PresentationFormat>Bildschirmpräsentation (4:3)</PresentationFormat>
  <Paragraphs>138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ＭＳ Ｐゴシック</vt:lpstr>
      <vt:lpstr>Arial</vt:lpstr>
      <vt:lpstr>Wingdings</vt:lpstr>
      <vt:lpstr>JAX_2016_Template</vt:lpstr>
      <vt:lpstr>Oliver Wronka | axxessio GmbH - Bonn</vt:lpstr>
      <vt:lpstr>Inhalt</vt:lpstr>
      <vt:lpstr>Softwareentwicklung OldSchool</vt:lpstr>
      <vt:lpstr>PowerPoint-Präsentation</vt:lpstr>
      <vt:lpstr>…und mit Scrum kam die Deployment Pipeline...</vt:lpstr>
      <vt:lpstr>… was zur Folge hatte</vt:lpstr>
      <vt:lpstr>Micro Service Unit</vt:lpstr>
      <vt:lpstr>MS Beispiel: Registration</vt:lpstr>
      <vt:lpstr>MS Beispiele - Login</vt:lpstr>
      <vt:lpstr>MS Area</vt:lpstr>
      <vt:lpstr>Projekt</vt:lpstr>
      <vt:lpstr>Stack</vt:lpstr>
      <vt:lpstr>Setup - Java</vt:lpstr>
      <vt:lpstr>Setup – git</vt:lpstr>
      <vt:lpstr>Setup – maven3</vt:lpstr>
      <vt:lpstr>Setup – Spring Tool Suite</vt:lpstr>
      <vt:lpstr>1. Sprint – Technischer Durchstich</vt:lpstr>
      <vt:lpstr>1. Sprint – Technischer Durchstich</vt:lpstr>
      <vt:lpstr>2. Sprint – Technische Integration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| Company</dc:title>
  <dc:creator>Oliver Wronka</dc:creator>
  <cp:lastModifiedBy>Oliver Wronka</cp:lastModifiedBy>
  <cp:revision>51</cp:revision>
  <dcterms:created xsi:type="dcterms:W3CDTF">2016-03-01T09:53:34Z</dcterms:created>
  <dcterms:modified xsi:type="dcterms:W3CDTF">2018-04-27T13:43:56Z</dcterms:modified>
</cp:coreProperties>
</file>