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91" r:id="rId10"/>
    <p:sldId id="292" r:id="rId11"/>
    <p:sldId id="313" r:id="rId12"/>
    <p:sldId id="314" r:id="rId13"/>
    <p:sldId id="277" r:id="rId14"/>
    <p:sldId id="307" r:id="rId15"/>
    <p:sldId id="309" r:id="rId16"/>
    <p:sldId id="308" r:id="rId17"/>
    <p:sldId id="316" r:id="rId18"/>
    <p:sldId id="315" r:id="rId19"/>
    <p:sldId id="310" r:id="rId20"/>
    <p:sldId id="297" r:id="rId21"/>
    <p:sldId id="312" r:id="rId22"/>
    <p:sldId id="280" r:id="rId23"/>
    <p:sldId id="306" r:id="rId24"/>
    <p:sldId id="305" r:id="rId2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61" autoAdjust="0"/>
  </p:normalViewPr>
  <p:slideViewPr>
    <p:cSldViewPr showGuides="1">
      <p:cViewPr varScale="1">
        <p:scale>
          <a:sx n="71" d="100"/>
          <a:sy n="71" d="100"/>
        </p:scale>
        <p:origin x="154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st-service/" TargetMode="External"/><Relationship Id="rId2" Type="http://schemas.openxmlformats.org/officeDocument/2006/relationships/hyperlink" Target="https://spring.io/guides/gs/consuming-rest-jqu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guides/gs/accessing-data-mysql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slideshare.net/axxessio/presentations" TargetMode="External"/><Relationship Id="rId11" Type="http://schemas.microsoft.com/office/2007/relationships/hdphoto" Target="../media/hdphoto2.wdp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>
                <a:solidFill>
                  <a:schemeClr val="tx1"/>
                </a:solidFill>
              </a:rPr>
              <a:t>Oliver </a:t>
            </a:r>
            <a:r>
              <a:rPr lang="de-DE" altLang="de-DE" dirty="0" err="1">
                <a:solidFill>
                  <a:schemeClr val="tx1"/>
                </a:solidFill>
              </a:rPr>
              <a:t>Wronka</a:t>
            </a:r>
            <a:r>
              <a:rPr lang="de-DE" altLang="de-DE" dirty="0">
                <a:solidFill>
                  <a:schemeClr val="tx1"/>
                </a:solidFill>
              </a:rPr>
              <a:t> | </a:t>
            </a:r>
            <a:r>
              <a:rPr lang="de-DE" altLang="de-DE" dirty="0" err="1">
                <a:solidFill>
                  <a:schemeClr val="tx1"/>
                </a:solidFill>
              </a:rPr>
              <a:t>axxessio</a:t>
            </a:r>
            <a:r>
              <a:rPr lang="de-DE" altLang="de-DE" dirty="0">
                <a:solidFill>
                  <a:schemeClr val="tx1"/>
                </a:solidFill>
              </a:rPr>
              <a:t> GmbH - Bonn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>
                <a:solidFill>
                  <a:schemeClr val="tx1"/>
                </a:solidFill>
              </a:rPr>
              <a:t>Resilient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Stack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3851920" y="1196752"/>
            <a:ext cx="1440160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095391" y="1700808"/>
            <a:ext cx="994300" cy="736846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97160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26999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28442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284421" y="4869160"/>
            <a:ext cx="76730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85192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15031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16474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16474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73224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03063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04506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04506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Zentralspeicher 27"/>
          <p:cNvSpPr/>
          <p:nvPr/>
        </p:nvSpPr>
        <p:spPr>
          <a:xfrm>
            <a:off x="220988" y="592805"/>
            <a:ext cx="2894164" cy="468052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JQuery</a:t>
            </a:r>
            <a:r>
              <a:rPr lang="de-DE" dirty="0"/>
              <a:t> Mobile</a:t>
            </a:r>
          </a:p>
        </p:txBody>
      </p:sp>
      <p:sp>
        <p:nvSpPr>
          <p:cNvPr id="30" name="Rechteck 29"/>
          <p:cNvSpPr/>
          <p:nvPr/>
        </p:nvSpPr>
        <p:spPr bwMode="auto">
          <a:xfrm>
            <a:off x="211568" y="1267539"/>
            <a:ext cx="2880319" cy="45073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  <a:latin typeface="+mn-lt"/>
                <a:ea typeface="+mn-ea"/>
              </a:rPr>
              <a:t>Sprint Boot</a:t>
            </a:r>
          </a:p>
        </p:txBody>
      </p:sp>
      <p:sp>
        <p:nvSpPr>
          <p:cNvPr id="32" name="Flussdiagramm: Magnetplattenspeicher 31"/>
          <p:cNvSpPr/>
          <p:nvPr/>
        </p:nvSpPr>
        <p:spPr>
          <a:xfrm>
            <a:off x="5964939" y="546094"/>
            <a:ext cx="292754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Apache Derby</a:t>
            </a:r>
          </a:p>
        </p:txBody>
      </p:sp>
      <p:sp>
        <p:nvSpPr>
          <p:cNvPr id="34" name="Flussdiagramm: Magnetplattenspeicher 33"/>
          <p:cNvSpPr/>
          <p:nvPr/>
        </p:nvSpPr>
        <p:spPr>
          <a:xfrm>
            <a:off x="5988549" y="1208289"/>
            <a:ext cx="288032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Mongo DB</a:t>
            </a:r>
          </a:p>
        </p:txBody>
      </p:sp>
      <p:sp>
        <p:nvSpPr>
          <p:cNvPr id="25" name="Rechteck 24"/>
          <p:cNvSpPr/>
          <p:nvPr/>
        </p:nvSpPr>
        <p:spPr bwMode="auto">
          <a:xfrm>
            <a:off x="3851920" y="5805264"/>
            <a:ext cx="1440160" cy="9444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Auth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" name="Flussdiagramm: Datenträger mit direktem Zugriff 1"/>
          <p:cNvSpPr/>
          <p:nvPr/>
        </p:nvSpPr>
        <p:spPr bwMode="auto">
          <a:xfrm>
            <a:off x="5472099" y="4035116"/>
            <a:ext cx="1080120" cy="504056"/>
          </a:xfrm>
          <a:prstGeom prst="flowChartMagneticDrum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993366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4" name="Vertikales Scrollen 3"/>
          <p:cNvSpPr/>
          <p:nvPr/>
        </p:nvSpPr>
        <p:spPr bwMode="auto">
          <a:xfrm>
            <a:off x="4119000" y="6143446"/>
            <a:ext cx="898299" cy="355612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9" name="Vertikales Scrollen 28"/>
          <p:cNvSpPr/>
          <p:nvPr/>
        </p:nvSpPr>
        <p:spPr bwMode="auto">
          <a:xfrm>
            <a:off x="191012" y="2001998"/>
            <a:ext cx="2900875" cy="435655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0" charset="-128"/>
              </a:rPr>
              <a:t>Keycloak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5950022" y="1986922"/>
            <a:ext cx="2880319" cy="450731"/>
          </a:xfrm>
          <a:prstGeom prst="rect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 err="1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Active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 MQ / alt.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Hysterix</a:t>
            </a:r>
            <a:endParaRPr lang="de-DE" sz="1800" dirty="0">
              <a:solidFill>
                <a:schemeClr val="bg1"/>
              </a:solidFill>
              <a:latin typeface="Arial" charset="0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66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Teamsetup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Teams mit je einem Frontend, Backend sowie DB-Entwickler</a:t>
            </a:r>
          </a:p>
          <a:p>
            <a:r>
              <a:rPr lang="de-DE" dirty="0"/>
              <a:t>1 </a:t>
            </a:r>
            <a:r>
              <a:rPr lang="de-DE" dirty="0" err="1"/>
              <a:t>Buildmanager</a:t>
            </a:r>
            <a:r>
              <a:rPr lang="de-DE" dirty="0"/>
              <a:t> (GIT, Jenkins, </a:t>
            </a:r>
            <a:r>
              <a:rPr lang="de-DE" dirty="0" err="1"/>
              <a:t>Maven</a:t>
            </a:r>
            <a:r>
              <a:rPr lang="de-DE" dirty="0"/>
              <a:t>, </a:t>
            </a:r>
            <a:r>
              <a:rPr lang="de-DE" dirty="0" err="1"/>
              <a:t>Continious</a:t>
            </a:r>
            <a:r>
              <a:rPr lang="de-DE" dirty="0"/>
              <a:t> Integration &amp; 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75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73352"/>
          </a:xfrm>
        </p:spPr>
        <p:txBody>
          <a:bodyPr/>
          <a:lstStyle/>
          <a:p>
            <a:r>
              <a:rPr lang="de-DE" dirty="0"/>
              <a:t>7 Termine a 4 h</a:t>
            </a:r>
          </a:p>
          <a:p>
            <a:r>
              <a:rPr lang="de-DE" dirty="0"/>
              <a:t>Alle 14 Tage</a:t>
            </a:r>
          </a:p>
          <a:p>
            <a:r>
              <a:rPr lang="de-DE" dirty="0"/>
              <a:t>2 Termine ohne mich!</a:t>
            </a:r>
          </a:p>
          <a:p>
            <a:r>
              <a:rPr lang="de-DE" dirty="0"/>
              <a:t>Terminvorschläge:</a:t>
            </a:r>
          </a:p>
          <a:p>
            <a:pPr lvl="1"/>
            <a:r>
              <a:rPr lang="de-DE" dirty="0"/>
              <a:t>Setup: 24.04.</a:t>
            </a:r>
          </a:p>
          <a:p>
            <a:pPr lvl="1"/>
            <a:r>
              <a:rPr lang="de-DE" dirty="0" err="1"/>
              <a:t>Resarch</a:t>
            </a:r>
            <a:r>
              <a:rPr lang="de-DE" dirty="0"/>
              <a:t>: 22.05., 12.06.</a:t>
            </a:r>
          </a:p>
          <a:p>
            <a:pPr lvl="1"/>
            <a:r>
              <a:rPr lang="de-DE" dirty="0"/>
              <a:t>Workshops: 08.05., 15.05, 29.05., 05.06., 19.06.</a:t>
            </a:r>
          </a:p>
          <a:p>
            <a:pPr lvl="1"/>
            <a:r>
              <a:rPr lang="de-DE" dirty="0"/>
              <a:t>Präsentation: 26.06.</a:t>
            </a:r>
          </a:p>
        </p:txBody>
      </p:sp>
    </p:spTree>
    <p:extLst>
      <p:ext uri="{BB962C8B-B14F-4D97-AF65-F5344CB8AC3E}">
        <p14:creationId xmlns:p14="http://schemas.microsoft.com/office/powerpoint/2010/main" val="279088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Java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/>
              <a:t>Installation von Java 8:</a:t>
            </a:r>
            <a:br>
              <a:rPr lang="en-US" dirty="0"/>
            </a:br>
            <a:r>
              <a:rPr lang="en-US" dirty="0"/>
              <a:t>https://www.oracle.com/java/technologies/javase/javase-jdk8-downloads.html</a:t>
            </a:r>
          </a:p>
          <a:p>
            <a:r>
              <a:rPr lang="en-US" dirty="0" err="1"/>
              <a:t>Setzen</a:t>
            </a:r>
            <a:r>
              <a:rPr lang="en-US" dirty="0"/>
              <a:t> der </a:t>
            </a:r>
            <a:r>
              <a:rPr lang="en-US" dirty="0" err="1"/>
              <a:t>Umgebungsvariablen</a:t>
            </a:r>
            <a:r>
              <a:rPr lang="en-US" dirty="0"/>
              <a:t> JAVA_HOME</a:t>
            </a:r>
          </a:p>
          <a:p>
            <a:r>
              <a:rPr lang="en-US" dirty="0"/>
              <a:t>Java in </a:t>
            </a:r>
            <a:r>
              <a:rPr lang="en-US" dirty="0" err="1"/>
              <a:t>Pfad</a:t>
            </a:r>
            <a:r>
              <a:rPr lang="en-US" dirty="0"/>
              <a:t> </a:t>
            </a:r>
            <a:r>
              <a:rPr lang="en-US" dirty="0" err="1"/>
              <a:t>eintragen</a:t>
            </a:r>
            <a:endParaRPr lang="en-US" dirty="0"/>
          </a:p>
          <a:p>
            <a:r>
              <a:rPr lang="en-US" dirty="0" err="1"/>
              <a:t>Prüfen</a:t>
            </a:r>
            <a:r>
              <a:rPr lang="en-US" dirty="0"/>
              <a:t>: cmd.exe </a:t>
            </a:r>
            <a:r>
              <a:rPr lang="en-US" dirty="0" err="1"/>
              <a:t>öffnen</a:t>
            </a:r>
            <a:r>
              <a:rPr lang="en-US" dirty="0"/>
              <a:t> und java </a:t>
            </a:r>
            <a:r>
              <a:rPr lang="en-US" dirty="0" err="1"/>
              <a:t>eingeben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– </a:t>
            </a:r>
            <a:r>
              <a:rPr lang="de-DE" dirty="0" err="1"/>
              <a:t>git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Installation git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https://gitforwindows.org/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/>
              <a:t>Installation von </a:t>
            </a:r>
            <a:r>
              <a:rPr lang="en-US" dirty="0" err="1"/>
              <a:t>TortoiseGit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https://tortoisegit.org/download/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– maven3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/>
              <a:t>Installation von maven3:</a:t>
            </a:r>
            <a:br>
              <a:rPr lang="en-US" dirty="0"/>
            </a:br>
            <a:r>
              <a:rPr lang="en-US" dirty="0">
                <a:hlinkClick r:id="rId2"/>
              </a:rPr>
              <a:t>https://maven.apache.org/download.cgi</a:t>
            </a:r>
            <a:r>
              <a:rPr lang="en-US" dirty="0"/>
              <a:t> </a:t>
            </a:r>
          </a:p>
          <a:p>
            <a:r>
              <a:rPr lang="en-US" dirty="0" err="1"/>
              <a:t>Entpacken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C:\Develop\MVN</a:t>
            </a:r>
          </a:p>
          <a:p>
            <a:r>
              <a:rPr lang="en-US" dirty="0"/>
              <a:t>maven3 in </a:t>
            </a:r>
            <a:r>
              <a:rPr lang="en-US" dirty="0" err="1"/>
              <a:t>Pfad</a:t>
            </a:r>
            <a:r>
              <a:rPr lang="en-US" dirty="0"/>
              <a:t> </a:t>
            </a:r>
            <a:r>
              <a:rPr lang="en-US" dirty="0" err="1"/>
              <a:t>eintragen</a:t>
            </a:r>
            <a:endParaRPr lang="en-US" dirty="0"/>
          </a:p>
          <a:p>
            <a:r>
              <a:rPr lang="en-US" dirty="0" err="1"/>
              <a:t>Prüfen</a:t>
            </a:r>
            <a:r>
              <a:rPr lang="en-US" dirty="0"/>
              <a:t>: cmd.exe </a:t>
            </a:r>
            <a:r>
              <a:rPr lang="en-US" dirty="0" err="1"/>
              <a:t>öffnen</a:t>
            </a:r>
            <a:r>
              <a:rPr lang="en-US" dirty="0"/>
              <a:t> und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eingeben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41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– Spring Tool Suite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/>
              <a:t>Installation von STS:</a:t>
            </a:r>
            <a:br>
              <a:rPr lang="en-US" dirty="0"/>
            </a:br>
            <a:r>
              <a:rPr lang="en-US" dirty="0">
                <a:hlinkClick r:id="rId2"/>
              </a:rPr>
              <a:t>https://spring.io/tools</a:t>
            </a:r>
            <a:r>
              <a:rPr lang="en-US" dirty="0"/>
              <a:t> </a:t>
            </a:r>
          </a:p>
          <a:p>
            <a:r>
              <a:rPr lang="en-US" dirty="0" err="1"/>
              <a:t>Entpacken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C:\Develop\STS</a:t>
            </a:r>
          </a:p>
          <a:p>
            <a:r>
              <a:rPr lang="en-US" dirty="0" err="1"/>
              <a:t>Verknüpfung</a:t>
            </a:r>
            <a:r>
              <a:rPr lang="en-US" dirty="0"/>
              <a:t> auf Desktop </a:t>
            </a:r>
            <a:r>
              <a:rPr lang="en-US" dirty="0" err="1"/>
              <a:t>anlegen</a:t>
            </a:r>
            <a:endParaRPr lang="en-US" dirty="0"/>
          </a:p>
          <a:p>
            <a:r>
              <a:rPr lang="en-US" dirty="0" err="1"/>
              <a:t>Anlegen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Ordners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C:\Workspace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41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5D9CF-0548-49A9-B664-80FF9020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MySQL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CFBF-E7F3-4910-8E2D-51099986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 </a:t>
            </a:r>
            <a:r>
              <a:rPr lang="de-DE"/>
              <a:t>und Installation </a:t>
            </a:r>
            <a:r>
              <a:rPr lang="de-DE" dirty="0"/>
              <a:t>von  MySQL: </a:t>
            </a:r>
            <a:r>
              <a:rPr lang="de-DE" dirty="0">
                <a:hlinkClick r:id="rId2"/>
              </a:rPr>
              <a:t>https://dev.mysql.com/downloads/installer/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3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0C03-6DED-4C29-98D6-8FD062C4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HowTos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F05894-A0F1-4F9A-8B6F-093ED705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Frontend:</a:t>
            </a:r>
            <a:r>
              <a:rPr lang="de-DE" dirty="0" err="1">
                <a:hlinkClick r:id="rId2"/>
              </a:rPr>
              <a:t>https</a:t>
            </a:r>
            <a:r>
              <a:rPr lang="de-DE" dirty="0">
                <a:hlinkClick r:id="rId2"/>
              </a:rPr>
              <a:t>://spring.io/</a:t>
            </a:r>
            <a:r>
              <a:rPr lang="de-DE" dirty="0" err="1">
                <a:hlinkClick r:id="rId2"/>
              </a:rPr>
              <a:t>guides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gs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consuming</a:t>
            </a:r>
            <a:r>
              <a:rPr lang="de-DE" dirty="0">
                <a:hlinkClick r:id="rId2"/>
              </a:rPr>
              <a:t>-rest-</a:t>
            </a:r>
            <a:r>
              <a:rPr lang="de-DE" dirty="0" err="1">
                <a:hlinkClick r:id="rId2"/>
              </a:rPr>
              <a:t>jquery</a:t>
            </a:r>
            <a:r>
              <a:rPr lang="de-DE" dirty="0">
                <a:hlinkClick r:id="rId2"/>
              </a:rPr>
              <a:t>/</a:t>
            </a:r>
            <a:endParaRPr lang="de-DE" dirty="0"/>
          </a:p>
          <a:p>
            <a:r>
              <a:rPr lang="de-DE" dirty="0"/>
              <a:t>Service: </a:t>
            </a:r>
            <a:r>
              <a:rPr lang="de-DE" dirty="0">
                <a:hlinkClick r:id="rId3"/>
              </a:rPr>
              <a:t>https://spring.io/guides/gs/rest-service/</a:t>
            </a:r>
            <a:endParaRPr lang="de-DE" dirty="0"/>
          </a:p>
          <a:p>
            <a:r>
              <a:rPr lang="de-DE" dirty="0"/>
              <a:t>Backend: </a:t>
            </a:r>
            <a:r>
              <a:rPr lang="de-DE" dirty="0">
                <a:hlinkClick r:id="rId4"/>
              </a:rPr>
              <a:t>https://spring.io/guides/gs/accessing-data-mysql/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29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/>
              <a:t>1. Sprint – Technischer Durchstich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Workshops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Teams a 2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Peer Programing</a:t>
            </a:r>
          </a:p>
          <a:p>
            <a:r>
              <a:rPr lang="en-US" dirty="0"/>
              <a:t>1 Team UI</a:t>
            </a:r>
          </a:p>
          <a:p>
            <a:r>
              <a:rPr lang="en-US" dirty="0"/>
              <a:t>1 Team REST Interface</a:t>
            </a:r>
          </a:p>
          <a:p>
            <a:r>
              <a:rPr lang="en-US" dirty="0"/>
              <a:t>1 Team </a:t>
            </a:r>
            <a:r>
              <a:rPr lang="en-US" dirty="0" err="1"/>
              <a:t>Persistenz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31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dirty="0"/>
              <a:t>Softwareentwicklung </a:t>
            </a:r>
            <a:r>
              <a:rPr lang="de-DE" dirty="0" err="1"/>
              <a:t>OldSchool</a:t>
            </a:r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2411760" y="198884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8" name="Rechteck 7"/>
          <p:cNvSpPr/>
          <p:nvPr/>
        </p:nvSpPr>
        <p:spPr>
          <a:xfrm>
            <a:off x="2411760" y="342900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9" name="Rechteck 8"/>
          <p:cNvSpPr/>
          <p:nvPr/>
        </p:nvSpPr>
        <p:spPr>
          <a:xfrm>
            <a:off x="2411760" y="486916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Persistence</a:t>
            </a:r>
            <a:endParaRPr lang="de-DE" dirty="0"/>
          </a:p>
        </p:txBody>
      </p:sp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191683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203609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5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71" y="335699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8" y="347625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8" y="359581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4799106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91836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7931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</p:spPr>
        <p:txBody>
          <a:bodyPr/>
          <a:lstStyle/>
          <a:p>
            <a:r>
              <a:rPr lang="de-DE" altLang="de-DE" sz="4000" dirty="0"/>
              <a:t>1. Sprint – Technischer Durchstich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772816"/>
            <a:ext cx="2261051" cy="4076427"/>
            <a:chOff x="3995936" y="2448917"/>
            <a:chExt cx="1180931" cy="2204219"/>
          </a:xfrm>
        </p:grpSpPr>
        <p:sp>
          <p:nvSpPr>
            <p:cNvPr id="12" name="Rechteck 11"/>
            <p:cNvSpPr/>
            <p:nvPr/>
          </p:nvSpPr>
          <p:spPr bwMode="auto">
            <a:xfrm>
              <a:off x="3995936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Login</a:t>
              </a:r>
            </a:p>
          </p:txBody>
        </p:sp>
        <p:sp>
          <p:nvSpPr>
            <p:cNvPr id="13" name="Flussdiagramm: Zentralspeicher 12"/>
            <p:cNvSpPr/>
            <p:nvPr/>
          </p:nvSpPr>
          <p:spPr>
            <a:xfrm>
              <a:off x="4226216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Flussdiagramm: Zusammenführung 13"/>
            <p:cNvSpPr/>
            <p:nvPr/>
          </p:nvSpPr>
          <p:spPr>
            <a:xfrm>
              <a:off x="4238047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Magnetplattenspeicher 14"/>
            <p:cNvSpPr/>
            <p:nvPr/>
          </p:nvSpPr>
          <p:spPr>
            <a:xfrm>
              <a:off x="4238048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64088" y="1774290"/>
            <a:ext cx="2261050" cy="4074953"/>
            <a:chOff x="6933862" y="2448917"/>
            <a:chExt cx="1180931" cy="2204219"/>
          </a:xfrm>
        </p:grpSpPr>
        <p:sp>
          <p:nvSpPr>
            <p:cNvPr id="16" name="Rechteck 15"/>
            <p:cNvSpPr/>
            <p:nvPr/>
          </p:nvSpPr>
          <p:spPr bwMode="auto">
            <a:xfrm>
              <a:off x="6933862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Registration</a:t>
              </a:r>
            </a:p>
          </p:txBody>
        </p:sp>
        <p:sp>
          <p:nvSpPr>
            <p:cNvPr id="17" name="Flussdiagramm: Zentralspeicher 16"/>
            <p:cNvSpPr/>
            <p:nvPr/>
          </p:nvSpPr>
          <p:spPr>
            <a:xfrm>
              <a:off x="7178543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190374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Magnetplattenspeicher 18"/>
            <p:cNvSpPr/>
            <p:nvPr/>
          </p:nvSpPr>
          <p:spPr>
            <a:xfrm>
              <a:off x="7190375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Rechteck 4"/>
          <p:cNvSpPr/>
          <p:nvPr/>
        </p:nvSpPr>
        <p:spPr bwMode="auto">
          <a:xfrm>
            <a:off x="755576" y="1412776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1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755576" y="4005064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2</a:t>
            </a:r>
          </a:p>
        </p:txBody>
      </p:sp>
      <p:sp>
        <p:nvSpPr>
          <p:cNvPr id="38" name="Rechteck 37"/>
          <p:cNvSpPr/>
          <p:nvPr/>
        </p:nvSpPr>
        <p:spPr bwMode="auto">
          <a:xfrm>
            <a:off x="4860032" y="1437039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3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4860032" y="4029327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05084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/>
              <a:t>2. Sprint – Technische Integration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Workshops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Teams a 2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Die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finalisieren</a:t>
            </a:r>
            <a:r>
              <a:rPr lang="en-US" dirty="0"/>
              <a:t> die MS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Peer Programing</a:t>
            </a:r>
          </a:p>
          <a:p>
            <a:r>
              <a:rPr lang="en-US" dirty="0" err="1"/>
              <a:t>Im</a:t>
            </a:r>
            <a:r>
              <a:rPr lang="en-US" dirty="0"/>
              <a:t> 2. Workshop </a:t>
            </a:r>
            <a:r>
              <a:rPr lang="en-US" dirty="0" err="1"/>
              <a:t>Übergabe</a:t>
            </a:r>
            <a:endParaRPr lang="en-US" dirty="0"/>
          </a:p>
          <a:p>
            <a:r>
              <a:rPr lang="en-US" dirty="0" err="1"/>
              <a:t>Umsetzung</a:t>
            </a:r>
            <a:r>
              <a:rPr lang="en-US" dirty="0"/>
              <a:t> Integration </a:t>
            </a:r>
            <a:r>
              <a:rPr lang="en-US" dirty="0" err="1"/>
              <a:t>ActiveMQ</a:t>
            </a:r>
            <a:r>
              <a:rPr lang="en-US" dirty="0"/>
              <a:t> </a:t>
            </a:r>
            <a:r>
              <a:rPr lang="en-US" dirty="0" err="1"/>
              <a:t>sowie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64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/>
              <a:t>Fragen?</a:t>
            </a:r>
            <a:endParaRPr lang="de-DE" sz="8000" kern="0" dirty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/>
              <a:t>axxessio</a:t>
            </a:r>
            <a:br>
              <a:rPr lang="de-DE" dirty="0"/>
            </a:br>
            <a:r>
              <a:rPr lang="de-DE" sz="2200" dirty="0" err="1"/>
              <a:t>Consider</a:t>
            </a:r>
            <a:r>
              <a:rPr lang="de-DE" sz="2200" dirty="0"/>
              <a:t> IT </a:t>
            </a:r>
            <a:r>
              <a:rPr lang="de-DE" sz="2200" dirty="0" err="1"/>
              <a:t>done</a:t>
            </a:r>
            <a:r>
              <a:rPr lang="de-DE" sz="2200" dirty="0"/>
              <a:t>!</a:t>
            </a:r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/>
              <a:t>Backup</a:t>
            </a:r>
            <a:endParaRPr lang="de-DE" sz="8000" kern="0" dirty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>
            <a:spLocks noGrp="1"/>
          </p:cNvSpPr>
          <p:nvPr>
            <p:ph sz="quarter" idx="4294967295"/>
          </p:nvPr>
        </p:nvSpPr>
        <p:spPr>
          <a:xfrm>
            <a:off x="0" y="-17690"/>
            <a:ext cx="9144000" cy="61109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Dann kam </a:t>
            </a:r>
            <a:r>
              <a:rPr lang="de-DE" dirty="0" err="1"/>
              <a:t>Scrum</a:t>
            </a:r>
            <a:r>
              <a:rPr lang="de-DE" dirty="0"/>
              <a:t> …</a:t>
            </a:r>
          </a:p>
          <a:p>
            <a:pPr lvl="1"/>
            <a:r>
              <a:rPr lang="de-DE" dirty="0">
                <a:solidFill>
                  <a:srgbClr val="00B050"/>
                </a:solidFill>
              </a:rPr>
              <a:t>3 Rollen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4 Meetings</a:t>
            </a:r>
          </a:p>
          <a:p>
            <a:pPr lvl="1" defTabSz="481013"/>
            <a:r>
              <a:rPr lang="de-DE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 Artefakte</a:t>
            </a:r>
          </a:p>
        </p:txBody>
      </p:sp>
      <p:sp>
        <p:nvSpPr>
          <p:cNvPr id="9" name="Rad 8"/>
          <p:cNvSpPr/>
          <p:nvPr/>
        </p:nvSpPr>
        <p:spPr>
          <a:xfrm>
            <a:off x="2699792" y="1368152"/>
            <a:ext cx="3672408" cy="3600400"/>
          </a:xfrm>
          <a:prstGeom prst="donu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4539952" y="3817021"/>
            <a:ext cx="3640702" cy="151157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51" y="237626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28" y="249552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508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482480" y="4248472"/>
            <a:ext cx="4044130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800" dirty="0" err="1">
                <a:solidFill>
                  <a:srgbClr val="FF0000"/>
                </a:solidFill>
              </a:rPr>
              <a:t>Planning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95936" y="3384376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Dev</a:t>
            </a:r>
            <a:r>
              <a:rPr lang="de-DE" sz="1800" dirty="0"/>
              <a:t> Team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52569" y="337897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err="1">
                <a:solidFill>
                  <a:srgbClr val="00B050"/>
                </a:solidFill>
              </a:rPr>
              <a:t>Product</a:t>
            </a:r>
            <a:endParaRPr lang="de-DE" sz="1800" dirty="0">
              <a:solidFill>
                <a:srgbClr val="00B050"/>
              </a:solidFill>
            </a:endParaRPr>
          </a:p>
          <a:p>
            <a:pPr algn="ctr"/>
            <a:r>
              <a:rPr lang="de-DE" sz="1800" dirty="0" err="1">
                <a:solidFill>
                  <a:srgbClr val="00B050"/>
                </a:solidFill>
              </a:rPr>
              <a:t>Owner</a:t>
            </a:r>
            <a:endParaRPr lang="de-DE" sz="1800" dirty="0">
              <a:solidFill>
                <a:srgbClr val="00B05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" y="2736497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64" y="692806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380312" y="1411752"/>
            <a:ext cx="15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solidFill>
                  <a:srgbClr val="00B050"/>
                </a:solidFill>
              </a:rPr>
              <a:t>Scrum</a:t>
            </a:r>
            <a:r>
              <a:rPr lang="de-DE" sz="1800" dirty="0">
                <a:solidFill>
                  <a:srgbClr val="00B050"/>
                </a:solidFill>
              </a:rPr>
              <a:t> Master</a:t>
            </a:r>
          </a:p>
        </p:txBody>
      </p:sp>
      <p:sp>
        <p:nvSpPr>
          <p:cNvPr id="20" name="Fensterinhalt vertikal verschieben 19"/>
          <p:cNvSpPr/>
          <p:nvPr/>
        </p:nvSpPr>
        <p:spPr>
          <a:xfrm>
            <a:off x="1619672" y="2802537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Textfeld 20"/>
          <p:cNvSpPr txBox="1"/>
          <p:nvPr/>
        </p:nvSpPr>
        <p:spPr>
          <a:xfrm>
            <a:off x="1547664" y="345638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Product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de-DE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Backlog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ensterinhalt vertikal verschieben 21"/>
          <p:cNvSpPr/>
          <p:nvPr/>
        </p:nvSpPr>
        <p:spPr>
          <a:xfrm>
            <a:off x="4228132" y="3888432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Textfeld 22"/>
          <p:cNvSpPr txBox="1"/>
          <p:nvPr/>
        </p:nvSpPr>
        <p:spPr>
          <a:xfrm>
            <a:off x="3921973" y="4608512"/>
            <a:ext cx="131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 </a:t>
            </a:r>
          </a:p>
          <a:p>
            <a:pPr algn="ctr"/>
            <a:r>
              <a:rPr lang="de-DE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Done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ensterinhalt vertikal verschieben 23"/>
          <p:cNvSpPr/>
          <p:nvPr/>
        </p:nvSpPr>
        <p:spPr>
          <a:xfrm>
            <a:off x="4211960" y="0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00853" y="79786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Task</a:t>
            </a:r>
          </a:p>
          <a:p>
            <a:pPr algn="ctr"/>
            <a:r>
              <a:rPr lang="de-DE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Board</a:t>
            </a:r>
          </a:p>
        </p:txBody>
      </p:sp>
      <p:sp>
        <p:nvSpPr>
          <p:cNvPr id="26" name="Gebogener Pfeil 25"/>
          <p:cNvSpPr/>
          <p:nvPr/>
        </p:nvSpPr>
        <p:spPr>
          <a:xfrm rot="5400000">
            <a:off x="5529392" y="2195418"/>
            <a:ext cx="1924137" cy="1534666"/>
          </a:xfrm>
          <a:prstGeom prst="circularArrow">
            <a:avLst>
              <a:gd name="adj1" fmla="val 12500"/>
              <a:gd name="adj2" fmla="val 2424939"/>
              <a:gd name="adj3" fmla="val 20457681"/>
              <a:gd name="adj4" fmla="val 9052344"/>
              <a:gd name="adj5" fmla="val 125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800" b="1" dirty="0">
                <a:solidFill>
                  <a:srgbClr val="FF0000"/>
                </a:solidFill>
              </a:rPr>
              <a:t>       Daily</a:t>
            </a:r>
          </a:p>
        </p:txBody>
      </p:sp>
      <p:sp>
        <p:nvSpPr>
          <p:cNvPr id="27" name="Nach oben gekrümmter Pfeil 26"/>
          <p:cNvSpPr/>
          <p:nvPr/>
        </p:nvSpPr>
        <p:spPr>
          <a:xfrm flipH="1">
            <a:off x="5096686" y="4896544"/>
            <a:ext cx="2067601" cy="845116"/>
          </a:xfrm>
          <a:prstGeom prst="curved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FF0000"/>
                </a:solidFill>
              </a:rPr>
              <a:t>Retrospektive</a:t>
            </a:r>
          </a:p>
        </p:txBody>
      </p:sp>
      <p:sp>
        <p:nvSpPr>
          <p:cNvPr id="28" name="Gefaltete Ecke 27"/>
          <p:cNvSpPr/>
          <p:nvPr/>
        </p:nvSpPr>
        <p:spPr>
          <a:xfrm>
            <a:off x="8152834" y="4246731"/>
            <a:ext cx="991166" cy="649813"/>
          </a:xfrm>
          <a:prstGeom prst="foldedCorne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FF0000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5435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012618"/>
          </a:xfrm>
        </p:spPr>
        <p:txBody>
          <a:bodyPr/>
          <a:lstStyle/>
          <a:p>
            <a:r>
              <a:rPr lang="de-DE" sz="3200" dirty="0"/>
              <a:t>…und mit </a:t>
            </a:r>
            <a:r>
              <a:rPr lang="de-DE" sz="3200" dirty="0" err="1"/>
              <a:t>Scrum</a:t>
            </a:r>
            <a:r>
              <a:rPr lang="de-DE" sz="3200" dirty="0"/>
              <a:t> kam die </a:t>
            </a:r>
            <a:r>
              <a:rPr lang="de-DE" sz="3200" dirty="0" err="1"/>
              <a:t>Deployment</a:t>
            </a:r>
            <a:r>
              <a:rPr lang="de-DE" sz="3200" dirty="0"/>
              <a:t> Pipeline</a:t>
            </a:r>
            <a:r>
              <a:rPr lang="de-DE" sz="3600" dirty="0"/>
              <a:t>...</a:t>
            </a:r>
          </a:p>
        </p:txBody>
      </p:sp>
      <p:sp>
        <p:nvSpPr>
          <p:cNvPr id="7" name="Richtungspfeil 6"/>
          <p:cNvSpPr/>
          <p:nvPr/>
        </p:nvSpPr>
        <p:spPr>
          <a:xfrm>
            <a:off x="251520" y="1985798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Backlog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1691680" y="1994436"/>
            <a:ext cx="145950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9" name="Richtungspfeil 8"/>
          <p:cNvSpPr/>
          <p:nvPr/>
        </p:nvSpPr>
        <p:spPr>
          <a:xfrm>
            <a:off x="3138064" y="2020923"/>
            <a:ext cx="143393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0" name="Richtungspfeil 9"/>
          <p:cNvSpPr/>
          <p:nvPr/>
        </p:nvSpPr>
        <p:spPr>
          <a:xfrm>
            <a:off x="457200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Fachl</a:t>
            </a:r>
            <a:r>
              <a:rPr lang="de-DE" sz="2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Abn.</a:t>
            </a:r>
          </a:p>
        </p:txBody>
      </p:sp>
      <p:sp>
        <p:nvSpPr>
          <p:cNvPr id="11" name="Richtungspfeil 10"/>
          <p:cNvSpPr/>
          <p:nvPr/>
        </p:nvSpPr>
        <p:spPr>
          <a:xfrm>
            <a:off x="601216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Rollout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83" y="783044"/>
            <a:ext cx="1110233" cy="117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/>
        </p:nvCxnSpPr>
        <p:spPr>
          <a:xfrm>
            <a:off x="1691680" y="1337726"/>
            <a:ext cx="0" cy="1411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57764" y="1337726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chtungspfeil 14"/>
          <p:cNvSpPr/>
          <p:nvPr/>
        </p:nvSpPr>
        <p:spPr>
          <a:xfrm>
            <a:off x="7457764" y="204359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Betrieb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5" y="3374681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374681"/>
            <a:ext cx="682960" cy="6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chtungspfeil 17"/>
          <p:cNvSpPr/>
          <p:nvPr/>
        </p:nvSpPr>
        <p:spPr>
          <a:xfrm>
            <a:off x="1690202" y="5067712"/>
            <a:ext cx="5762118" cy="37751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Continuous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Delivery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Richtungspfeil 18"/>
          <p:cNvSpPr/>
          <p:nvPr/>
        </p:nvSpPr>
        <p:spPr>
          <a:xfrm>
            <a:off x="1674904" y="5517232"/>
            <a:ext cx="7223020" cy="37751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Dev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Ops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74976" y="366271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Fachseite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7" y="4022753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395536" y="474283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(B-/T-) Architekt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687098" y="4070097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 Team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05736" y="4040996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Fachseite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145896" y="402275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 Team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7236296" y="4022753"/>
            <a:ext cx="190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Admin/Entwickler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52" y="683111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971600" y="1402057"/>
            <a:ext cx="154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Scrum</a:t>
            </a:r>
            <a:r>
              <a:rPr lang="de-DE" sz="2000" dirty="0"/>
              <a:t> Master</a:t>
            </a:r>
          </a:p>
        </p:txBody>
      </p:sp>
      <p:sp>
        <p:nvSpPr>
          <p:cNvPr id="29" name="Richtungspfeil 28"/>
          <p:cNvSpPr/>
          <p:nvPr/>
        </p:nvSpPr>
        <p:spPr>
          <a:xfrm>
            <a:off x="1691680" y="4644896"/>
            <a:ext cx="2879581" cy="37751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Continuous</a:t>
            </a:r>
            <a:r>
              <a:rPr lang="de-DE" sz="1600" dirty="0">
                <a:solidFill>
                  <a:schemeClr val="tx1"/>
                </a:solidFill>
              </a:rPr>
              <a:t> Integration</a:t>
            </a:r>
          </a:p>
        </p:txBody>
      </p:sp>
      <p:sp>
        <p:nvSpPr>
          <p:cNvPr id="30" name="Richtungspfeil 29"/>
          <p:cNvSpPr/>
          <p:nvPr/>
        </p:nvSpPr>
        <p:spPr>
          <a:xfrm>
            <a:off x="5121138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Richtungspfeil 30"/>
          <p:cNvSpPr/>
          <p:nvPr/>
        </p:nvSpPr>
        <p:spPr>
          <a:xfrm rot="10800000">
            <a:off x="1691680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Wolke 31">
            <a:hlinkClick r:id="rId6"/>
          </p:cNvPr>
          <p:cNvSpPr/>
          <p:nvPr/>
        </p:nvSpPr>
        <p:spPr>
          <a:xfrm>
            <a:off x="7331" y="1634388"/>
            <a:ext cx="288032" cy="325096"/>
          </a:xfrm>
          <a:prstGeom prst="cloud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3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15" y="315205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2" y="327131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908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34" y="274183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" y="289502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Temp\image00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8" y="3029871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85" y="3158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62" y="327791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62" y="339748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066800"/>
          </a:xfrm>
        </p:spPr>
        <p:txBody>
          <a:bodyPr/>
          <a:lstStyle/>
          <a:p>
            <a:r>
              <a:rPr lang="de-DE" dirty="0"/>
              <a:t>… was zur Folge hatte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655676" y="206084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7" name="Rechteck 6"/>
          <p:cNvSpPr/>
          <p:nvPr/>
        </p:nvSpPr>
        <p:spPr>
          <a:xfrm>
            <a:off x="1619672" y="3501009"/>
            <a:ext cx="5076564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8" name="Rechteck 7"/>
          <p:cNvSpPr/>
          <p:nvPr/>
        </p:nvSpPr>
        <p:spPr>
          <a:xfrm>
            <a:off x="1655676" y="494116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Persistence</a:t>
            </a:r>
            <a:endParaRPr lang="de-DE" dirty="0"/>
          </a:p>
        </p:txBody>
      </p:sp>
      <p:pic>
        <p:nvPicPr>
          <p:cNvPr id="9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55" y="83671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32" y="95597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07553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33" y="83671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10" y="95597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0" y="107553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0" y="8559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7" y="975240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67" y="109480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/>
        </p:nvSpPr>
        <p:spPr>
          <a:xfrm rot="5400000">
            <a:off x="685473" y="3399474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Funktionalität</a:t>
            </a:r>
          </a:p>
        </p:txBody>
      </p:sp>
      <p:sp>
        <p:nvSpPr>
          <p:cNvPr id="19" name="Rechteck 18"/>
          <p:cNvSpPr/>
          <p:nvPr/>
        </p:nvSpPr>
        <p:spPr>
          <a:xfrm rot="5400000">
            <a:off x="218925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Funktionalität</a:t>
            </a:r>
          </a:p>
        </p:txBody>
      </p:sp>
      <p:sp>
        <p:nvSpPr>
          <p:cNvPr id="20" name="Rechteck 19"/>
          <p:cNvSpPr/>
          <p:nvPr/>
        </p:nvSpPr>
        <p:spPr>
          <a:xfrm rot="5400000">
            <a:off x="362941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 Service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/>
              <a:t>Deckt Teile eines fachlichen Anforderungskatalogs ab.</a:t>
            </a:r>
          </a:p>
          <a:p>
            <a:r>
              <a:rPr lang="de-DE" dirty="0"/>
              <a:t>Horizontale Skalierung durch mehrere MS Mögliche Ausprägungen sind:</a:t>
            </a:r>
          </a:p>
          <a:p>
            <a:pPr lvl="1"/>
            <a:r>
              <a:rPr lang="de-DE" dirty="0"/>
              <a:t>GUI – Logik – Persistenz (vollständige Anwendung)</a:t>
            </a:r>
          </a:p>
          <a:p>
            <a:pPr lvl="1"/>
            <a:r>
              <a:rPr lang="de-DE" dirty="0"/>
              <a:t>Logik – Persistenz (Service)</a:t>
            </a:r>
          </a:p>
          <a:p>
            <a:pPr lvl="1"/>
            <a:r>
              <a:rPr lang="de-DE" dirty="0"/>
              <a:t>Batch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MS Beispiel: Registration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4320480" cy="4114800"/>
          </a:xfrm>
        </p:spPr>
        <p:txBody>
          <a:bodyPr/>
          <a:lstStyle/>
          <a:p>
            <a:r>
              <a:rPr lang="de-DE" dirty="0"/>
              <a:t>MS Registration – Eine vollständige Anwendung über welche sich der Nutzer registrieren kann.</a:t>
            </a:r>
          </a:p>
          <a:p>
            <a:endParaRPr lang="de-DE" kern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1657350"/>
            <a:ext cx="2189163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MS Beispiele - Login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85" y="1247304"/>
            <a:ext cx="4125091" cy="4629968"/>
          </a:xfrm>
        </p:spPr>
        <p:txBody>
          <a:bodyPr/>
          <a:lstStyle/>
          <a:p>
            <a:r>
              <a:rPr lang="de-DE" dirty="0"/>
              <a:t>MS Login – Eine Anwendung, über welche sich der Nutzer einloggen kann. Nutzt in dieser Ausprägung die Stammdaten der MS Registration online.</a:t>
            </a:r>
          </a:p>
          <a:p>
            <a:endParaRPr lang="de-DE" kern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90923"/>
            <a:ext cx="48037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066800"/>
          </a:xfrm>
        </p:spPr>
        <p:txBody>
          <a:bodyPr/>
          <a:lstStyle/>
          <a:p>
            <a:r>
              <a:rPr lang="de-DE" altLang="de-DE" dirty="0"/>
              <a:t>Projekt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3995936" y="836712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181181" y="1242752"/>
            <a:ext cx="815326" cy="593563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872108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6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116789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128620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128621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995936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226216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238047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238048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933862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178543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190374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190375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3" idx="1"/>
            <a:endCxn id="7" idx="0"/>
          </p:cNvCxnSpPr>
          <p:nvPr/>
        </p:nvCxnSpPr>
        <p:spPr bwMode="auto">
          <a:xfrm flipH="1">
            <a:off x="1462574" y="1445773"/>
            <a:ext cx="2533362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3" idx="2"/>
            <a:endCxn id="11" idx="0"/>
          </p:cNvCxnSpPr>
          <p:nvPr/>
        </p:nvCxnSpPr>
        <p:spPr bwMode="auto">
          <a:xfrm>
            <a:off x="4586402" y="2054833"/>
            <a:ext cx="0" cy="394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3" idx="3"/>
            <a:endCxn id="15" idx="0"/>
          </p:cNvCxnSpPr>
          <p:nvPr/>
        </p:nvCxnSpPr>
        <p:spPr bwMode="auto">
          <a:xfrm>
            <a:off x="5176867" y="1445773"/>
            <a:ext cx="2347461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1" idx="1"/>
            <a:endCxn id="7" idx="3"/>
          </p:cNvCxnSpPr>
          <p:nvPr/>
        </p:nvCxnSpPr>
        <p:spPr bwMode="auto">
          <a:xfrm flipH="1">
            <a:off x="2053039" y="3551027"/>
            <a:ext cx="194289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hteck 24"/>
          <p:cNvSpPr/>
          <p:nvPr/>
        </p:nvSpPr>
        <p:spPr bwMode="auto">
          <a:xfrm>
            <a:off x="3995936" y="5379231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8" name="Flussdiagramm: Zusammenführung 27"/>
          <p:cNvSpPr/>
          <p:nvPr/>
        </p:nvSpPr>
        <p:spPr>
          <a:xfrm>
            <a:off x="4283968" y="5805264"/>
            <a:ext cx="629186" cy="5800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lussdiagramm: Datenträger mit direktem Zugriff 3"/>
          <p:cNvSpPr/>
          <p:nvPr/>
        </p:nvSpPr>
        <p:spPr bwMode="auto">
          <a:xfrm>
            <a:off x="5462420" y="3284984"/>
            <a:ext cx="1152128" cy="522051"/>
          </a:xfrm>
          <a:prstGeom prst="flowChartMagneticDru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Account</a:t>
            </a:r>
          </a:p>
        </p:txBody>
      </p:sp>
      <p:cxnSp>
        <p:nvCxnSpPr>
          <p:cNvPr id="30" name="Gerade Verbindung mit Pfeil 29"/>
          <p:cNvCxnSpPr>
            <a:stCxn id="15" idx="1"/>
            <a:endCxn id="4" idx="4"/>
          </p:cNvCxnSpPr>
          <p:nvPr/>
        </p:nvCxnSpPr>
        <p:spPr bwMode="auto">
          <a:xfrm flipH="1" flipV="1">
            <a:off x="6614548" y="3546010"/>
            <a:ext cx="319314" cy="5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5138363" y="3541092"/>
            <a:ext cx="319314" cy="4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/>
          <p:cNvCxnSpPr/>
          <p:nvPr/>
        </p:nvCxnSpPr>
        <p:spPr bwMode="auto">
          <a:xfrm flipV="1">
            <a:off x="4300738" y="4653135"/>
            <a:ext cx="0" cy="7260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/>
          <p:nvPr/>
        </p:nvCxnSpPr>
        <p:spPr bwMode="auto">
          <a:xfrm>
            <a:off x="4875772" y="4653136"/>
            <a:ext cx="0" cy="7260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4917786" y="478535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Account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450212" y="4792142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Token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59003" y="3594251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62452381"/>
      </p:ext>
    </p:extLst>
  </p:cSld>
  <p:clrMapOvr>
    <a:masterClrMapping/>
  </p:clrMapOvr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578</Words>
  <Application>Microsoft Office PowerPoint</Application>
  <PresentationFormat>Bildschirmpräsentation (4:3)</PresentationFormat>
  <Paragraphs>142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Arial</vt:lpstr>
      <vt:lpstr>JAX_2016_Template</vt:lpstr>
      <vt:lpstr>Oliver Wronka | axxessio GmbH - Bonn</vt:lpstr>
      <vt:lpstr>Softwareentwicklung OldSchool</vt:lpstr>
      <vt:lpstr>PowerPoint-Präsentation</vt:lpstr>
      <vt:lpstr>…und mit Scrum kam die Deployment Pipeline...</vt:lpstr>
      <vt:lpstr>… was zur Folge hatte</vt:lpstr>
      <vt:lpstr>Micro Service</vt:lpstr>
      <vt:lpstr>MS Beispiel: Registration</vt:lpstr>
      <vt:lpstr>MS Beispiele - Login</vt:lpstr>
      <vt:lpstr>Projekt</vt:lpstr>
      <vt:lpstr>Stack</vt:lpstr>
      <vt:lpstr>Teamsetup</vt:lpstr>
      <vt:lpstr>Zeitplan</vt:lpstr>
      <vt:lpstr>Setup - Java</vt:lpstr>
      <vt:lpstr>Setup – git</vt:lpstr>
      <vt:lpstr>Setup – maven3</vt:lpstr>
      <vt:lpstr>Setup – Spring Tool Suite</vt:lpstr>
      <vt:lpstr>Setup - MySQL</vt:lpstr>
      <vt:lpstr>HowTos</vt:lpstr>
      <vt:lpstr>1. Sprint – Technischer Durchstich</vt:lpstr>
      <vt:lpstr>1. Sprint – Technischer Durchstich</vt:lpstr>
      <vt:lpstr>2. Sprint – Technische Integration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68</cp:revision>
  <dcterms:created xsi:type="dcterms:W3CDTF">2016-03-01T09:53:34Z</dcterms:created>
  <dcterms:modified xsi:type="dcterms:W3CDTF">2020-04-24T14:56:47Z</dcterms:modified>
</cp:coreProperties>
</file>