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70" r:id="rId8"/>
    <p:sldId id="259" r:id="rId9"/>
    <p:sldId id="268" r:id="rId10"/>
    <p:sldId id="261" r:id="rId11"/>
    <p:sldId id="262" r:id="rId12"/>
    <p:sldId id="272" r:id="rId13"/>
    <p:sldId id="275" r:id="rId14"/>
    <p:sldId id="273" r:id="rId15"/>
    <p:sldId id="274" r:id="rId16"/>
    <p:sldId id="264" r:id="rId17"/>
    <p:sldId id="263" r:id="rId18"/>
    <p:sldId id="276" r:id="rId19"/>
    <p:sldId id="277" r:id="rId20"/>
    <p:sldId id="266" r:id="rId21"/>
  </p:sldIdLst>
  <p:sldSz cx="18288000" cy="10287000"/>
  <p:notesSz cx="6858000" cy="9144000"/>
  <p:embeddedFontLst>
    <p:embeddedFont>
      <p:font typeface="Agrandir Wide Medium" panose="020B0604020202020204" charset="0"/>
      <p:regular r:id="rId23"/>
    </p:embeddedFont>
    <p:embeddedFont>
      <p:font typeface="Agrandir Wide Thin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C7D"/>
    <a:srgbClr val="88A997"/>
    <a:srgbClr val="35685F"/>
    <a:srgbClr val="6AA84F"/>
    <a:srgbClr val="125B50"/>
    <a:srgbClr val="EFF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B6A81-66D3-4BFA-B09C-773EAFFACA78}" type="datetimeFigureOut">
              <a:rPr lang="en-IN" smtClean="0"/>
              <a:t>27-06-24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16176-67C1-4679-9117-6B3B8F17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2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16176-67C1-4679-9117-6B3B8F17BC7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15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87200" y="2171700"/>
            <a:ext cx="6400800" cy="6676258"/>
          </a:xfrm>
          <a:custGeom>
            <a:avLst/>
            <a:gdLst/>
            <a:ahLst/>
            <a:cxnLst/>
            <a:rect l="l" t="t" r="r" b="b"/>
            <a:pathLst>
              <a:path w="7288963" h="7241595">
                <a:moveTo>
                  <a:pt x="0" y="0"/>
                </a:moveTo>
                <a:lnTo>
                  <a:pt x="7288963" y="0"/>
                </a:lnTo>
                <a:lnTo>
                  <a:pt x="7288963" y="7241595"/>
                </a:lnTo>
                <a:lnTo>
                  <a:pt x="0" y="7241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416" t="-11173" r="-19810" b="-566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838200" y="2781300"/>
            <a:ext cx="10006163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8800" dirty="0">
                <a:solidFill>
                  <a:srgbClr val="125B50"/>
                </a:solidFill>
                <a:latin typeface="Agrandir Wide Medium"/>
              </a:rPr>
              <a:t>Network Traffic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7200" y="997317"/>
            <a:ext cx="5676900" cy="513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IN" sz="3200" dirty="0">
                <a:solidFill>
                  <a:srgbClr val="6AA84F"/>
                </a:solidFill>
                <a:latin typeface="Calibri" panose="020F0502020204030204" pitchFamily="34" charset="0"/>
              </a:rPr>
              <a:t>COD891</a:t>
            </a:r>
            <a:r>
              <a:rPr lang="en-IN" sz="3200" i="0" u="none" strike="noStrike" dirty="0">
                <a:solidFill>
                  <a:srgbClr val="6AA84F"/>
                </a:solidFill>
                <a:effectLst/>
                <a:latin typeface="Calibri" panose="020F0502020204030204" pitchFamily="34" charset="0"/>
              </a:rPr>
              <a:t>: Project Presentation</a:t>
            </a:r>
            <a:endParaRPr lang="en-US" sz="4400" dirty="0">
              <a:solidFill>
                <a:srgbClr val="125B50"/>
              </a:solidFill>
              <a:latin typeface="Agrandir Wide Thi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90599" y="7955356"/>
            <a:ext cx="7162801" cy="845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35685F"/>
                </a:solidFill>
                <a:latin typeface="Agrandir Wide Thin"/>
              </a:rPr>
              <a:t>Sajal Verma        &amp;     Manish Kumar</a:t>
            </a:r>
          </a:p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35685F"/>
                </a:solidFill>
              </a:rPr>
              <a:t>[2023MCS2490]         		[2023MCS2497]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0600" y="7117156"/>
            <a:ext cx="2956891" cy="409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dirty="0">
                <a:solidFill>
                  <a:srgbClr val="35685F"/>
                </a:solidFill>
                <a:latin typeface="Agrandir Wide Thin"/>
              </a:rPr>
              <a:t>27th June 2024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12693E-86A5-97CE-B5ED-EA6DA643A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9287" y="2171700"/>
            <a:ext cx="2858714" cy="285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4FDAB7-7756-4FD4-BBA8-865899B911A9}"/>
              </a:ext>
            </a:extLst>
          </p:cNvPr>
          <p:cNvSpPr txBox="1"/>
          <p:nvPr/>
        </p:nvSpPr>
        <p:spPr>
          <a:xfrm>
            <a:off x="16144874" y="495300"/>
            <a:ext cx="1685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35685F"/>
                </a:solidFill>
              </a:rPr>
              <a:t>1</a:t>
            </a:r>
            <a:endParaRPr lang="en-IN" sz="3200" dirty="0">
              <a:solidFill>
                <a:srgbClr val="35685F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F241251-4F23-2DFA-9098-A1AFD2BB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0" y="5030414"/>
            <a:ext cx="6400800" cy="38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6D4CE2C3-95C7-273D-6B4D-23B2CC4ACA83}"/>
              </a:ext>
            </a:extLst>
          </p:cNvPr>
          <p:cNvSpPr txBox="1"/>
          <p:nvPr/>
        </p:nvSpPr>
        <p:spPr>
          <a:xfrm>
            <a:off x="990599" y="5921225"/>
            <a:ext cx="10210801" cy="409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i="1" dirty="0">
                <a:solidFill>
                  <a:srgbClr val="35685F"/>
                </a:solidFill>
                <a:latin typeface="+mj-lt"/>
              </a:rPr>
              <a:t>Instructor</a:t>
            </a:r>
            <a:r>
              <a:rPr lang="en-US" sz="2400" b="1" dirty="0">
                <a:solidFill>
                  <a:srgbClr val="35685F"/>
                </a:solidFill>
                <a:latin typeface="+mj-lt"/>
              </a:rPr>
              <a:t> : Prof. Vireshwar Kumar &amp; Prof. Tarun Mangla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Rectangle 207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2AF433-8BC6-2C79-5B97-A9A3C9F3D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40023"/>
            <a:ext cx="18287980" cy="1028507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95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49400" y="1256964"/>
            <a:ext cx="3167364" cy="53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6000" dirty="0">
                <a:solidFill>
                  <a:srgbClr val="125B50"/>
                </a:solidFill>
                <a:latin typeface="Agrandir Wide Thin"/>
              </a:rPr>
              <a:t>11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0"/>
            <a:ext cx="15697200" cy="2274149"/>
          </a:xfrm>
          <a:custGeom>
            <a:avLst/>
            <a:gdLst/>
            <a:ahLst/>
            <a:cxnLst/>
            <a:rect l="l" t="t" r="r" b="b"/>
            <a:pathLst>
              <a:path w="18288000" h="3120284">
                <a:moveTo>
                  <a:pt x="0" y="0"/>
                </a:moveTo>
                <a:lnTo>
                  <a:pt x="18288000" y="0"/>
                </a:lnTo>
                <a:lnTo>
                  <a:pt x="18288000" y="3120284"/>
                </a:lnTo>
                <a:lnTo>
                  <a:pt x="0" y="3120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5125" b="-22536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85800" y="876300"/>
            <a:ext cx="9105900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6000" dirty="0">
                <a:solidFill>
                  <a:srgbClr val="125B50"/>
                </a:solidFill>
                <a:latin typeface="Agrandir Wide Medium"/>
              </a:rPr>
              <a:t>CONFUSION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E4E99-8652-743B-B1EC-2138ED0A187B}"/>
              </a:ext>
            </a:extLst>
          </p:cNvPr>
          <p:cNvSpPr txBox="1"/>
          <p:nvPr/>
        </p:nvSpPr>
        <p:spPr>
          <a:xfrm>
            <a:off x="838200" y="5148618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125B50"/>
                </a:solidFill>
                <a:latin typeface="Agrandir Wide Medium"/>
              </a:rPr>
              <a:t>Traffic characterization</a:t>
            </a:r>
            <a:endParaRPr lang="en-IN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C7FD2C-7445-5962-E637-008430BF5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2593754"/>
            <a:ext cx="12444414" cy="735034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43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06236" y="1257300"/>
            <a:ext cx="3167364" cy="53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6000" dirty="0">
                <a:solidFill>
                  <a:srgbClr val="125B50"/>
                </a:solidFill>
                <a:latin typeface="Agrandir Wide Thin"/>
              </a:rPr>
              <a:t>12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0"/>
            <a:ext cx="15697200" cy="2274149"/>
          </a:xfrm>
          <a:custGeom>
            <a:avLst/>
            <a:gdLst/>
            <a:ahLst/>
            <a:cxnLst/>
            <a:rect l="l" t="t" r="r" b="b"/>
            <a:pathLst>
              <a:path w="18288000" h="3120284">
                <a:moveTo>
                  <a:pt x="0" y="0"/>
                </a:moveTo>
                <a:lnTo>
                  <a:pt x="18288000" y="0"/>
                </a:lnTo>
                <a:lnTo>
                  <a:pt x="18288000" y="3120284"/>
                </a:lnTo>
                <a:lnTo>
                  <a:pt x="0" y="3120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5125" b="-22536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85800" y="876300"/>
            <a:ext cx="9105900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6000" dirty="0">
                <a:solidFill>
                  <a:srgbClr val="125B50"/>
                </a:solidFill>
                <a:latin typeface="Agrandir Wide Medium"/>
              </a:rPr>
              <a:t>CONFUSION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E4E99-8652-743B-B1EC-2138ED0A187B}"/>
              </a:ext>
            </a:extLst>
          </p:cNvPr>
          <p:cNvSpPr txBox="1"/>
          <p:nvPr/>
        </p:nvSpPr>
        <p:spPr>
          <a:xfrm>
            <a:off x="13868400" y="5143500"/>
            <a:ext cx="3390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125B50"/>
                </a:solidFill>
                <a:latin typeface="Agrandir Wide Medium"/>
              </a:rPr>
              <a:t>Application Identification</a:t>
            </a:r>
            <a:endParaRPr lang="en-IN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4CA438-3C79-007B-18F1-AB5DE176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92" y="2611810"/>
            <a:ext cx="12527206" cy="72940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68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691797" y="3870960"/>
            <a:ext cx="3716928" cy="809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>
                <a:solidFill>
                  <a:srgbClr val="125B50"/>
                </a:solidFill>
                <a:latin typeface="Agrandir Wide Medium"/>
              </a:rPr>
              <a:t>Result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091936" y="9444182"/>
            <a:ext cx="3167364" cy="53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6000" dirty="0">
                <a:solidFill>
                  <a:srgbClr val="125B50"/>
                </a:solidFill>
                <a:latin typeface="Agrandir Wide Thin"/>
              </a:rPr>
              <a:t>13</a:t>
            </a:r>
          </a:p>
        </p:txBody>
      </p:sp>
      <p:sp>
        <p:nvSpPr>
          <p:cNvPr id="14" name="Freeform 14"/>
          <p:cNvSpPr/>
          <p:nvPr/>
        </p:nvSpPr>
        <p:spPr>
          <a:xfrm>
            <a:off x="0" y="0"/>
            <a:ext cx="4408724" cy="691916"/>
          </a:xfrm>
          <a:custGeom>
            <a:avLst/>
            <a:gdLst/>
            <a:ahLst/>
            <a:cxnLst/>
            <a:rect l="l" t="t" r="r" b="b"/>
            <a:pathLst>
              <a:path w="4408724" h="691916">
                <a:moveTo>
                  <a:pt x="0" y="0"/>
                </a:moveTo>
                <a:lnTo>
                  <a:pt x="4408724" y="0"/>
                </a:lnTo>
                <a:lnTo>
                  <a:pt x="4408724" y="691916"/>
                </a:lnTo>
                <a:lnTo>
                  <a:pt x="0" y="691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1782" t="-131819" r="-109423" b="-108930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flipV="1">
            <a:off x="0" y="9568007"/>
            <a:ext cx="4408724" cy="718993"/>
          </a:xfrm>
          <a:custGeom>
            <a:avLst/>
            <a:gdLst/>
            <a:ahLst/>
            <a:cxnLst/>
            <a:rect l="l" t="t" r="r" b="b"/>
            <a:pathLst>
              <a:path w="4408724" h="718993">
                <a:moveTo>
                  <a:pt x="0" y="718993"/>
                </a:moveTo>
                <a:lnTo>
                  <a:pt x="4408724" y="718993"/>
                </a:lnTo>
                <a:lnTo>
                  <a:pt x="4408724" y="0"/>
                </a:lnTo>
                <a:lnTo>
                  <a:pt x="0" y="0"/>
                </a:lnTo>
                <a:lnTo>
                  <a:pt x="0" y="718993"/>
                </a:lnTo>
                <a:close/>
              </a:path>
            </a:pathLst>
          </a:custGeom>
          <a:blipFill>
            <a:blip r:embed="rId2"/>
            <a:stretch>
              <a:fillRect l="-101782" t="-123089" r="-109423" b="-1048285"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F988D92-335D-FC24-1A50-E60E0ED2D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58883"/>
              </p:ext>
            </p:extLst>
          </p:nvPr>
        </p:nvGraphicFramePr>
        <p:xfrm>
          <a:off x="4648200" y="1663655"/>
          <a:ext cx="12611100" cy="683264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52775">
                  <a:extLst>
                    <a:ext uri="{9D8B030D-6E8A-4147-A177-3AD203B41FA5}">
                      <a16:colId xmlns:a16="http://schemas.microsoft.com/office/drawing/2014/main" val="2558578282"/>
                    </a:ext>
                  </a:extLst>
                </a:gridCol>
                <a:gridCol w="3152775">
                  <a:extLst>
                    <a:ext uri="{9D8B030D-6E8A-4147-A177-3AD203B41FA5}">
                      <a16:colId xmlns:a16="http://schemas.microsoft.com/office/drawing/2014/main" val="4100676348"/>
                    </a:ext>
                  </a:extLst>
                </a:gridCol>
                <a:gridCol w="3152775">
                  <a:extLst>
                    <a:ext uri="{9D8B030D-6E8A-4147-A177-3AD203B41FA5}">
                      <a16:colId xmlns:a16="http://schemas.microsoft.com/office/drawing/2014/main" val="2098038199"/>
                    </a:ext>
                  </a:extLst>
                </a:gridCol>
                <a:gridCol w="3152775">
                  <a:extLst>
                    <a:ext uri="{9D8B030D-6E8A-4147-A177-3AD203B41FA5}">
                      <a16:colId xmlns:a16="http://schemas.microsoft.com/office/drawing/2014/main" val="4129786371"/>
                    </a:ext>
                  </a:extLst>
                </a:gridCol>
              </a:tblGrid>
              <a:tr h="565675">
                <a:tc>
                  <a:txBody>
                    <a:bodyPr/>
                    <a:lstStyle/>
                    <a:p>
                      <a:r>
                        <a:rPr lang="en-IN" sz="2000" dirty="0"/>
                        <a:t>Model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796112"/>
                  </a:ext>
                </a:extLst>
              </a:tr>
              <a:tr h="565675">
                <a:tc gridSpan="4">
                  <a:txBody>
                    <a:bodyPr/>
                    <a:lstStyle/>
                    <a:p>
                      <a:r>
                        <a:rPr lang="en-IN" sz="2000" b="1" u="sng" dirty="0"/>
                        <a:t>Deep Packet – CNN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811552"/>
                  </a:ext>
                </a:extLst>
              </a:tr>
              <a:tr h="565675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Traffic Characterization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157395"/>
                  </a:ext>
                </a:extLst>
              </a:tr>
              <a:tr h="106524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Application 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0.98</a:t>
                      </a:r>
                    </a:p>
                    <a:p>
                      <a:endParaRPr lang="en-IN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lang="en-IN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60108"/>
                  </a:ext>
                </a:extLst>
              </a:tr>
              <a:tr h="565675">
                <a:tc gridSpan="4">
                  <a:txBody>
                    <a:bodyPr/>
                    <a:lstStyle/>
                    <a:p>
                      <a:r>
                        <a:rPr lang="en-IN" sz="2000" b="1" u="sng" dirty="0"/>
                        <a:t>Deep Packet – SAE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07305"/>
                  </a:ext>
                </a:extLst>
              </a:tr>
              <a:tr h="565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Traffic Characterization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03184"/>
                  </a:ext>
                </a:extLst>
              </a:tr>
              <a:tr h="1065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Application 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0.95</a:t>
                      </a:r>
                    </a:p>
                    <a:p>
                      <a:endParaRPr lang="en-IN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lang="en-IN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427022"/>
                  </a:ext>
                </a:extLst>
              </a:tr>
              <a:tr h="565675">
                <a:tc gridSpan="4">
                  <a:txBody>
                    <a:bodyPr/>
                    <a:lstStyle/>
                    <a:p>
                      <a:r>
                        <a:rPr lang="en-IN" sz="2000" b="1" u="sng" dirty="0"/>
                        <a:t>Transformer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481143"/>
                  </a:ext>
                </a:extLst>
              </a:tr>
              <a:tr h="565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Traffic Characterization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187329"/>
                  </a:ext>
                </a:extLst>
              </a:tr>
              <a:tr h="74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Application 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0.95</a:t>
                      </a:r>
                    </a:p>
                    <a:p>
                      <a:endParaRPr lang="en-IN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940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09625"/>
            <a:ext cx="6848808" cy="809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>
                <a:solidFill>
                  <a:srgbClr val="125B50"/>
                </a:solidFill>
                <a:latin typeface="Agrandir Wide Medium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57400" y="2781300"/>
            <a:ext cx="11882136" cy="629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   Developed a </a:t>
            </a:r>
            <a:r>
              <a:rPr lang="en-US" sz="28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Transformer-based model</a:t>
            </a:r>
            <a:r>
              <a:rPr lang="en-US" sz="2800" dirty="0">
                <a:solidFill>
                  <a:srgbClr val="233A44"/>
                </a:solidFill>
                <a:latin typeface="Calibri" panose="020F0502020204030204" pitchFamily="34" charset="0"/>
              </a:rPr>
              <a:t> and</a:t>
            </a:r>
            <a:r>
              <a:rPr lang="en-US" sz="2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233A44"/>
                </a:solidFill>
                <a:latin typeface="Calibri" panose="020F0502020204030204" pitchFamily="34" charset="0"/>
              </a:rPr>
              <a:t>a</a:t>
            </a:r>
            <a:r>
              <a:rPr lang="en-US" sz="2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ffirmed the potential of Transformer models in network traffic and application classification tasks.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100" b="0" i="0" u="none" strike="noStrike" dirty="0">
              <a:solidFill>
                <a:srgbClr val="233A44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800" b="0" i="0" u="none" strike="noStrike" dirty="0">
              <a:solidFill>
                <a:srgbClr val="233A44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   </a:t>
            </a:r>
            <a:r>
              <a:rPr lang="en-US" sz="2800" b="0" i="0" u="sng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Initial Achieved Metrics</a:t>
            </a:r>
            <a:r>
              <a:rPr lang="en-US" sz="2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: Highlight of overall accuracies: </a:t>
            </a:r>
          </a:p>
          <a:p>
            <a:pPr lvl="1" fontAlgn="base">
              <a:lnSpc>
                <a:spcPct val="150000"/>
              </a:lnSpc>
            </a:pPr>
            <a:r>
              <a:rPr lang="en-US" sz="2800" dirty="0">
                <a:solidFill>
                  <a:srgbClr val="233A44"/>
                </a:solidFill>
                <a:latin typeface="Calibri" panose="020F0502020204030204" pitchFamily="34" charset="0"/>
              </a:rPr>
              <a:t>				</a:t>
            </a:r>
            <a:r>
              <a:rPr lang="en-US" sz="2800" b="0" i="1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Traffic Classification:</a:t>
            </a:r>
            <a:r>
              <a:rPr lang="en-US" sz="2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	      </a:t>
            </a:r>
            <a:r>
              <a:rPr lang="en-US" sz="28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89.98%</a:t>
            </a:r>
            <a:r>
              <a:rPr lang="en-US" sz="2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accuracy </a:t>
            </a:r>
          </a:p>
          <a:p>
            <a:pPr lvl="1" fontAlgn="base"/>
            <a:r>
              <a:rPr lang="en-US" sz="2800" dirty="0">
                <a:solidFill>
                  <a:srgbClr val="233A44"/>
                </a:solidFill>
                <a:latin typeface="Calibri" panose="020F0502020204030204" pitchFamily="34" charset="0"/>
              </a:rPr>
              <a:t>				</a:t>
            </a:r>
            <a:r>
              <a:rPr lang="en-US" sz="2800" b="0" i="1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Application Identification:</a:t>
            </a:r>
            <a:r>
              <a:rPr lang="en-US" sz="2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     </a:t>
            </a:r>
            <a:r>
              <a:rPr lang="en-US" sz="28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81.92%</a:t>
            </a:r>
            <a:r>
              <a:rPr lang="en-US" sz="2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accuracy</a:t>
            </a:r>
          </a:p>
          <a:p>
            <a:pPr lvl="1" fontAlgn="base"/>
            <a:endParaRPr lang="en-US" sz="2800" dirty="0">
              <a:solidFill>
                <a:srgbClr val="233A44"/>
              </a:solidFill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    </a:t>
            </a:r>
            <a:r>
              <a:rPr lang="en-US" sz="2800" b="0" i="0" u="sng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Fine-tuned Metrics</a:t>
            </a:r>
            <a:r>
              <a:rPr lang="en-US" sz="2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: </a:t>
            </a:r>
          </a:p>
          <a:p>
            <a:pPr lvl="1" fontAlgn="base"/>
            <a:r>
              <a:rPr lang="en-US" sz="2800" dirty="0">
                <a:solidFill>
                  <a:srgbClr val="233A44"/>
                </a:solidFill>
                <a:latin typeface="Calibri" panose="020F0502020204030204" pitchFamily="34" charset="0"/>
              </a:rPr>
              <a:t>				</a:t>
            </a:r>
            <a:r>
              <a:rPr lang="en-US" sz="2800" b="0" i="1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Traffic Classification:</a:t>
            </a:r>
            <a:r>
              <a:rPr lang="en-US" sz="2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	       </a:t>
            </a:r>
            <a:r>
              <a:rPr lang="en-US" sz="2800" b="1" dirty="0">
                <a:solidFill>
                  <a:srgbClr val="233A44"/>
                </a:solidFill>
                <a:latin typeface="Calibri" panose="020F0502020204030204" pitchFamily="34" charset="0"/>
              </a:rPr>
              <a:t>92</a:t>
            </a:r>
            <a:r>
              <a:rPr lang="en-US" sz="28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.10%</a:t>
            </a:r>
            <a:r>
              <a:rPr lang="en-US" sz="2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accuracy </a:t>
            </a:r>
          </a:p>
          <a:p>
            <a:pPr lvl="1" fontAlgn="base"/>
            <a:r>
              <a:rPr lang="en-US" sz="2800" dirty="0">
                <a:solidFill>
                  <a:srgbClr val="233A44"/>
                </a:solidFill>
                <a:latin typeface="Calibri" panose="020F0502020204030204" pitchFamily="34" charset="0"/>
              </a:rPr>
              <a:t>				</a:t>
            </a:r>
            <a:r>
              <a:rPr lang="en-US" sz="2800" b="0" i="1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Application Identification :</a:t>
            </a:r>
            <a:r>
              <a:rPr lang="en-US" sz="2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     </a:t>
            </a:r>
            <a:r>
              <a:rPr lang="en-US" sz="2800" b="1" dirty="0">
                <a:solidFill>
                  <a:srgbClr val="233A44"/>
                </a:solidFill>
                <a:latin typeface="Calibri" panose="020F0502020204030204" pitchFamily="34" charset="0"/>
              </a:rPr>
              <a:t>9</a:t>
            </a:r>
            <a:r>
              <a:rPr lang="en-US" sz="28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3.25%</a:t>
            </a:r>
            <a:r>
              <a:rPr lang="en-US" sz="2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accuracy</a:t>
            </a:r>
          </a:p>
          <a:p>
            <a:pPr lvl="1" fontAlgn="base"/>
            <a:endParaRPr lang="en-US" sz="600" b="0" i="0" u="none" strike="noStrike" dirty="0">
              <a:solidFill>
                <a:srgbClr val="233A44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800" b="0" i="0" u="none" strike="noStrike" dirty="0">
              <a:solidFill>
                <a:srgbClr val="233A44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   High precision and recall in several categories demonstrate the model's robustness.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091936" y="9444182"/>
            <a:ext cx="3167364" cy="53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6000" dirty="0">
                <a:solidFill>
                  <a:srgbClr val="125B50"/>
                </a:solidFill>
                <a:latin typeface="Agrandir Wide Thin"/>
              </a:rPr>
              <a:t>14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16014019" y="0"/>
            <a:ext cx="2273981" cy="8964806"/>
          </a:xfrm>
          <a:custGeom>
            <a:avLst/>
            <a:gdLst/>
            <a:ahLst/>
            <a:cxnLst/>
            <a:rect l="l" t="t" r="r" b="b"/>
            <a:pathLst>
              <a:path w="2273981" h="8964806">
                <a:moveTo>
                  <a:pt x="2273981" y="0"/>
                </a:moveTo>
                <a:lnTo>
                  <a:pt x="0" y="0"/>
                </a:lnTo>
                <a:lnTo>
                  <a:pt x="0" y="8964806"/>
                </a:lnTo>
                <a:lnTo>
                  <a:pt x="2273981" y="8964806"/>
                </a:lnTo>
                <a:lnTo>
                  <a:pt x="2273981" y="0"/>
                </a:lnTo>
                <a:close/>
              </a:path>
            </a:pathLst>
          </a:custGeom>
          <a:blipFill>
            <a:blip r:embed="rId2"/>
            <a:stretch>
              <a:fillRect l="-471243" r="-82958" b="-105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6AA244-23A6-D514-17EE-CD057920E011}"/>
              </a:ext>
            </a:extLst>
          </p:cNvPr>
          <p:cNvSpPr/>
          <p:nvPr/>
        </p:nvSpPr>
        <p:spPr>
          <a:xfrm>
            <a:off x="5638800" y="6743700"/>
            <a:ext cx="6934200" cy="990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C26A7E-55F5-4886-D5FC-EE80549E8A66}"/>
              </a:ext>
            </a:extLst>
          </p:cNvPr>
          <p:cNvSpPr/>
          <p:nvPr/>
        </p:nvSpPr>
        <p:spPr>
          <a:xfrm>
            <a:off x="5638800" y="4991100"/>
            <a:ext cx="6934200" cy="990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133600" y="809767"/>
            <a:ext cx="6358901" cy="809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>
                <a:solidFill>
                  <a:srgbClr val="125B50"/>
                </a:solidFill>
                <a:latin typeface="Agrandir Wide Medium"/>
              </a:rPr>
              <a:t>REFERENCES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800100"/>
            <a:ext cx="1107795" cy="9486900"/>
          </a:xfrm>
          <a:custGeom>
            <a:avLst/>
            <a:gdLst/>
            <a:ahLst/>
            <a:cxnLst/>
            <a:rect l="l" t="t" r="r" b="b"/>
            <a:pathLst>
              <a:path w="2273981" h="7241595">
                <a:moveTo>
                  <a:pt x="0" y="0"/>
                </a:moveTo>
                <a:lnTo>
                  <a:pt x="2273981" y="0"/>
                </a:lnTo>
                <a:lnTo>
                  <a:pt x="2273981" y="7241594"/>
                </a:lnTo>
                <a:lnTo>
                  <a:pt x="0" y="724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61" t="-11173" r="-63500" b="-566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D31A7B8-41F5-4163-196E-F701C4CFCDCD}"/>
              </a:ext>
            </a:extLst>
          </p:cNvPr>
          <p:cNvSpPr txBox="1"/>
          <p:nvPr/>
        </p:nvSpPr>
        <p:spPr>
          <a:xfrm>
            <a:off x="2057400" y="2476500"/>
            <a:ext cx="14478000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[1] Savant, V. B., &amp;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Kasar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, R. D. (2021). </a:t>
            </a:r>
            <a:r>
              <a:rPr lang="en-IN" sz="24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A review on network security and cryptography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. Research Journal of Engineering and Technology, 12(4), 110-114. </a:t>
            </a:r>
            <a:endParaRPr lang="en-IN" sz="3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[2]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Lotfollahi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, M., Jafari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Siavoshani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, M.,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Shirali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Hossein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Zade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, R., &amp;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Saberian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, M. (2020). </a:t>
            </a:r>
            <a:r>
              <a:rPr lang="en-IN" sz="24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Deep packet: A novel approach for encrypted traffic classification using deep learning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. Soft Computing, 24(3), 1999-2012. </a:t>
            </a:r>
            <a:endParaRPr lang="en-IN" sz="3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[3] Vaswani, A.,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Shazeer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, N., Parmar, N.,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Uszkoreit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, J., Jones, L., Gomez, A. N., ... &amp;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Polosukhin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, I. (2017). </a:t>
            </a:r>
            <a:r>
              <a:rPr lang="en-IN" sz="24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Attention is all you need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. Advances in neural information processing systems, 30. </a:t>
            </a:r>
            <a:endParaRPr lang="en-IN" sz="3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[4] Zou, Z., Ge, J., Zheng, H., Wu, Y., Han, C., &amp; Yao, Z. (2018, June). </a:t>
            </a:r>
            <a:r>
              <a:rPr lang="en-IN" sz="24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Encrypted traffic classification with a convolutional long short-term memory neural network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. IEEE 16th International Conference on Smart City; IEEE 4th International Conference on Data Science and Systems (HPCC/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SmartCity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/DSS) (pp. 329-334). IEEE.</a:t>
            </a:r>
            <a:endParaRPr lang="en-IN" sz="3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[5]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Alshammari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R,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Zincir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-Heywood AN (2011) </a:t>
            </a:r>
            <a:r>
              <a:rPr lang="en-IN" sz="24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Can encrypted traffic be identified without port numbers, </a:t>
            </a:r>
            <a:r>
              <a:rPr lang="en-IN" sz="2400" b="1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ip</a:t>
            </a:r>
            <a:r>
              <a:rPr lang="en-IN" sz="24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addresses and payload inspection?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Comput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Netw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55(6):1326–1350 </a:t>
            </a:r>
            <a:endParaRPr lang="en-IN" sz="3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[6]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Bagui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S, Fang X,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Kalaimannan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E,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Bagui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SC, Sheehan J (2017) </a:t>
            </a:r>
            <a:r>
              <a:rPr lang="en-IN" sz="24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Comparison of machine-learning algorithms for classification of </a:t>
            </a:r>
            <a:r>
              <a:rPr lang="en-IN" sz="2400" b="1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vpn</a:t>
            </a:r>
            <a:r>
              <a:rPr lang="en-IN" sz="24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network traffic flow using time-related features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. 1(2):108–126 </a:t>
            </a:r>
            <a:endParaRPr lang="en-IN" sz="3600" b="0" dirty="0">
              <a:effectLst/>
            </a:endParaRPr>
          </a:p>
          <a:p>
            <a:pPr algn="just">
              <a:spcAft>
                <a:spcPts val="1200"/>
              </a:spcAft>
            </a:pP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[7]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Dainotti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A,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Pescape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A,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Claffy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KC (2012) </a:t>
            </a:r>
            <a:r>
              <a:rPr lang="en-IN" sz="24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Issues and future directions in traffic classification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. IEEE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Netw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26(1):35- 40 </a:t>
            </a:r>
          </a:p>
        </p:txBody>
      </p:sp>
    </p:spTree>
    <p:extLst>
      <p:ext uri="{BB962C8B-B14F-4D97-AF65-F5344CB8AC3E}">
        <p14:creationId xmlns:p14="http://schemas.microsoft.com/office/powerpoint/2010/main" val="156326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133600" y="809767"/>
            <a:ext cx="6358901" cy="809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>
                <a:solidFill>
                  <a:srgbClr val="125B50"/>
                </a:solidFill>
                <a:latin typeface="Agrandir Wide Medium"/>
              </a:rPr>
              <a:t>REFERENCES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800100"/>
            <a:ext cx="1107795" cy="9486900"/>
          </a:xfrm>
          <a:custGeom>
            <a:avLst/>
            <a:gdLst/>
            <a:ahLst/>
            <a:cxnLst/>
            <a:rect l="l" t="t" r="r" b="b"/>
            <a:pathLst>
              <a:path w="2273981" h="7241595">
                <a:moveTo>
                  <a:pt x="0" y="0"/>
                </a:moveTo>
                <a:lnTo>
                  <a:pt x="2273981" y="0"/>
                </a:lnTo>
                <a:lnTo>
                  <a:pt x="2273981" y="7241594"/>
                </a:lnTo>
                <a:lnTo>
                  <a:pt x="0" y="724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61" t="-11173" r="-63500" b="-566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D31A7B8-41F5-4163-196E-F701C4CFCDCD}"/>
              </a:ext>
            </a:extLst>
          </p:cNvPr>
          <p:cNvSpPr txBox="1"/>
          <p:nvPr/>
        </p:nvSpPr>
        <p:spPr>
          <a:xfrm>
            <a:off x="2057400" y="2425660"/>
            <a:ext cx="14401800" cy="68326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[8]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Finsterbusch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M, Richter C, Rocha E, Muller JA,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Hanssgen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K (2014) </a:t>
            </a:r>
            <a:r>
              <a:rPr lang="en-IN" sz="24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A survey of payload-based traffic classification approaches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. IEEE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Commun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Surv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Tutor 16(2):1135–1156 </a:t>
            </a: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[9]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Ioffe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S,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Szegedy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C (2015) </a:t>
            </a:r>
            <a:r>
              <a:rPr lang="en-IN" sz="24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Batch normalization: accelerating deep network training by reducing internal covariate shift.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In: International conference on machine learning, pp 448–456 </a:t>
            </a:r>
            <a:endParaRPr lang="en-IN" sz="3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[10]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Longadge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R, Dongre S (2013) </a:t>
            </a:r>
            <a:r>
              <a:rPr lang="en-IN" sz="24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Class imbalance problem in data mining review.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arXiv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preprint. arXiv:1305.1707 </a:t>
            </a:r>
            <a:endParaRPr lang="en-IN" sz="3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[11] Velan P, Cermak M, ´ ˇ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Celeda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P,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Drasar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M (2015) </a:t>
            </a:r>
            <a:r>
              <a:rPr lang="en-IN" sz="24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A ˇ survey of methods ˇ for encrypted traffic classification and analysis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. Int J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Netw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24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Manag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25(5):355–374 </a:t>
            </a:r>
            <a:endParaRPr lang="en-IN" sz="3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[12] Wang W, Zhu M, Wang J, Zeng X, Yang Z (2017) </a:t>
            </a:r>
            <a:r>
              <a:rPr lang="en-IN" sz="24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End-to-end encrypted traffic classification with one-dimensional convolution neural networks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. In: Intelligence and security informatics (ISI), 2017 IEEE international conference on, IEEE, pp 43–48 </a:t>
            </a:r>
            <a:endParaRPr lang="en-IN" sz="3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[13] Choi, H., Kim, M., Lee, G., &amp; Kim, W. (2019). </a:t>
            </a:r>
            <a:r>
              <a:rPr lang="en-IN" sz="24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Unsupervised learning approach for network intrusion detection system using autoencoders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. The Journal of Supercomputing, 75, 5597-5621. </a:t>
            </a:r>
            <a:endParaRPr lang="en-IN" sz="3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[14] Hwang, R. H., Peng, M. C., Nguyen, V. L., &amp; Chang, Y. L. (2019). </a:t>
            </a:r>
            <a:r>
              <a:rPr lang="en-IN" sz="24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An LSTM-based deep learning approach for classifying malicious traffic at the packet level.</a:t>
            </a:r>
            <a:r>
              <a:rPr lang="en-IN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Applied Sciences, 9(16), 3414. [16]Sun, P., Liu, P., Li, Q., Liu, C., Lu, X., Hao, R., &amp; Chen, J. (2020). DL-IDS: Extracting features using CNNLSTM hybrid network for intrusion detection system. Security and communication networks, 2020, 1-11. </a:t>
            </a:r>
            <a:endParaRPr lang="en-US" sz="3600" b="0" i="0" u="none" strike="noStrike" dirty="0">
              <a:solidFill>
                <a:srgbClr val="233A44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4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6900515" y="-33513"/>
            <a:ext cx="1371600" cy="1403370"/>
          </a:xfrm>
          <a:custGeom>
            <a:avLst/>
            <a:gdLst/>
            <a:ahLst/>
            <a:cxnLst/>
            <a:rect l="l" t="t" r="r" b="b"/>
            <a:pathLst>
              <a:path w="7288963" h="7241595">
                <a:moveTo>
                  <a:pt x="0" y="0"/>
                </a:moveTo>
                <a:lnTo>
                  <a:pt x="7288963" y="0"/>
                </a:lnTo>
                <a:lnTo>
                  <a:pt x="7288963" y="7241595"/>
                </a:lnTo>
                <a:lnTo>
                  <a:pt x="0" y="7241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416" t="-11173" r="-19810" b="-566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3124200" y="4776156"/>
            <a:ext cx="8499712" cy="7346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9600" dirty="0">
                <a:solidFill>
                  <a:srgbClr val="125B50"/>
                </a:solidFill>
                <a:latin typeface="Agrandir Wide Thin"/>
              </a:rPr>
              <a:t>THANK YOU!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020800" y="8052890"/>
            <a:ext cx="2667000" cy="830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000" dirty="0">
                <a:solidFill>
                  <a:srgbClr val="125B50"/>
                </a:solidFill>
                <a:latin typeface="+mj-lt"/>
              </a:rPr>
              <a:t>mcs232490@iitd.ac.in</a:t>
            </a:r>
          </a:p>
          <a:p>
            <a:pPr algn="l">
              <a:lnSpc>
                <a:spcPts val="3359"/>
              </a:lnSpc>
            </a:pPr>
            <a:r>
              <a:rPr lang="en-US" sz="2000" dirty="0">
                <a:solidFill>
                  <a:srgbClr val="125B50"/>
                </a:solidFill>
                <a:latin typeface="+mj-lt"/>
              </a:rPr>
              <a:t>mcs232497@iitd.ac.in</a:t>
            </a:r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CA81940E-5B89-A426-F19D-15058980D5C6}"/>
              </a:ext>
            </a:extLst>
          </p:cNvPr>
          <p:cNvSpPr/>
          <p:nvPr/>
        </p:nvSpPr>
        <p:spPr>
          <a:xfrm>
            <a:off x="0" y="0"/>
            <a:ext cx="1371600" cy="1403370"/>
          </a:xfrm>
          <a:custGeom>
            <a:avLst/>
            <a:gdLst/>
            <a:ahLst/>
            <a:cxnLst/>
            <a:rect l="l" t="t" r="r" b="b"/>
            <a:pathLst>
              <a:path w="7288963" h="7241595">
                <a:moveTo>
                  <a:pt x="0" y="0"/>
                </a:moveTo>
                <a:lnTo>
                  <a:pt x="7288963" y="0"/>
                </a:lnTo>
                <a:lnTo>
                  <a:pt x="7288963" y="7241595"/>
                </a:lnTo>
                <a:lnTo>
                  <a:pt x="0" y="7241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416" t="-11173" r="-19810" b="-566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A4116468-D171-D8F0-0954-48BDE5C999BD}"/>
              </a:ext>
            </a:extLst>
          </p:cNvPr>
          <p:cNvSpPr/>
          <p:nvPr/>
        </p:nvSpPr>
        <p:spPr>
          <a:xfrm rot="16200000">
            <a:off x="0" y="8899515"/>
            <a:ext cx="1371600" cy="1403370"/>
          </a:xfrm>
          <a:custGeom>
            <a:avLst/>
            <a:gdLst/>
            <a:ahLst/>
            <a:cxnLst/>
            <a:rect l="l" t="t" r="r" b="b"/>
            <a:pathLst>
              <a:path w="7288963" h="7241595">
                <a:moveTo>
                  <a:pt x="0" y="0"/>
                </a:moveTo>
                <a:lnTo>
                  <a:pt x="7288963" y="0"/>
                </a:lnTo>
                <a:lnTo>
                  <a:pt x="7288963" y="7241595"/>
                </a:lnTo>
                <a:lnTo>
                  <a:pt x="0" y="7241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416" t="-11173" r="-19810" b="-566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25663E2E-2EED-BCB0-33A9-A0B65D3FC84F}"/>
              </a:ext>
            </a:extLst>
          </p:cNvPr>
          <p:cNvSpPr/>
          <p:nvPr/>
        </p:nvSpPr>
        <p:spPr>
          <a:xfrm rot="10800000">
            <a:off x="16916400" y="8883630"/>
            <a:ext cx="1371600" cy="1403370"/>
          </a:xfrm>
          <a:custGeom>
            <a:avLst/>
            <a:gdLst/>
            <a:ahLst/>
            <a:cxnLst/>
            <a:rect l="l" t="t" r="r" b="b"/>
            <a:pathLst>
              <a:path w="7288963" h="7241595">
                <a:moveTo>
                  <a:pt x="0" y="0"/>
                </a:moveTo>
                <a:lnTo>
                  <a:pt x="7288963" y="0"/>
                </a:lnTo>
                <a:lnTo>
                  <a:pt x="7288963" y="7241595"/>
                </a:lnTo>
                <a:lnTo>
                  <a:pt x="0" y="7241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416" t="-11173" r="-19810" b="-5664"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1028" name="Picture 4" descr="Contact Icon png images | PNGWing">
            <a:extLst>
              <a:ext uri="{FF2B5EF4-FFF2-40B4-BE49-F238E27FC236}">
                <a16:creationId xmlns:a16="http://schemas.microsoft.com/office/drawing/2014/main" id="{79794CCF-50DC-A92F-BAF0-29D14813B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400" y="8115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ontact Icon png images | PNGWing">
            <a:extLst>
              <a:ext uri="{FF2B5EF4-FFF2-40B4-BE49-F238E27FC236}">
                <a16:creationId xmlns:a16="http://schemas.microsoft.com/office/drawing/2014/main" id="{0020F104-E4AD-3750-2537-A00F99D06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400" y="857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91936" y="9444182"/>
            <a:ext cx="3167364" cy="53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6000" dirty="0">
                <a:solidFill>
                  <a:srgbClr val="125B50"/>
                </a:solidFill>
                <a:latin typeface="Agrandir Wide Thin"/>
              </a:rPr>
              <a:t>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401365" y="1303628"/>
            <a:ext cx="6358901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125B50"/>
                </a:solidFill>
                <a:latin typeface="Agrandir Wide Medium"/>
              </a:rPr>
              <a:t>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01365" y="2706547"/>
            <a:ext cx="9485269" cy="6444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The rapid evolution of digital communication networks has led to a surge in the diversity and volume of network traffic, which presents significant challenges in </a:t>
            </a:r>
            <a:r>
              <a:rPr lang="en-US" sz="24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network management and security. </a:t>
            </a:r>
            <a:r>
              <a:rPr lang="en-US" sz="2400" dirty="0">
                <a:solidFill>
                  <a:srgbClr val="233A44"/>
                </a:solidFill>
                <a:latin typeface="Calibri" panose="020F0502020204030204" pitchFamily="34" charset="0"/>
              </a:rPr>
              <a:t>i</a:t>
            </a:r>
            <a:r>
              <a:rPr lang="en-US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.e., security monitoring &amp; policy enforcement. </a:t>
            </a:r>
          </a:p>
          <a:p>
            <a:pPr algn="just">
              <a:lnSpc>
                <a:spcPts val="3600"/>
              </a:lnSpc>
            </a:pPr>
            <a:endParaRPr lang="en-US" sz="2400" dirty="0">
              <a:solidFill>
                <a:srgbClr val="233A44"/>
              </a:solidFill>
              <a:latin typeface="Calibri" panose="020F0502020204030204" pitchFamily="34" charset="0"/>
            </a:endParaRPr>
          </a:p>
          <a:p>
            <a:pPr algn="just">
              <a:lnSpc>
                <a:spcPts val="3600"/>
              </a:lnSpc>
            </a:pPr>
            <a:r>
              <a:rPr lang="en-US" sz="24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ML approaches</a:t>
            </a:r>
            <a:r>
              <a:rPr lang="en-US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in network traffic classification, particularly </a:t>
            </a:r>
            <a:r>
              <a:rPr lang="en-US" sz="2400" b="0" i="1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deep learning models</a:t>
            </a:r>
            <a:r>
              <a:rPr lang="en-US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have shown significant results in the classification of network streams provided the H/W accelerations now available in the market, which were a matter of concern in the past</a:t>
            </a:r>
          </a:p>
          <a:p>
            <a:pPr algn="just">
              <a:lnSpc>
                <a:spcPts val="3600"/>
              </a:lnSpc>
            </a:pPr>
            <a:endParaRPr lang="en-US" sz="2400" dirty="0">
              <a:solidFill>
                <a:srgbClr val="233A44"/>
              </a:solidFill>
              <a:latin typeface="Calibri" panose="020F0502020204030204" pitchFamily="34" charset="0"/>
            </a:endParaRPr>
          </a:p>
          <a:p>
            <a:pPr algn="just">
              <a:lnSpc>
                <a:spcPts val="3600"/>
              </a:lnSpc>
            </a:pPr>
            <a:r>
              <a:rPr lang="en-US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Thus, we propose Transformer based approach for Network Traffic characterization &amp; application identification.</a:t>
            </a:r>
          </a:p>
          <a:p>
            <a:pPr algn="just">
              <a:lnSpc>
                <a:spcPts val="3600"/>
              </a:lnSpc>
            </a:pPr>
            <a:endParaRPr lang="en-US" sz="2400" dirty="0">
              <a:solidFill>
                <a:srgbClr val="233A44"/>
              </a:solidFill>
              <a:latin typeface="Calibri" panose="020F0502020204030204" pitchFamily="34" charset="0"/>
            </a:endParaRPr>
          </a:p>
          <a:p>
            <a:pPr algn="just">
              <a:lnSpc>
                <a:spcPts val="3600"/>
              </a:lnSpc>
            </a:pPr>
            <a:endParaRPr lang="en-US" sz="3200" dirty="0">
              <a:solidFill>
                <a:srgbClr val="125B50"/>
              </a:solidFill>
              <a:latin typeface="Agrandir Wide Thin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0" y="1303629"/>
            <a:ext cx="2273981" cy="7460670"/>
          </a:xfrm>
          <a:custGeom>
            <a:avLst/>
            <a:gdLst/>
            <a:ahLst/>
            <a:cxnLst/>
            <a:rect l="l" t="t" r="r" b="b"/>
            <a:pathLst>
              <a:path w="2273981" h="7241595">
                <a:moveTo>
                  <a:pt x="0" y="0"/>
                </a:moveTo>
                <a:lnTo>
                  <a:pt x="2273981" y="0"/>
                </a:lnTo>
                <a:lnTo>
                  <a:pt x="2273981" y="7241594"/>
                </a:lnTo>
                <a:lnTo>
                  <a:pt x="0" y="724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61" t="-11173" r="-63500" b="-5664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91936" y="9444182"/>
            <a:ext cx="3167364" cy="53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6000" dirty="0">
                <a:solidFill>
                  <a:srgbClr val="125B50"/>
                </a:solidFill>
                <a:latin typeface="Agrandir Wide Thin"/>
              </a:rPr>
              <a:t>3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401365" y="1303628"/>
            <a:ext cx="6358901" cy="809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>
                <a:solidFill>
                  <a:srgbClr val="125B50"/>
                </a:solidFill>
                <a:latin typeface="Agrandir Wide Medium"/>
              </a:rPr>
              <a:t>LITERARY REVIEW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01365" y="2818779"/>
            <a:ext cx="5504635" cy="41208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endParaRPr lang="en-US" sz="2400" dirty="0">
              <a:solidFill>
                <a:srgbClr val="125B50"/>
              </a:solidFill>
              <a:latin typeface="Agrandir Wide Thin"/>
            </a:endParaRPr>
          </a:p>
          <a:p>
            <a:pPr algn="just">
              <a:lnSpc>
                <a:spcPts val="3600"/>
              </a:lnSpc>
            </a:pPr>
            <a:endParaRPr lang="en-US" sz="2400" dirty="0">
              <a:solidFill>
                <a:srgbClr val="125B50"/>
              </a:solidFill>
              <a:latin typeface="Agrandir Wide Thin"/>
            </a:endParaRP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Three main previously used methods (port-based, payload-based, time-stamp/size based statistical methods in ML) aren’t that effective, given we have encrypted data nowadays, also these require explicit feature extraction which is prone to human error &amp; time consuming.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2894127"/>
            <a:ext cx="2273981" cy="6587018"/>
          </a:xfrm>
          <a:custGeom>
            <a:avLst/>
            <a:gdLst/>
            <a:ahLst/>
            <a:cxnLst/>
            <a:rect l="l" t="t" r="r" b="b"/>
            <a:pathLst>
              <a:path w="2273981" h="7241595">
                <a:moveTo>
                  <a:pt x="0" y="0"/>
                </a:moveTo>
                <a:lnTo>
                  <a:pt x="2273981" y="0"/>
                </a:lnTo>
                <a:lnTo>
                  <a:pt x="2273981" y="7241594"/>
                </a:lnTo>
                <a:lnTo>
                  <a:pt x="0" y="724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94961" t="-11173" r="-63500" b="-566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AutoShape 13">
            <a:extLst>
              <a:ext uri="{FF2B5EF4-FFF2-40B4-BE49-F238E27FC236}">
                <a16:creationId xmlns:a16="http://schemas.microsoft.com/office/drawing/2014/main" id="{FFD4935B-09CC-1CD4-1EA4-6DA835DE6F34}"/>
              </a:ext>
            </a:extLst>
          </p:cNvPr>
          <p:cNvSpPr/>
          <p:nvPr/>
        </p:nvSpPr>
        <p:spPr>
          <a:xfrm rot="5400000">
            <a:off x="7069692" y="6187635"/>
            <a:ext cx="6587018" cy="2"/>
          </a:xfrm>
          <a:prstGeom prst="line">
            <a:avLst/>
          </a:prstGeom>
          <a:ln w="9525" cap="flat">
            <a:solidFill>
              <a:srgbClr val="125B5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sz="2000" b="1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B8893F1E-39E5-D961-F071-DE1052B02035}"/>
              </a:ext>
            </a:extLst>
          </p:cNvPr>
          <p:cNvSpPr txBox="1"/>
          <p:nvPr/>
        </p:nvSpPr>
        <p:spPr>
          <a:xfrm>
            <a:off x="11106965" y="2781300"/>
            <a:ext cx="5504635" cy="45824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endParaRPr lang="en-US" sz="2400" dirty="0">
              <a:solidFill>
                <a:srgbClr val="125B50"/>
              </a:solidFill>
              <a:latin typeface="Agrandir Wide Thin"/>
            </a:endParaRPr>
          </a:p>
          <a:p>
            <a:pPr algn="just">
              <a:lnSpc>
                <a:spcPts val="3600"/>
              </a:lnSpc>
            </a:pPr>
            <a:endParaRPr lang="en-US" sz="2400" dirty="0">
              <a:solidFill>
                <a:srgbClr val="125B50"/>
              </a:solidFill>
              <a:latin typeface="Agrandir Wide Thin"/>
            </a:endParaRP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Although, CNNs excels at identifying spatial dependencies, i.e., they can detect patterns that represents specific types of headers, or sequences within packets.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LSTM can capture temporal dependencies in sequential data, i.e., they can identify patterns that indicate a sequence of actions or behavior across multiple packets.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DDCA6DC-1BA8-B48B-2116-5B318216539A}"/>
              </a:ext>
            </a:extLst>
          </p:cNvPr>
          <p:cNvSpPr txBox="1"/>
          <p:nvPr/>
        </p:nvSpPr>
        <p:spPr>
          <a:xfrm>
            <a:off x="4401365" y="2894127"/>
            <a:ext cx="6326776" cy="409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125B50"/>
                </a:solidFill>
                <a:latin typeface="Agrandir Wide Medium"/>
              </a:rPr>
              <a:t>Deep Packet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FF45801-DE1D-7BF0-1362-A7C0A88D0CBF}"/>
              </a:ext>
            </a:extLst>
          </p:cNvPr>
          <p:cNvSpPr txBox="1"/>
          <p:nvPr/>
        </p:nvSpPr>
        <p:spPr>
          <a:xfrm>
            <a:off x="11123024" y="2857500"/>
            <a:ext cx="6326776" cy="409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125B50"/>
                </a:solidFill>
                <a:latin typeface="Agrandir Wide Medium"/>
              </a:rPr>
              <a:t>LSTM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53836" y="952500"/>
            <a:ext cx="3167364" cy="53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6000" dirty="0">
                <a:solidFill>
                  <a:srgbClr val="125B50"/>
                </a:solidFill>
                <a:latin typeface="Agrandir Wide Thin"/>
              </a:rPr>
              <a:t>4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401365" y="1303628"/>
            <a:ext cx="6358901" cy="809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>
                <a:solidFill>
                  <a:srgbClr val="125B50"/>
                </a:solidFill>
                <a:latin typeface="Agrandir Wide Medium"/>
              </a:rPr>
              <a:t>RELATED WORK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1486237"/>
            <a:ext cx="1600199" cy="7461116"/>
          </a:xfrm>
          <a:custGeom>
            <a:avLst/>
            <a:gdLst/>
            <a:ahLst/>
            <a:cxnLst/>
            <a:rect l="l" t="t" r="r" b="b"/>
            <a:pathLst>
              <a:path w="2273981" h="7241595">
                <a:moveTo>
                  <a:pt x="0" y="0"/>
                </a:moveTo>
                <a:lnTo>
                  <a:pt x="2273981" y="0"/>
                </a:lnTo>
                <a:lnTo>
                  <a:pt x="2273981" y="7241594"/>
                </a:lnTo>
                <a:lnTo>
                  <a:pt x="0" y="724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61" t="-11173" r="-63500" b="-5664"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174EB5-C6FF-C674-5D99-A115BE9C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2684"/>
              </p:ext>
            </p:extLst>
          </p:nvPr>
        </p:nvGraphicFramePr>
        <p:xfrm>
          <a:off x="2590800" y="2857500"/>
          <a:ext cx="14816798" cy="6092447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59683">
                  <a:extLst>
                    <a:ext uri="{9D8B030D-6E8A-4147-A177-3AD203B41FA5}">
                      <a16:colId xmlns:a16="http://schemas.microsoft.com/office/drawing/2014/main" val="3117714204"/>
                    </a:ext>
                  </a:extLst>
                </a:gridCol>
                <a:gridCol w="2829406">
                  <a:extLst>
                    <a:ext uri="{9D8B030D-6E8A-4147-A177-3AD203B41FA5}">
                      <a16:colId xmlns:a16="http://schemas.microsoft.com/office/drawing/2014/main" val="2089448995"/>
                    </a:ext>
                  </a:extLst>
                </a:gridCol>
                <a:gridCol w="2795236">
                  <a:extLst>
                    <a:ext uri="{9D8B030D-6E8A-4147-A177-3AD203B41FA5}">
                      <a16:colId xmlns:a16="http://schemas.microsoft.com/office/drawing/2014/main" val="2363834828"/>
                    </a:ext>
                  </a:extLst>
                </a:gridCol>
                <a:gridCol w="2770176">
                  <a:extLst>
                    <a:ext uri="{9D8B030D-6E8A-4147-A177-3AD203B41FA5}">
                      <a16:colId xmlns:a16="http://schemas.microsoft.com/office/drawing/2014/main" val="1731392516"/>
                    </a:ext>
                  </a:extLst>
                </a:gridCol>
                <a:gridCol w="2962297">
                  <a:extLst>
                    <a:ext uri="{9D8B030D-6E8A-4147-A177-3AD203B41FA5}">
                      <a16:colId xmlns:a16="http://schemas.microsoft.com/office/drawing/2014/main" val="1369503335"/>
                    </a:ext>
                  </a:extLst>
                </a:gridCol>
              </a:tblGrid>
              <a:tr h="14453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Approach</a:t>
                      </a:r>
                      <a:endParaRPr lang="en-IN" sz="4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 Learning</a:t>
                      </a:r>
                      <a:endParaRPr lang="en-IN" sz="4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Temporal Dependency Handling</a:t>
                      </a:r>
                      <a:endParaRPr lang="en-IN" sz="4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Scalability</a:t>
                      </a:r>
                      <a:endParaRPr lang="en-IN" sz="4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Performance on Encrypted Traffic</a:t>
                      </a:r>
                      <a:endParaRPr lang="en-IN" sz="4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200" marR="201200" marT="201200" marB="20120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495329"/>
                  </a:ext>
                </a:extLst>
              </a:tr>
              <a:tr h="9716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Traditional ML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(i.e., SVM, KNN)[6]</a:t>
                      </a:r>
                      <a:endParaRPr lang="en-IN" sz="4000" dirty="0"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Manual</a:t>
                      </a:r>
                      <a:endParaRPr lang="en-IN" sz="4000" dirty="0"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Poor</a:t>
                      </a:r>
                      <a:endParaRPr lang="en-IN" sz="4000" dirty="0"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Moderate</a:t>
                      </a:r>
                      <a:endParaRPr lang="en-IN" sz="4000" dirty="0"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Poor</a:t>
                      </a:r>
                      <a:endParaRPr lang="en-IN" sz="4000" dirty="0">
                        <a:effectLst/>
                      </a:endParaRPr>
                    </a:p>
                  </a:txBody>
                  <a:tcPr marL="201200" marR="201200" marT="201200" marB="201200">
                    <a:solidFill>
                      <a:srgbClr val="739C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26369"/>
                  </a:ext>
                </a:extLst>
              </a:tr>
              <a:tr h="7362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CNNs[12]</a:t>
                      </a:r>
                      <a:endParaRPr lang="en-IN" sz="4000" dirty="0"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IN" sz="4000"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Moderate</a:t>
                      </a:r>
                      <a:endParaRPr lang="en-IN" sz="4000"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4000"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Good</a:t>
                      </a:r>
                      <a:endParaRPr lang="en-IN" sz="4000" dirty="0">
                        <a:effectLst/>
                      </a:endParaRPr>
                    </a:p>
                  </a:txBody>
                  <a:tcPr marL="201200" marR="201200" marT="201200" marB="201200">
                    <a:solidFill>
                      <a:srgbClr val="739C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58280"/>
                  </a:ext>
                </a:extLst>
              </a:tr>
              <a:tr h="7362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LSTMs[14]</a:t>
                      </a:r>
                      <a:endParaRPr lang="en-IN" sz="4000" dirty="0"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IN" sz="4000"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4000"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4000"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Moderate</a:t>
                      </a:r>
                      <a:endParaRPr lang="en-IN" sz="4000" dirty="0">
                        <a:effectLst/>
                      </a:endParaRPr>
                    </a:p>
                  </a:txBody>
                  <a:tcPr marL="201200" marR="201200" marT="201200" marB="201200">
                    <a:solidFill>
                      <a:srgbClr val="739C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558901"/>
                  </a:ext>
                </a:extLst>
              </a:tr>
              <a:tr h="7828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Autoencoders[13]</a:t>
                      </a:r>
                      <a:endParaRPr lang="en-IN" sz="4000" dirty="0"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Unsupervised</a:t>
                      </a:r>
                      <a:endParaRPr lang="en-IN" sz="4000"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Moderate</a:t>
                      </a:r>
                      <a:endParaRPr lang="en-IN" sz="4000"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Moderate</a:t>
                      </a:r>
                      <a:endParaRPr lang="en-IN" sz="4000"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Good</a:t>
                      </a:r>
                      <a:endParaRPr lang="en-IN" sz="4000" dirty="0">
                        <a:effectLst/>
                      </a:endParaRPr>
                    </a:p>
                  </a:txBody>
                  <a:tcPr marL="201200" marR="201200" marT="201200" marB="201200">
                    <a:solidFill>
                      <a:srgbClr val="739C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02643"/>
                  </a:ext>
                </a:extLst>
              </a:tr>
              <a:tr h="11396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Hybrid (CNN-LSTM)[4] </a:t>
                      </a:r>
                      <a:endParaRPr lang="en-IN" sz="4000" dirty="0"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IN" sz="4000"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4000"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Moderate</a:t>
                      </a:r>
                      <a:endParaRPr lang="en-IN" sz="4000">
                        <a:effectLst/>
                      </a:endParaRPr>
                    </a:p>
                  </a:txBody>
                  <a:tcPr marL="201200" marR="201200" marT="201200" marB="201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Very Good</a:t>
                      </a:r>
                      <a:endParaRPr lang="en-IN" sz="4000" dirty="0">
                        <a:effectLst/>
                      </a:endParaRPr>
                    </a:p>
                  </a:txBody>
                  <a:tcPr marL="201200" marR="201200" marT="201200" marB="201200">
                    <a:solidFill>
                      <a:srgbClr val="739C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187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85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91936" y="9444182"/>
            <a:ext cx="3167364" cy="53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6000" dirty="0">
                <a:solidFill>
                  <a:srgbClr val="125B50"/>
                </a:solidFill>
                <a:latin typeface="Agrandir Wide Thin"/>
              </a:rPr>
              <a:t>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284345"/>
            <a:ext cx="9105900" cy="809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>
                <a:solidFill>
                  <a:srgbClr val="125B50"/>
                </a:solidFill>
                <a:latin typeface="Agrandir Wide Medium"/>
              </a:rPr>
              <a:t>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996940"/>
            <a:ext cx="12142907" cy="227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We’ve been working on the ISCX-VPN-</a:t>
            </a:r>
            <a:r>
              <a:rPr lang="en-US" sz="2400" dirty="0" err="1">
                <a:solidFill>
                  <a:srgbClr val="125B50"/>
                </a:solidFill>
              </a:rPr>
              <a:t>NonVPN</a:t>
            </a:r>
            <a:r>
              <a:rPr lang="en-US" sz="2400" dirty="0">
                <a:solidFill>
                  <a:srgbClr val="125B50"/>
                </a:solidFill>
              </a:rPr>
              <a:t> dataset, to classify the given network stream into various protocol classes &amp; applications from which the packet was originated.</a:t>
            </a:r>
          </a:p>
          <a:p>
            <a:pPr algn="just">
              <a:lnSpc>
                <a:spcPts val="3600"/>
              </a:lnSpc>
            </a:pPr>
            <a:endParaRPr lang="en-US" sz="2400" dirty="0">
              <a:solidFill>
                <a:srgbClr val="125B50"/>
              </a:solidFill>
            </a:endParaRP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Following this, we’ll use the captured Network stream within our organization, to classify it appropriately &amp; evaluate the model’s accuracy.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0"/>
            <a:ext cx="18288000" cy="3120284"/>
          </a:xfrm>
          <a:custGeom>
            <a:avLst/>
            <a:gdLst/>
            <a:ahLst/>
            <a:cxnLst/>
            <a:rect l="l" t="t" r="r" b="b"/>
            <a:pathLst>
              <a:path w="18288000" h="3120284">
                <a:moveTo>
                  <a:pt x="0" y="0"/>
                </a:moveTo>
                <a:lnTo>
                  <a:pt x="18288000" y="0"/>
                </a:lnTo>
                <a:lnTo>
                  <a:pt x="18288000" y="3120284"/>
                </a:lnTo>
                <a:lnTo>
                  <a:pt x="0" y="3120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5125" b="-225364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130036" y="9444182"/>
            <a:ext cx="3167364" cy="575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7200" dirty="0">
                <a:solidFill>
                  <a:srgbClr val="125B50"/>
                </a:solidFill>
                <a:latin typeface="Agrandir Wide Thin"/>
              </a:rPr>
              <a:t>6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284345"/>
            <a:ext cx="9258300" cy="809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>
                <a:solidFill>
                  <a:srgbClr val="125B50"/>
                </a:solidFill>
                <a:latin typeface="Agrandir Wide Medium"/>
              </a:rPr>
              <a:t>OBJECTIVES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996940"/>
            <a:ext cx="12915900" cy="1723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  To efficiently processes and classifies large volumes of network data using  Transformers from </a:t>
            </a:r>
            <a:r>
              <a:rPr lang="en-US" sz="2800" dirty="0">
                <a:solidFill>
                  <a:srgbClr val="233A44"/>
                </a:solidFill>
                <a:latin typeface="Calibri" panose="020F0502020204030204" pitchFamily="34" charset="0"/>
              </a:rPr>
              <a:t>r</a:t>
            </a:r>
            <a:r>
              <a:rPr lang="en-US" sz="2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aw encrypted packet data.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233A44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  Extracts features crucial for classifying network traffic into predefined categories.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0"/>
            <a:ext cx="18288000" cy="3120284"/>
          </a:xfrm>
          <a:custGeom>
            <a:avLst/>
            <a:gdLst/>
            <a:ahLst/>
            <a:cxnLst/>
            <a:rect l="l" t="t" r="r" b="b"/>
            <a:pathLst>
              <a:path w="18288000" h="3120284">
                <a:moveTo>
                  <a:pt x="0" y="0"/>
                </a:moveTo>
                <a:lnTo>
                  <a:pt x="18288000" y="0"/>
                </a:lnTo>
                <a:lnTo>
                  <a:pt x="18288000" y="3120284"/>
                </a:lnTo>
                <a:lnTo>
                  <a:pt x="0" y="3120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5125" b="-225364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90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EC6E7E65-70C2-A1B7-E3C0-41F44B664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0"/>
          <a:stretch/>
        </p:blipFill>
        <p:spPr>
          <a:xfrm>
            <a:off x="20" y="1923"/>
            <a:ext cx="18287980" cy="1028507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809625"/>
            <a:ext cx="11468100" cy="809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>
                <a:solidFill>
                  <a:srgbClr val="125B50"/>
                </a:solidFill>
                <a:latin typeface="Agrandir Wide Medium"/>
              </a:rPr>
              <a:t>Deep Packet : CNN architecture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721416"/>
            <a:ext cx="13144500" cy="5967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b="1" u="sng" dirty="0">
                <a:solidFill>
                  <a:srgbClr val="125B50"/>
                </a:solidFill>
              </a:rPr>
              <a:t>Layers</a:t>
            </a:r>
            <a:r>
              <a:rPr lang="en-US" sz="2400" dirty="0">
                <a:solidFill>
                  <a:srgbClr val="125B50"/>
                </a:solidFill>
              </a:rPr>
              <a:t>: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	Two consecutive convolutional layers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	Followed by a pooling layer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	Tensor squashed into a one-dimensional vector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	Three-layered network of fully connected neurons</a:t>
            </a:r>
          </a:p>
          <a:p>
            <a:pPr algn="just">
              <a:lnSpc>
                <a:spcPts val="3600"/>
              </a:lnSpc>
            </a:pPr>
            <a:endParaRPr lang="en-US" sz="2400" dirty="0">
              <a:solidFill>
                <a:srgbClr val="125B50"/>
              </a:solidFill>
            </a:endParaRPr>
          </a:p>
          <a:p>
            <a:pPr algn="just">
              <a:lnSpc>
                <a:spcPts val="3600"/>
              </a:lnSpc>
            </a:pPr>
            <a:r>
              <a:rPr lang="en-US" sz="2400" b="1" u="sng" dirty="0">
                <a:solidFill>
                  <a:srgbClr val="125B50"/>
                </a:solidFill>
              </a:rPr>
              <a:t>Hyper-parameters</a:t>
            </a:r>
            <a:r>
              <a:rPr lang="en-US" sz="2400" dirty="0">
                <a:solidFill>
                  <a:srgbClr val="125B50"/>
                </a:solidFill>
              </a:rPr>
              <a:t>: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Selection Method: Grid search on a subspace of the hyper-parameters space for optimal performance </a:t>
            </a:r>
          </a:p>
          <a:p>
            <a:pPr algn="just">
              <a:lnSpc>
                <a:spcPts val="3600"/>
              </a:lnSpc>
            </a:pPr>
            <a:endParaRPr lang="en-US" sz="2400" dirty="0">
              <a:solidFill>
                <a:srgbClr val="125B50"/>
              </a:solidFill>
            </a:endParaRPr>
          </a:p>
          <a:p>
            <a:pPr algn="just">
              <a:lnSpc>
                <a:spcPts val="3600"/>
              </a:lnSpc>
            </a:pPr>
            <a:r>
              <a:rPr lang="en-US" sz="2400" b="1" u="sng" dirty="0">
                <a:solidFill>
                  <a:srgbClr val="125B50"/>
                </a:solidFill>
              </a:rPr>
              <a:t>Overfitting Prevention</a:t>
            </a:r>
            <a:r>
              <a:rPr lang="en-US" sz="2400" dirty="0">
                <a:solidFill>
                  <a:srgbClr val="125B50"/>
                </a:solidFill>
              </a:rPr>
              <a:t>: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Dropout Technique: Employed in the fully connected layers</a:t>
            </a:r>
          </a:p>
          <a:p>
            <a:pPr algn="just">
              <a:lnSpc>
                <a:spcPts val="3600"/>
              </a:lnSpc>
            </a:pPr>
            <a:endParaRPr lang="en-US" sz="2400" dirty="0">
              <a:solidFill>
                <a:srgbClr val="125B50"/>
              </a:solidFill>
            </a:endParaRPr>
          </a:p>
          <a:p>
            <a:pPr algn="just">
              <a:lnSpc>
                <a:spcPts val="3600"/>
              </a:lnSpc>
            </a:pPr>
            <a:r>
              <a:rPr lang="en-US" sz="2400" b="1" u="sng" dirty="0">
                <a:solidFill>
                  <a:srgbClr val="125B50"/>
                </a:solidFill>
              </a:rPr>
              <a:t>Classifier</a:t>
            </a:r>
            <a:r>
              <a:rPr lang="en-US" sz="2400" dirty="0">
                <a:solidFill>
                  <a:srgbClr val="125B50"/>
                </a:solidFill>
              </a:rPr>
              <a:t>: Softmax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091936" y="9444182"/>
            <a:ext cx="3167364" cy="53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6000" dirty="0">
                <a:solidFill>
                  <a:srgbClr val="125B50"/>
                </a:solidFill>
                <a:latin typeface="Agrandir Wide Thin"/>
              </a:rPr>
              <a:t>8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16014019" y="0"/>
            <a:ext cx="2273981" cy="8964806"/>
          </a:xfrm>
          <a:custGeom>
            <a:avLst/>
            <a:gdLst/>
            <a:ahLst/>
            <a:cxnLst/>
            <a:rect l="l" t="t" r="r" b="b"/>
            <a:pathLst>
              <a:path w="2273981" h="8964806">
                <a:moveTo>
                  <a:pt x="2273981" y="0"/>
                </a:moveTo>
                <a:lnTo>
                  <a:pt x="0" y="0"/>
                </a:lnTo>
                <a:lnTo>
                  <a:pt x="0" y="8964806"/>
                </a:lnTo>
                <a:lnTo>
                  <a:pt x="2273981" y="8964806"/>
                </a:lnTo>
                <a:lnTo>
                  <a:pt x="2273981" y="0"/>
                </a:lnTo>
                <a:close/>
              </a:path>
            </a:pathLst>
          </a:custGeom>
          <a:blipFill>
            <a:blip r:embed="rId2"/>
            <a:stretch>
              <a:fillRect l="-471243" r="-82958" b="-10559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09625"/>
            <a:ext cx="11468100" cy="809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>
                <a:solidFill>
                  <a:srgbClr val="125B50"/>
                </a:solidFill>
                <a:latin typeface="Agrandir Wide Medium"/>
              </a:rPr>
              <a:t>Deep Packet : SAE architecture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721416"/>
            <a:ext cx="13144500" cy="6429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b="1" u="sng" dirty="0">
                <a:solidFill>
                  <a:srgbClr val="125B50"/>
                </a:solidFill>
              </a:rPr>
              <a:t>Layers</a:t>
            </a:r>
            <a:r>
              <a:rPr lang="en-US" sz="2400" b="1" dirty="0">
                <a:solidFill>
                  <a:srgbClr val="125B50"/>
                </a:solidFill>
              </a:rPr>
              <a:t>:</a:t>
            </a:r>
            <a:r>
              <a:rPr lang="en-US" sz="2400" dirty="0">
                <a:solidFill>
                  <a:srgbClr val="125B50"/>
                </a:solidFill>
              </a:rPr>
              <a:t> 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	Five fully connected layers</a:t>
            </a:r>
          </a:p>
          <a:p>
            <a:pPr algn="just">
              <a:lnSpc>
                <a:spcPts val="3600"/>
              </a:lnSpc>
            </a:pPr>
            <a:r>
              <a:rPr lang="en-US" sz="2400" b="1" dirty="0">
                <a:solidFill>
                  <a:srgbClr val="125B50"/>
                </a:solidFill>
              </a:rPr>
              <a:t>	Neurons per Layer:</a:t>
            </a:r>
            <a:r>
              <a:rPr lang="en-US" sz="2400" dirty="0">
                <a:solidFill>
                  <a:srgbClr val="125B50"/>
                </a:solidFill>
              </a:rPr>
              <a:t> 400, 300, 200, 100, and 50 neurons</a:t>
            </a:r>
          </a:p>
          <a:p>
            <a:pPr algn="just">
              <a:lnSpc>
                <a:spcPts val="3600"/>
              </a:lnSpc>
            </a:pPr>
            <a:endParaRPr lang="en-US" sz="2400" dirty="0">
              <a:solidFill>
                <a:srgbClr val="125B50"/>
              </a:solidFill>
            </a:endParaRPr>
          </a:p>
          <a:p>
            <a:pPr algn="just">
              <a:lnSpc>
                <a:spcPts val="3600"/>
              </a:lnSpc>
            </a:pPr>
            <a:r>
              <a:rPr lang="en-US" sz="2400" b="1" u="sng" dirty="0">
                <a:solidFill>
                  <a:srgbClr val="125B50"/>
                </a:solidFill>
              </a:rPr>
              <a:t>Overfitting Prevention</a:t>
            </a:r>
            <a:r>
              <a:rPr lang="en-US" sz="2400" b="1" dirty="0">
                <a:solidFill>
                  <a:srgbClr val="125B50"/>
                </a:solidFill>
              </a:rPr>
              <a:t>: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Dropout Technique: Employed after each layer</a:t>
            </a:r>
          </a:p>
          <a:p>
            <a:pPr algn="just">
              <a:lnSpc>
                <a:spcPts val="3600"/>
              </a:lnSpc>
            </a:pPr>
            <a:r>
              <a:rPr lang="en-US" sz="2400" b="1" dirty="0">
                <a:solidFill>
                  <a:srgbClr val="125B50"/>
                </a:solidFill>
              </a:rPr>
              <a:t>Dropout Rate</a:t>
            </a:r>
            <a:r>
              <a:rPr lang="en-US" sz="2400" dirty="0">
                <a:solidFill>
                  <a:srgbClr val="125B50"/>
                </a:solidFill>
              </a:rPr>
              <a:t>: 0.05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Mechanism: During training, some neurons are set to zero randomly at each iteration, creating a random set of active neurons</a:t>
            </a:r>
          </a:p>
          <a:p>
            <a:pPr algn="just">
              <a:lnSpc>
                <a:spcPts val="3600"/>
              </a:lnSpc>
            </a:pPr>
            <a:endParaRPr lang="en-US" sz="2400" dirty="0">
              <a:solidFill>
                <a:srgbClr val="125B50"/>
              </a:solidFill>
            </a:endParaRPr>
          </a:p>
          <a:p>
            <a:pPr algn="just">
              <a:lnSpc>
                <a:spcPts val="3600"/>
              </a:lnSpc>
            </a:pPr>
            <a:r>
              <a:rPr lang="en-US" sz="2400" b="1" u="sng" dirty="0">
                <a:solidFill>
                  <a:srgbClr val="125B50"/>
                </a:solidFill>
              </a:rPr>
              <a:t>Classifier</a:t>
            </a:r>
            <a:r>
              <a:rPr lang="en-US" sz="2400" dirty="0">
                <a:solidFill>
                  <a:srgbClr val="125B50"/>
                </a:solidFill>
              </a:rPr>
              <a:t>:</a:t>
            </a:r>
          </a:p>
          <a:p>
            <a:pPr algn="just">
              <a:lnSpc>
                <a:spcPts val="3600"/>
              </a:lnSpc>
            </a:pPr>
            <a:r>
              <a:rPr lang="en-US" sz="2400" b="1" dirty="0">
                <a:solidFill>
                  <a:srgbClr val="125B50"/>
                </a:solidFill>
              </a:rPr>
              <a:t>Softmax</a:t>
            </a:r>
            <a:r>
              <a:rPr lang="en-US" sz="2400" dirty="0">
                <a:solidFill>
                  <a:srgbClr val="125B50"/>
                </a:solidFill>
              </a:rPr>
              <a:t> : Added as the last output layer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	     { Application Identification: 17 neurons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 	        Traffic Characterization: 12 neurons 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091936" y="9444182"/>
            <a:ext cx="3167364" cy="53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6000" dirty="0">
                <a:solidFill>
                  <a:srgbClr val="125B50"/>
                </a:solidFill>
                <a:latin typeface="Agrandir Wide Thin"/>
              </a:rPr>
              <a:t>9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16014019" y="0"/>
            <a:ext cx="2273981" cy="8964806"/>
          </a:xfrm>
          <a:custGeom>
            <a:avLst/>
            <a:gdLst/>
            <a:ahLst/>
            <a:cxnLst/>
            <a:rect l="l" t="t" r="r" b="b"/>
            <a:pathLst>
              <a:path w="2273981" h="8964806">
                <a:moveTo>
                  <a:pt x="2273981" y="0"/>
                </a:moveTo>
                <a:lnTo>
                  <a:pt x="0" y="0"/>
                </a:lnTo>
                <a:lnTo>
                  <a:pt x="0" y="8964806"/>
                </a:lnTo>
                <a:lnTo>
                  <a:pt x="2273981" y="8964806"/>
                </a:lnTo>
                <a:lnTo>
                  <a:pt x="2273981" y="0"/>
                </a:lnTo>
                <a:close/>
              </a:path>
            </a:pathLst>
          </a:custGeom>
          <a:blipFill>
            <a:blip r:embed="rId2"/>
            <a:stretch>
              <a:fillRect l="-471243" r="-82958" b="-10559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4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f22ac30-dc16-441c-bb1c-5fe13dc414c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0253C4D4C0C24A8E93E4A183CC85E4" ma:contentTypeVersion="14" ma:contentTypeDescription="Create a new document." ma:contentTypeScope="" ma:versionID="1f02dd6ab5c4200c280fd892bca5db2b">
  <xsd:schema xmlns:xsd="http://www.w3.org/2001/XMLSchema" xmlns:xs="http://www.w3.org/2001/XMLSchema" xmlns:p="http://schemas.microsoft.com/office/2006/metadata/properties" xmlns:ns3="4f22ac30-dc16-441c-bb1c-5fe13dc414c5" xmlns:ns4="ab239e78-4e0a-432e-95ec-595fffe04852" targetNamespace="http://schemas.microsoft.com/office/2006/metadata/properties" ma:root="true" ma:fieldsID="d51f834f25b6d270c7f2b9ba78abf3da" ns3:_="" ns4:_="">
    <xsd:import namespace="4f22ac30-dc16-441c-bb1c-5fe13dc414c5"/>
    <xsd:import namespace="ab239e78-4e0a-432e-95ec-595fffe04852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22ac30-dc16-441c-bb1c-5fe13dc414c5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39e78-4e0a-432e-95ec-595fffe04852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920660-4712-4142-8E96-CABD7CAA560B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4f22ac30-dc16-441c-bb1c-5fe13dc414c5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ab239e78-4e0a-432e-95ec-595fffe0485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FE5CDE4-4231-4AAC-9CA3-C82956B035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B58CFE-B58C-4C58-B06E-2ED8B5C83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22ac30-dc16-441c-bb1c-5fe13dc414c5"/>
    <ds:schemaRef ds:uri="ab239e78-4e0a-432e-95ec-595fffe048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1376</Words>
  <Application>Microsoft Office PowerPoint</Application>
  <PresentationFormat>Custom</PresentationFormat>
  <Paragraphs>173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Arial</vt:lpstr>
      <vt:lpstr>Aptos</vt:lpstr>
      <vt:lpstr>Agrandir Wide Medium</vt:lpstr>
      <vt:lpstr>Agrandir Wide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Gradient Monotone Minimalist Presentation Template</dc:title>
  <dc:creator>Manish Kumar</dc:creator>
  <cp:lastModifiedBy>Manish Kumar</cp:lastModifiedBy>
  <cp:revision>8</cp:revision>
  <dcterms:created xsi:type="dcterms:W3CDTF">2006-08-16T00:00:00Z</dcterms:created>
  <dcterms:modified xsi:type="dcterms:W3CDTF">2024-06-27T15:50:20Z</dcterms:modified>
  <dc:identifier>DAGJFvvLAwQ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0x0101000A0253C4D4C0C24A8E93E4A183CC85E4</vt:lpwstr>
  </property>
</Properties>
</file>