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5"/>
  </p:notesMasterIdLst>
  <p:sldIdLst>
    <p:sldId id="256" r:id="rId5"/>
    <p:sldId id="261" r:id="rId6"/>
    <p:sldId id="275" r:id="rId7"/>
    <p:sldId id="272" r:id="rId8"/>
    <p:sldId id="277" r:id="rId9"/>
    <p:sldId id="278" r:id="rId10"/>
    <p:sldId id="279" r:id="rId11"/>
    <p:sldId id="280" r:id="rId12"/>
    <p:sldId id="281" r:id="rId13"/>
    <p:sldId id="282" r:id="rId14"/>
  </p:sldIdLst>
  <p:sldSz cx="18288000" cy="10287000"/>
  <p:notesSz cx="6858000" cy="9144000"/>
  <p:embeddedFontLst>
    <p:embeddedFont>
      <p:font typeface="Agrandir Wide Medium" panose="020B0604020202020204" charset="0"/>
      <p:regular r:id="rId16"/>
    </p:embeddedFont>
    <p:embeddedFont>
      <p:font typeface="Agrandir Wide Thin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85F"/>
    <a:srgbClr val="125B50"/>
    <a:srgbClr val="739C7D"/>
    <a:srgbClr val="88A997"/>
    <a:srgbClr val="6AA84F"/>
    <a:srgbClr val="EF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267" autoAdjust="0"/>
  </p:normalViewPr>
  <p:slideViewPr>
    <p:cSldViewPr>
      <p:cViewPr>
        <p:scale>
          <a:sx n="58" d="100"/>
          <a:sy n="58" d="100"/>
        </p:scale>
        <p:origin x="514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B6A81-66D3-4BFA-B09C-773EAFFACA78}" type="datetimeFigureOut">
              <a:rPr lang="en-IN" smtClean="0"/>
              <a:t>02-08-24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16176-67C1-4679-9117-6B3B8F17B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2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87200" y="2171700"/>
            <a:ext cx="6400800" cy="6676258"/>
          </a:xfrm>
          <a:custGeom>
            <a:avLst/>
            <a:gdLst/>
            <a:ahLst/>
            <a:cxnLst/>
            <a:rect l="l" t="t" r="r" b="b"/>
            <a:pathLst>
              <a:path w="7288963" h="7241595">
                <a:moveTo>
                  <a:pt x="0" y="0"/>
                </a:moveTo>
                <a:lnTo>
                  <a:pt x="7288963" y="0"/>
                </a:lnTo>
                <a:lnTo>
                  <a:pt x="7288963" y="7241595"/>
                </a:lnTo>
                <a:lnTo>
                  <a:pt x="0" y="724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416" t="-11173" r="-19810" b="-566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38200" y="2781300"/>
            <a:ext cx="10006163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8800" dirty="0">
                <a:solidFill>
                  <a:srgbClr val="125B50"/>
                </a:solidFill>
                <a:latin typeface="Agrandir Wide Medium"/>
              </a:rPr>
              <a:t>Network Traffic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7200" y="997317"/>
            <a:ext cx="5676900" cy="51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IN" sz="3200" dirty="0">
                <a:solidFill>
                  <a:srgbClr val="6AA84F"/>
                </a:solidFill>
                <a:latin typeface="Calibri" panose="020F0502020204030204" pitchFamily="34" charset="0"/>
              </a:rPr>
              <a:t>COD892: MTP-1</a:t>
            </a:r>
            <a:endParaRPr lang="en-US" sz="4400" dirty="0">
              <a:solidFill>
                <a:srgbClr val="125B50"/>
              </a:solidFill>
              <a:latin typeface="Agrandir Wide Thi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0599" y="7955356"/>
            <a:ext cx="7162801" cy="845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35685F"/>
                </a:solidFill>
                <a:latin typeface="Agrandir Wide Thin"/>
              </a:rPr>
              <a:t>Sajal Verma        &amp;     Manish Kumar</a:t>
            </a: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35685F"/>
                </a:solidFill>
              </a:rPr>
              <a:t>[2023MCS2490]         		[2023MCS2497]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0600" y="7117156"/>
            <a:ext cx="2956891" cy="409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>
                <a:solidFill>
                  <a:srgbClr val="35685F"/>
                </a:solidFill>
                <a:latin typeface="Agrandir Wide Thin"/>
              </a:rPr>
              <a:t>2nd August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12693E-86A5-97CE-B5ED-EA6DA643A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287" y="2171700"/>
            <a:ext cx="2858714" cy="285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4FDAB7-7756-4FD4-BBA8-865899B911A9}"/>
              </a:ext>
            </a:extLst>
          </p:cNvPr>
          <p:cNvSpPr txBox="1"/>
          <p:nvPr/>
        </p:nvSpPr>
        <p:spPr>
          <a:xfrm>
            <a:off x="16144874" y="495300"/>
            <a:ext cx="1685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35685F"/>
                </a:solidFill>
              </a:rPr>
              <a:t>1</a:t>
            </a:r>
            <a:endParaRPr lang="en-IN" sz="3200" dirty="0">
              <a:solidFill>
                <a:srgbClr val="35685F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F241251-4F23-2DFA-9098-A1AFD2BB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0" y="5030414"/>
            <a:ext cx="6400800" cy="38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6D4CE2C3-95C7-273D-6B4D-23B2CC4ACA83}"/>
              </a:ext>
            </a:extLst>
          </p:cNvPr>
          <p:cNvSpPr txBox="1"/>
          <p:nvPr/>
        </p:nvSpPr>
        <p:spPr>
          <a:xfrm>
            <a:off x="990599" y="5921225"/>
            <a:ext cx="10210801" cy="409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i="1" dirty="0">
                <a:solidFill>
                  <a:srgbClr val="35685F"/>
                </a:solidFill>
                <a:latin typeface="+mj-lt"/>
              </a:rPr>
              <a:t>Instructor</a:t>
            </a:r>
            <a:r>
              <a:rPr lang="en-US" sz="2400" b="1" dirty="0">
                <a:solidFill>
                  <a:srgbClr val="35685F"/>
                </a:solidFill>
                <a:latin typeface="+mj-lt"/>
              </a:rPr>
              <a:t> : Prof. Vireshwar Kumar &amp; Prof. Tarun Mangla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809625"/>
            <a:ext cx="114681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SoftMax Layer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91000" y="2721416"/>
            <a:ext cx="9982200" cy="6445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Shape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  <a:r>
              <a:rPr lang="en-US" sz="2400" dirty="0">
                <a:solidFill>
                  <a:srgbClr val="125B50"/>
                </a:solidFill>
              </a:rPr>
              <a:t> 	[32 * 17]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</a:t>
            </a: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Values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[[-1.0983, -2.0180, -0.5392,  0.5478,  0.5895, -0.0263, -1.9900,  1.2022,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0.9265,  1.5904,  1.6805,  1.5644,  1.3385, -1.6477,  </a:t>
            </a:r>
            <a:r>
              <a:rPr lang="en-IN" sz="1800" b="1" kern="100" dirty="0">
                <a:solidFill>
                  <a:srgbClr val="35685F"/>
                </a:solidFill>
                <a:effectLst/>
                <a:highlight>
                  <a:srgbClr val="00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1.7192</a:t>
            </a: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-4.5699,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-3.7421],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[ 0.4238,  0.4657,  1.5976, -1.4737,  1.6218,  </a:t>
            </a:r>
            <a:r>
              <a:rPr lang="en-IN" sz="1800" b="1" kern="100" dirty="0">
                <a:solidFill>
                  <a:srgbClr val="35685F"/>
                </a:solidFill>
                <a:effectLst/>
                <a:highlight>
                  <a:srgbClr val="00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2.0000</a:t>
            </a: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-0.5061, -1.0178,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0.1165,  1.5422,  1.8515,  0.5965, -1.1521,  1.2190,  0.0732, -4.5766,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-3.9063],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[-1.6638, -2.3327, -1.7375,  1.7760, -0.2808, -1.7101, -2.3349,  2.0536,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2.0591,  </a:t>
            </a:r>
            <a:r>
              <a:rPr lang="en-IN" sz="1800" b="1" kern="100" dirty="0">
                <a:solidFill>
                  <a:srgbClr val="35685F"/>
                </a:solidFill>
                <a:effectLst/>
                <a:highlight>
                  <a:srgbClr val="00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2.4262</a:t>
            </a: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 0.7882,  1.5694,  2.2375, -2.5453,  2.0682, -3.9188,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-3.4516],……x32]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Represents the max. possible match for i</a:t>
            </a:r>
            <a:r>
              <a:rPr lang="en-US" sz="2400" baseline="30000" dirty="0">
                <a:solidFill>
                  <a:srgbClr val="125B50"/>
                </a:solidFill>
              </a:rPr>
              <a:t>th</a:t>
            </a:r>
            <a:r>
              <a:rPr lang="en-US" sz="2400" dirty="0">
                <a:solidFill>
                  <a:srgbClr val="125B50"/>
                </a:solidFill>
              </a:rPr>
              <a:t> packet to certain class from the set of expected classes of application data.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10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825BC-B266-E898-6A72-0F50D75F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15067"/>
            <a:ext cx="2769280" cy="90840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51A94E-B6B7-84D3-319F-461094AC3E30}"/>
              </a:ext>
            </a:extLst>
          </p:cNvPr>
          <p:cNvSpPr/>
          <p:nvPr/>
        </p:nvSpPr>
        <p:spPr>
          <a:xfrm>
            <a:off x="13258800" y="4305300"/>
            <a:ext cx="1828800" cy="533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YouTube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6C532-7D41-5D4A-96E8-CEEB0238190D}"/>
              </a:ext>
            </a:extLst>
          </p:cNvPr>
          <p:cNvSpPr/>
          <p:nvPr/>
        </p:nvSpPr>
        <p:spPr>
          <a:xfrm>
            <a:off x="13270819" y="5448301"/>
            <a:ext cx="1828800" cy="533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Hangouts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0D67E-135C-F3DD-075B-EDE85EF88BE9}"/>
              </a:ext>
            </a:extLst>
          </p:cNvPr>
          <p:cNvSpPr/>
          <p:nvPr/>
        </p:nvSpPr>
        <p:spPr>
          <a:xfrm>
            <a:off x="13258800" y="6660877"/>
            <a:ext cx="1828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SFTP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887FA3-7D8A-D5DD-87EE-0DF6C4ADAB50}"/>
              </a:ext>
            </a:extLst>
          </p:cNvPr>
          <p:cNvCxnSpPr/>
          <p:nvPr/>
        </p:nvCxnSpPr>
        <p:spPr>
          <a:xfrm flipV="1">
            <a:off x="10287000" y="4482403"/>
            <a:ext cx="2971800" cy="203897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222187-1897-8216-8B93-1838A877EC72}"/>
              </a:ext>
            </a:extLst>
          </p:cNvPr>
          <p:cNvCxnSpPr>
            <a:cxnSpLocks/>
          </p:cNvCxnSpPr>
          <p:nvPr/>
        </p:nvCxnSpPr>
        <p:spPr>
          <a:xfrm>
            <a:off x="9525000" y="5600701"/>
            <a:ext cx="3695700" cy="21005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5C5A25-B564-768B-07F6-2FE7833E50D3}"/>
              </a:ext>
            </a:extLst>
          </p:cNvPr>
          <p:cNvCxnSpPr>
            <a:cxnSpLocks/>
          </p:cNvCxnSpPr>
          <p:nvPr/>
        </p:nvCxnSpPr>
        <p:spPr>
          <a:xfrm flipV="1">
            <a:off x="6153149" y="6817019"/>
            <a:ext cx="7105651" cy="231481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0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BEAB9-3470-9617-2A45-A76EEEC0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1149"/>
            <a:ext cx="17906999" cy="994239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07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C3672-6C94-E304-F7CC-D8D0B5F1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6418"/>
            <a:ext cx="17907000" cy="993644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95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09625"/>
            <a:ext cx="114681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Model’s Processing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21416"/>
            <a:ext cx="13144500" cy="3197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Input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  <a:r>
              <a:rPr lang="en-US" sz="2400" dirty="0">
                <a:solidFill>
                  <a:srgbClr val="125B50"/>
                </a:solidFill>
              </a:rPr>
              <a:t> 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The input stream of n/w packets have been </a:t>
            </a:r>
            <a:r>
              <a:rPr lang="en-US" sz="2400" u="sng" dirty="0">
                <a:solidFill>
                  <a:srgbClr val="125B50"/>
                </a:solidFill>
              </a:rPr>
              <a:t>byte normalized</a:t>
            </a:r>
            <a:r>
              <a:rPr lang="en-US" sz="2400" dirty="0">
                <a:solidFill>
                  <a:srgbClr val="125B50"/>
                </a:solidFill>
              </a:rPr>
              <a:t> into vector of size [1 x 1500] after preprocessing.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We split the input PCAP file into </a:t>
            </a:r>
            <a:r>
              <a:rPr lang="en-US" sz="2400" i="1" u="sng" dirty="0">
                <a:solidFill>
                  <a:srgbClr val="125B50"/>
                </a:solidFill>
              </a:rPr>
              <a:t>batches</a:t>
            </a:r>
            <a:r>
              <a:rPr lang="en-US" sz="2400" dirty="0">
                <a:solidFill>
                  <a:srgbClr val="125B50"/>
                </a:solidFill>
              </a:rPr>
              <a:t> of size 32 packets, as in model training/testing purpose. Following are the representation of input shapes &amp; corresponding outputs at each step.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4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4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809625"/>
            <a:ext cx="114681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Input Layer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91000" y="2721416"/>
            <a:ext cx="9982200" cy="3659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Batch Shape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  <a:r>
              <a:rPr lang="en-US" sz="2400" dirty="0">
                <a:solidFill>
                  <a:srgbClr val="125B50"/>
                </a:solidFill>
              </a:rPr>
              <a:t> 	[32 * 1 * 1500]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</a:t>
            </a: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Values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</a:p>
          <a:p>
            <a:pPr algn="just">
              <a:lnSpc>
                <a:spcPts val="3600"/>
              </a:lnSpc>
            </a:pPr>
            <a:r>
              <a:rPr lang="en-IN" sz="1800" dirty="0">
                <a:solidFill>
                  <a:srgbClr val="125B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[0.2706, 0.0000, 0.0196,  ..., 0.0000, 0.0000, 0.0000]</a:t>
            </a: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The 0 values at the end of 1D vector represents the 0-padded byte normalized packet.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5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6B63B-9C55-4F5E-F449-127AA497D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19" y="809625"/>
            <a:ext cx="2769281" cy="90894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CACF4C-0A2E-3C17-1646-C2997B337F71}"/>
              </a:ext>
            </a:extLst>
          </p:cNvPr>
          <p:cNvSpPr/>
          <p:nvPr/>
        </p:nvSpPr>
        <p:spPr>
          <a:xfrm>
            <a:off x="10363200" y="4076700"/>
            <a:ext cx="1828800" cy="533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Sample Packet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EA1076-C226-E598-AC27-B8865871F9D0}"/>
              </a:ext>
            </a:extLst>
          </p:cNvPr>
          <p:cNvCxnSpPr/>
          <p:nvPr/>
        </p:nvCxnSpPr>
        <p:spPr>
          <a:xfrm>
            <a:off x="9601200" y="4381500"/>
            <a:ext cx="685800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27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809625"/>
            <a:ext cx="114681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Embedding Layer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91000" y="2721416"/>
            <a:ext cx="9982200" cy="5248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Shape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  <a:r>
              <a:rPr lang="en-US" sz="2400" dirty="0">
                <a:solidFill>
                  <a:srgbClr val="125B50"/>
                </a:solidFill>
              </a:rPr>
              <a:t> 	[32 * 1 * 512]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</a:t>
            </a: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Values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25B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[[ 6.6401e-01, -8.0226e-01,  9.3528e-01, -8.3734e-01,  4.8165e-01,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25B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-1.8923e-01, -8.1680e-01, -1.2730e-01,  1.5338e+00, -6.0097e-01,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25B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7.7627e-01,  1.2493e-01, -9.9442e-01,  1.3910e-02, -4.4772e-01,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25B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-8.0419e-01,  6.5931e-01,  4.5600e-01, -4.6872e-01,  9.9191e-01,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25B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5.9315e-01, -5.6767e-02, -3.8005e-01, -3.5948e-01, -8.4539e-01,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25B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-8.8392e-02, -1.6546e-01, -9.5731e-01, -5.7198e-01,  3.3244e-01,……], …x32]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The embedding layer </a:t>
            </a:r>
            <a:r>
              <a:rPr lang="en-US" sz="2400" u="sng" dirty="0">
                <a:solidFill>
                  <a:srgbClr val="125B50"/>
                </a:solidFill>
              </a:rPr>
              <a:t>transforms</a:t>
            </a:r>
            <a:r>
              <a:rPr lang="en-US" sz="2400" dirty="0">
                <a:solidFill>
                  <a:srgbClr val="125B50"/>
                </a:solidFill>
              </a:rPr>
              <a:t> each sequence of 1500 B representation, into a 512-dimensional space.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6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E44A54-02D4-C84F-50BA-EB11EAD5C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19" y="809625"/>
            <a:ext cx="2769281" cy="90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9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809625"/>
            <a:ext cx="114681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Positional Encoding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91000" y="2721416"/>
            <a:ext cx="9982200" cy="5248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Shape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  <a:r>
              <a:rPr lang="en-US" sz="2400" dirty="0">
                <a:solidFill>
                  <a:srgbClr val="125B50"/>
                </a:solidFill>
              </a:rPr>
              <a:t> 	[32 * 1 * 512]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</a:t>
            </a: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Values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[[ 6.6401e-01,  1.9774e-01,  9.3528e-01,  1.6266e-01,  4.8165e-01,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8.1077e-01, -8.1680e-01,  8.7270e-01,  1.5338e+00,  3.9903e-01,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7.7627e-01,  1.1249e+00, -9.9442e-01,  1.0139e+00, -4.4772e-01,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1.9581e-01,  6.5931e-01,  1.4560e+00, -4.6872e-01,  1.9919e+00,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5.9315e-01,  9.4323e-01, -3.8005e-01,  6.4052e-01, -8.4539e-01,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9.1161e-01, -1.6546e-01,  4.2695e-02, -5.7198e-01,  1.3324e+00,……], …x32]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Here, we add the </a:t>
            </a:r>
            <a:r>
              <a:rPr lang="en-US" sz="2400" u="sng" dirty="0">
                <a:solidFill>
                  <a:srgbClr val="125B50"/>
                </a:solidFill>
              </a:rPr>
              <a:t>positional information</a:t>
            </a:r>
            <a:r>
              <a:rPr lang="en-US" sz="2400" dirty="0">
                <a:solidFill>
                  <a:srgbClr val="125B50"/>
                </a:solidFill>
              </a:rPr>
              <a:t> to the embeddings, marking the order of tokens(as network flow) in the sequence.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300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7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2F14A-B9D0-9AC4-58E0-5ACAE81B6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09625"/>
            <a:ext cx="2769280" cy="90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809625"/>
            <a:ext cx="114681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Encoder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91000" y="2721416"/>
            <a:ext cx="9982200" cy="5248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Shape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  <a:r>
              <a:rPr lang="en-US" sz="2400" dirty="0">
                <a:solidFill>
                  <a:srgbClr val="125B50"/>
                </a:solidFill>
              </a:rPr>
              <a:t> 	[32 * 1 * 512]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</a:t>
            </a: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Values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[[ 3.6102e-02,  2.1616e-02, -6.6913e-01, -2.3399e-01,  2.7177e-01,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1.3855e+00,  1.5895e+00,  1.0015e+00,  2.2689e+00, -7.8036e-01,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2.9641e-03, -7.3155e-01, -1.3918e-01,  2.7215e-01, -3.1259e-02,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-2.5896e-03, -1.5216e-01,  2.5698e+00, -1.3940e-01,  4.4697e-01,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-1.1468e+00,  1.3132e+00,  1.1392e+00, -7.8431e-01,  1.5313e+00,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-6.0766e-01,  9.5209e-01,  9.2339e-01, -1.7054e-01, -1.6881e+00</a:t>
            </a:r>
            <a:r>
              <a:rPr lang="en-IN" sz="1800" kern="100" dirty="0">
                <a:solidFill>
                  <a:srgbClr val="125B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,……], …x32]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Utilizing Multihead self-attention (for Query-Key-Value products) &amp; feedforward neural network, we try to capture the </a:t>
            </a:r>
            <a:r>
              <a:rPr lang="en-US" sz="2400" u="sng" dirty="0">
                <a:solidFill>
                  <a:srgbClr val="125B50"/>
                </a:solidFill>
              </a:rPr>
              <a:t>relationships</a:t>
            </a:r>
            <a:r>
              <a:rPr lang="en-US" sz="2400" dirty="0">
                <a:solidFill>
                  <a:srgbClr val="125B50"/>
                </a:solidFill>
              </a:rPr>
              <a:t> in the data.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8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14F4A-195F-5532-08A4-2FE08A618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09625"/>
            <a:ext cx="2769281" cy="90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7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809625"/>
            <a:ext cx="11468100" cy="809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dirty="0">
                <a:solidFill>
                  <a:srgbClr val="125B50"/>
                </a:solidFill>
                <a:latin typeface="Agrandir Wide Medium"/>
              </a:rPr>
              <a:t>Linear Layer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91000" y="2721416"/>
            <a:ext cx="9982200" cy="5248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Shape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  <a:r>
              <a:rPr lang="en-US" sz="2400" dirty="0">
                <a:solidFill>
                  <a:srgbClr val="125B50"/>
                </a:solidFill>
              </a:rPr>
              <a:t> 	[32 * 512]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</a:t>
            </a:r>
          </a:p>
          <a:p>
            <a:pPr algn="just">
              <a:lnSpc>
                <a:spcPts val="3600"/>
              </a:lnSpc>
            </a:pPr>
            <a:r>
              <a:rPr lang="en-US" sz="2400" b="1" u="sng" dirty="0">
                <a:solidFill>
                  <a:srgbClr val="125B50"/>
                </a:solidFill>
              </a:rPr>
              <a:t>Values</a:t>
            </a:r>
            <a:r>
              <a:rPr lang="en-US" sz="2400" b="1" dirty="0">
                <a:solidFill>
                  <a:srgbClr val="125B50"/>
                </a:solidFill>
              </a:rPr>
              <a:t> 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125B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[ 3.6102e-02,  2.1616e-02, -6.6913e-01, -2.3399e-01,  2.7177e-01,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1.3855e+00,  1.5895e+00,  1.0015e+00,  2.2689e+00, -7.8036e-01,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2.9641e-03, -7.3155e-01, -1.3918e-01,  2.7215e-01, -3.1259e-02,….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-2.1193e+00,  6.3814e-01,  2.1412e-01, -6.0550e-01,  3.9612e-01,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solidFill>
                  <a:srgbClr val="35685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-2.0971e+00, -1.9823e+00,  4.2493e-01, -5.1902e-01, -5.8562e-01,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-3.8708e-01,  6.8989e-01, -5.0214e-02, </a:t>
            </a:r>
            <a:r>
              <a:rPr lang="en-IN" sz="18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6.5039e-01,  7.6786e-01]</a:t>
            </a:r>
            <a:r>
              <a:rPr lang="en-IN" sz="1800" kern="100" dirty="0">
                <a:solidFill>
                  <a:srgbClr val="35685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……x32]</a:t>
            </a:r>
          </a:p>
          <a:p>
            <a:pPr algn="just">
              <a:lnSpc>
                <a:spcPts val="3600"/>
              </a:lnSpc>
            </a:pPr>
            <a:endParaRPr lang="en-US" sz="2400" dirty="0">
              <a:solidFill>
                <a:srgbClr val="125B50"/>
              </a:solidFill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solidFill>
                  <a:srgbClr val="125B50"/>
                </a:solidFill>
              </a:rPr>
              <a:t>	Linear layer averages the encoded features along the seq. length dimension, efficiently </a:t>
            </a:r>
            <a:r>
              <a:rPr lang="en-US" sz="2400" u="sng" dirty="0">
                <a:solidFill>
                  <a:srgbClr val="125B50"/>
                </a:solidFill>
              </a:rPr>
              <a:t>summarizing</a:t>
            </a:r>
            <a:r>
              <a:rPr lang="en-US" sz="2400" dirty="0">
                <a:solidFill>
                  <a:srgbClr val="125B50"/>
                </a:solidFill>
              </a:rPr>
              <a:t> the sequence info.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91936" y="9444182"/>
            <a:ext cx="3167364" cy="53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6000" dirty="0">
                <a:solidFill>
                  <a:srgbClr val="125B50"/>
                </a:solidFill>
                <a:latin typeface="Agrandir Wide Thin"/>
              </a:rPr>
              <a:t>9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16014019" y="0"/>
            <a:ext cx="2273981" cy="8964806"/>
          </a:xfrm>
          <a:custGeom>
            <a:avLst/>
            <a:gdLst/>
            <a:ahLst/>
            <a:cxnLst/>
            <a:rect l="l" t="t" r="r" b="b"/>
            <a:pathLst>
              <a:path w="2273981" h="8964806">
                <a:moveTo>
                  <a:pt x="2273981" y="0"/>
                </a:moveTo>
                <a:lnTo>
                  <a:pt x="0" y="0"/>
                </a:lnTo>
                <a:lnTo>
                  <a:pt x="0" y="8964806"/>
                </a:lnTo>
                <a:lnTo>
                  <a:pt x="2273981" y="8964806"/>
                </a:lnTo>
                <a:lnTo>
                  <a:pt x="2273981" y="0"/>
                </a:lnTo>
                <a:close/>
              </a:path>
            </a:pathLst>
          </a:custGeom>
          <a:blipFill>
            <a:blip r:embed="rId2"/>
            <a:stretch>
              <a:fillRect l="-471243" r="-82958" b="-10559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EADDF-AB38-EA4E-C656-0FC01BD2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09625"/>
            <a:ext cx="2769281" cy="90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2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03A64F50AB65478441CBADB6866522" ma:contentTypeVersion="0" ma:contentTypeDescription="Create a new document." ma:contentTypeScope="" ma:versionID="85c347e6a6c266e6dc612051c366ab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3CA24D-CAE8-44BC-B70C-2C5D7ABB01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E5CDE4-4231-4AAC-9CA3-C82956B035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920660-4712-4142-8E96-CABD7CAA560B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4f22ac30-dc16-441c-bb1c-5fe13dc414c5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b239e78-4e0a-432e-95ec-595fffe0485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852</Words>
  <Application>Microsoft Office PowerPoint</Application>
  <PresentationFormat>Custom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Agrandir Wide Thin</vt:lpstr>
      <vt:lpstr>Agrandir Wide Medium</vt:lpstr>
      <vt:lpstr>Calibri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Gradient Monotone Minimalist Presentation Template</dc:title>
  <dc:creator>Manish Kumar</dc:creator>
  <cp:lastModifiedBy>Manish Kumar</cp:lastModifiedBy>
  <cp:revision>11</cp:revision>
  <dcterms:created xsi:type="dcterms:W3CDTF">2006-08-16T00:00:00Z</dcterms:created>
  <dcterms:modified xsi:type="dcterms:W3CDTF">2024-08-01T21:36:17Z</dcterms:modified>
  <dc:identifier>DAGJFvvLAwQ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0x010100D103A64F50AB65478441CBADB6866522</vt:lpwstr>
  </property>
</Properties>
</file>