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  <p:sldMasterId id="214748381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Della Respira" panose="020B0604020202020204" charset="0"/>
      <p:regular r:id="rId19"/>
    </p:embeddedFont>
    <p:embeddedFont>
      <p:font typeface="DM Sans Light" panose="020B060402020202020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3C8B6-DEF5-45DE-8AD1-A761F26DB6EF}">
  <a:tblStyle styleId="{3273C8B6-DEF5-45DE-8AD1-A761F26DB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06aa760e1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06aa760e1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06aa760e1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506aa760e1_0_1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06aa760e1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06aa760e1_0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06aa760e1_0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06aa760e1_0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06aa760e1_0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06aa760e1_0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06aa760e1_0_1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06aa760e1_0_1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06aa760e1_0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06aa760e1_0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06aa760e1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06aa760e1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06aa760e1_0_1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06aa760e1_0_1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06aa760e1_0_1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06aa760e1_0_1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506aa760e1_0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506aa760e1_0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06aa760e1_0_1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06aa760e1_0_1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06aa760e1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06aa760e1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06aa760e1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06aa760e1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06aa760e1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06aa760e1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21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76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71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64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69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6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3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702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122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2054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499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533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3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5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6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7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8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9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3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115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171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End Cover">
    <p:bg>
      <p:bgPr>
        <a:solidFill>
          <a:schemeClr val="dk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>
            <a:spLocks noGrp="1"/>
          </p:cNvSpPr>
          <p:nvPr>
            <p:ph type="pic" idx="2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2"/>
          <p:cNvSpPr>
            <a:spLocks noGrp="1"/>
          </p:cNvSpPr>
          <p:nvPr>
            <p:ph type="pic" idx="3"/>
          </p:nvPr>
        </p:nvSpPr>
        <p:spPr>
          <a:xfrm>
            <a:off x="274950" y="323522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7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cs232497@iitd.ac.in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hyperlink" Target="https://github.com/pprrathamagarwal/UDP_ML_col867_2402" TargetMode="External"/><Relationship Id="rId4" Type="http://schemas.openxmlformats.org/officeDocument/2006/relationships/hyperlink" Target="mailto:mcs232486@iitd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>
            <a:spLocks noGrp="1"/>
          </p:cNvSpPr>
          <p:nvPr>
            <p:ph type="title"/>
          </p:nvPr>
        </p:nvSpPr>
        <p:spPr>
          <a:xfrm>
            <a:off x="109724" y="491517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ML &amp; UDP-based SpeedTests</a:t>
            </a:r>
          </a:p>
        </p:txBody>
      </p:sp>
      <p:sp>
        <p:nvSpPr>
          <p:cNvPr id="505" name="Google Shape;505;p73"/>
          <p:cNvSpPr txBox="1">
            <a:spLocks noGrp="1"/>
          </p:cNvSpPr>
          <p:nvPr>
            <p:ph type="subTitle" idx="1"/>
          </p:nvPr>
        </p:nvSpPr>
        <p:spPr>
          <a:xfrm>
            <a:off x="270374" y="3067355"/>
            <a:ext cx="4356628" cy="755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COL 867:  PROJECT PRESENTATION</a:t>
            </a:r>
            <a:endParaRPr lang="en-IN" sz="1800" b="1" dirty="0">
              <a:solidFill>
                <a:schemeClr val="dk1"/>
              </a:solidFill>
            </a:endParaRPr>
          </a:p>
        </p:txBody>
      </p:sp>
      <p:sp>
        <p:nvSpPr>
          <p:cNvPr id="504" name="Google Shape;504;p73"/>
          <p:cNvSpPr txBox="1">
            <a:spLocks noGrp="1"/>
          </p:cNvSpPr>
          <p:nvPr>
            <p:ph type="subTitle" idx="2"/>
          </p:nvPr>
        </p:nvSpPr>
        <p:spPr>
          <a:xfrm>
            <a:off x="270375" y="3822605"/>
            <a:ext cx="8598900" cy="543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Presented By: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Manish Kumar 	| 	Pratham Agrawal </a:t>
            </a:r>
          </a:p>
          <a:p>
            <a:pPr marL="0" indent="0" algn="l">
              <a:lnSpc>
                <a:spcPct val="90000"/>
              </a:lnSpc>
            </a:pPr>
            <a:r>
              <a:rPr lang="en" sz="1100" dirty="0">
                <a:solidFill>
                  <a:schemeClr val="dk1"/>
                </a:solidFill>
                <a:latin typeface="+mn-lt"/>
              </a:rPr>
              <a:t>(2023MCS2497) 		(2023MCS2486)</a:t>
            </a:r>
            <a:endParaRPr lang="en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216BAF4-97E9-0872-5E54-A7AEA015B869}"/>
              </a:ext>
            </a:extLst>
          </p:cNvPr>
          <p:cNvSpPr txBox="1"/>
          <p:nvPr/>
        </p:nvSpPr>
        <p:spPr>
          <a:xfrm>
            <a:off x="7336399" y="133324"/>
            <a:ext cx="1690724" cy="373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1600" b="1" i="1" dirty="0">
                <a:solidFill>
                  <a:schemeClr val="tx1"/>
                </a:solidFill>
                <a:latin typeface="Agrandir Wide Thin"/>
              </a:rPr>
              <a:t>27th April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391D-DD79-C064-1660-943B98573086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Results</a:t>
            </a:r>
            <a:endParaRPr u="sng" dirty="0"/>
          </a:p>
        </p:txBody>
      </p:sp>
      <p:graphicFrame>
        <p:nvGraphicFramePr>
          <p:cNvPr id="568" name="Google Shape;568;p82"/>
          <p:cNvGraphicFramePr/>
          <p:nvPr>
            <p:extLst>
              <p:ext uri="{D42A27DB-BD31-4B8C-83A1-F6EECF244321}">
                <p14:modId xmlns:p14="http://schemas.microsoft.com/office/powerpoint/2010/main" val="1910980754"/>
              </p:ext>
            </p:extLst>
          </p:nvPr>
        </p:nvGraphicFramePr>
        <p:xfrm>
          <a:off x="814996" y="1135327"/>
          <a:ext cx="7376504" cy="295818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7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159">
                  <a:extLst>
                    <a:ext uri="{9D8B030D-6E8A-4147-A177-3AD203B41FA5}">
                      <a16:colId xmlns:a16="http://schemas.microsoft.com/office/drawing/2014/main" val="612307268"/>
                    </a:ext>
                  </a:extLst>
                </a:gridCol>
                <a:gridCol w="228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Simple NN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Iterative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6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Testing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MSE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>
                          <a:highlight>
                            <a:srgbClr val="00FF00"/>
                          </a:highlight>
                        </a:rPr>
                        <a:t>119.68</a:t>
                      </a:r>
                      <a:endParaRPr sz="1600" i="1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281.26</a:t>
                      </a:r>
                      <a:endParaRPr sz="1600"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MAE</a:t>
                      </a:r>
                      <a:endParaRPr lang="en-I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1600" i="1" dirty="0">
                          <a:highlight>
                            <a:srgbClr val="00FF00"/>
                          </a:highlight>
                        </a:rPr>
                        <a:t>7.84</a:t>
                      </a:r>
                      <a:endParaRPr lang="en-IN" sz="16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dirty="0"/>
                        <a:t>11.90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12103223"/>
                  </a:ext>
                </a:extLst>
              </a:tr>
              <a:tr h="29716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Interpolation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MSE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477.87</a:t>
                      </a:r>
                      <a:endParaRPr sz="1600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>
                          <a:highlight>
                            <a:srgbClr val="00FF00"/>
                          </a:highlight>
                        </a:rPr>
                        <a:t>179.85</a:t>
                      </a:r>
                      <a:endParaRPr sz="1600" i="1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MAE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dirty="0"/>
                        <a:t>15.07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dirty="0">
                          <a:highlight>
                            <a:srgbClr val="00FF00"/>
                          </a:highlight>
                        </a:rPr>
                        <a:t>13.37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9819341"/>
                  </a:ext>
                </a:extLst>
              </a:tr>
              <a:tr h="3091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Extrapolation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MSE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355.86</a:t>
                      </a:r>
                      <a:endParaRPr sz="1600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>
                          <a:highlight>
                            <a:srgbClr val="00FF00"/>
                          </a:highlight>
                        </a:rPr>
                        <a:t>262.71</a:t>
                      </a:r>
                      <a:endParaRPr sz="1600" i="1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1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MAE</a:t>
                      </a:r>
                      <a:endParaRPr lang="en-I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16.28</a:t>
                      </a:r>
                      <a:endParaRPr sz="1600" i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>
                          <a:highlight>
                            <a:srgbClr val="00FF00"/>
                          </a:highlight>
                        </a:rPr>
                        <a:t>14.12</a:t>
                      </a:r>
                      <a:endParaRPr sz="1600" i="1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33158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9CF69C-BAE5-2737-A8BB-D78DE17E6DB5}"/>
              </a:ext>
            </a:extLst>
          </p:cNvPr>
          <p:cNvSpPr txBox="1"/>
          <p:nvPr/>
        </p:nvSpPr>
        <p:spPr>
          <a:xfrm>
            <a:off x="8191500" y="3925732"/>
            <a:ext cx="82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A2EF0-13E4-C130-EEB6-BBD7A32E9AE3}"/>
              </a:ext>
            </a:extLst>
          </p:cNvPr>
          <p:cNvSpPr txBox="1"/>
          <p:nvPr/>
        </p:nvSpPr>
        <p:spPr>
          <a:xfrm>
            <a:off x="814996" y="4103203"/>
            <a:ext cx="493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* </a:t>
            </a:r>
            <a:r>
              <a:rPr lang="en-IN" sz="800" b="1" i="1" dirty="0"/>
              <a:t>all units are in Mbps</a:t>
            </a:r>
            <a:r>
              <a:rPr lang="en-IN" sz="800" b="1" i="1" baseline="30000" dirty="0"/>
              <a:t>2</a:t>
            </a:r>
            <a:r>
              <a:rPr lang="en-IN" sz="800" b="1" i="1" dirty="0"/>
              <a:t> for MSE &amp; Mbps for MAE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Results</a:t>
            </a:r>
            <a:r>
              <a:rPr lang="en" dirty="0"/>
              <a:t>:  Testing</a:t>
            </a:r>
            <a:endParaRPr dirty="0"/>
          </a:p>
        </p:txBody>
      </p:sp>
      <p:pic>
        <p:nvPicPr>
          <p:cNvPr id="574" name="Google Shape;57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17" y="928150"/>
            <a:ext cx="4014892" cy="334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243E8-8260-8733-D9F2-BB0F730B9CC8}"/>
              </a:ext>
            </a:extLst>
          </p:cNvPr>
          <p:cNvSpPr txBox="1"/>
          <p:nvPr/>
        </p:nvSpPr>
        <p:spPr>
          <a:xfrm>
            <a:off x="8191500" y="3925732"/>
            <a:ext cx="82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8740-B145-79D1-FD3E-F68C27C7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0" y="928150"/>
            <a:ext cx="3857038" cy="334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Results</a:t>
            </a:r>
            <a:r>
              <a:rPr lang="en" dirty="0"/>
              <a:t>:  Interpolation</a:t>
            </a:r>
            <a:endParaRPr dirty="0"/>
          </a:p>
        </p:txBody>
      </p:sp>
      <p:pic>
        <p:nvPicPr>
          <p:cNvPr id="581" name="Google Shape;5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467" y="948877"/>
            <a:ext cx="3984135" cy="3318041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BD4B3F-21E1-6423-7641-875DE41DDA0D}"/>
              </a:ext>
            </a:extLst>
          </p:cNvPr>
          <p:cNvSpPr txBox="1"/>
          <p:nvPr/>
        </p:nvSpPr>
        <p:spPr>
          <a:xfrm>
            <a:off x="8191500" y="3925732"/>
            <a:ext cx="82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A7695-9653-883B-2D49-3B80BDEBC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49" y="948877"/>
            <a:ext cx="3857039" cy="3326070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Results</a:t>
            </a:r>
            <a:r>
              <a:rPr lang="en" dirty="0"/>
              <a:t>:  Extrapolation</a:t>
            </a:r>
            <a:endParaRPr dirty="0"/>
          </a:p>
        </p:txBody>
      </p:sp>
      <p:pic>
        <p:nvPicPr>
          <p:cNvPr id="588" name="Google Shape;58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7618" y="935025"/>
            <a:ext cx="3980011" cy="3313841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7D50-733D-26E7-8223-247C450779DC}"/>
              </a:ext>
            </a:extLst>
          </p:cNvPr>
          <p:cNvSpPr txBox="1"/>
          <p:nvPr/>
        </p:nvSpPr>
        <p:spPr>
          <a:xfrm>
            <a:off x="8191500" y="3925732"/>
            <a:ext cx="82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B33BB-4EDC-0B00-B183-90BD30B31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50" y="935026"/>
            <a:ext cx="3860213" cy="3313841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Simple NN performed better than iterative probing on seen data.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Iterative probing often produced a single output for many bandwidths (check if it persists on complex topologies)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Try to get the model to match the paper’s outputs.</a:t>
            </a:r>
            <a:endParaRPr sz="1600" dirty="0"/>
          </a:p>
        </p:txBody>
      </p:sp>
      <p:sp>
        <p:nvSpPr>
          <p:cNvPr id="595" name="Google Shape;595;p86"/>
          <p:cNvSpPr txBox="1">
            <a:spLocks noGrp="1"/>
          </p:cNvSpPr>
          <p:nvPr>
            <p:ph type="title"/>
          </p:nvPr>
        </p:nvSpPr>
        <p:spPr>
          <a:xfrm>
            <a:off x="226825" y="292749"/>
            <a:ext cx="6950872" cy="738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Observations and Future Work</a:t>
            </a:r>
            <a:endParaRPr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90881-DFFC-D804-B5DE-A96B1D2D05A0}"/>
              </a:ext>
            </a:extLst>
          </p:cNvPr>
          <p:cNvSpPr txBox="1"/>
          <p:nvPr/>
        </p:nvSpPr>
        <p:spPr>
          <a:xfrm>
            <a:off x="8191500" y="3925732"/>
            <a:ext cx="821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7"/>
          <p:cNvSpPr txBox="1">
            <a:spLocks noGrp="1"/>
          </p:cNvSpPr>
          <p:nvPr>
            <p:ph type="title"/>
          </p:nvPr>
        </p:nvSpPr>
        <p:spPr>
          <a:xfrm>
            <a:off x="271350" y="1505666"/>
            <a:ext cx="8601300" cy="1200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8F58539F-3D33-83B8-985D-0C86C9FB893C}"/>
              </a:ext>
            </a:extLst>
          </p:cNvPr>
          <p:cNvSpPr txBox="1"/>
          <p:nvPr/>
        </p:nvSpPr>
        <p:spPr>
          <a:xfrm>
            <a:off x="2784451" y="3840734"/>
            <a:ext cx="568386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05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mcs232497@iitd.ac.in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endParaRPr lang="en-US" sz="200" dirty="0">
              <a:solidFill>
                <a:schemeClr val="tx1"/>
              </a:solidFill>
              <a:latin typeface="+mj-lt"/>
            </a:endParaRPr>
          </a:p>
          <a:p>
            <a:pPr algn="r"/>
            <a:r>
              <a:rPr lang="en-US" sz="105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mcs232486@iitd.ac.in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br>
              <a:rPr lang="en-US" sz="400" dirty="0">
                <a:solidFill>
                  <a:schemeClr val="tx1"/>
                </a:solidFill>
                <a:latin typeface="+mj-lt"/>
              </a:rPr>
            </a:br>
            <a:r>
              <a:rPr lang="en-US" sz="1050" dirty="0">
                <a:solidFill>
                  <a:schemeClr val="tx1"/>
                </a:solidFill>
                <a:latin typeface="+mj-lt"/>
                <a:hlinkClick r:id="rId5"/>
              </a:rPr>
              <a:t>https://github.com/pprrathamagarwal/UDP_ML_col867_2402</a:t>
            </a:r>
            <a:br>
              <a:rPr lang="en-US" sz="1050" dirty="0">
                <a:solidFill>
                  <a:schemeClr val="tx1"/>
                </a:solidFill>
                <a:latin typeface="+mj-lt"/>
              </a:rPr>
            </a:br>
            <a:endParaRPr lang="en-US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4" descr="Contact Icon png images | PNGWing">
            <a:extLst>
              <a:ext uri="{FF2B5EF4-FFF2-40B4-BE49-F238E27FC236}">
                <a16:creationId xmlns:a16="http://schemas.microsoft.com/office/drawing/2014/main" id="{7371B199-C9FB-DC5A-4D1E-22727F93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26" y="3840734"/>
            <a:ext cx="159148" cy="1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ntact Icon png images | PNGWing">
            <a:extLst>
              <a:ext uri="{FF2B5EF4-FFF2-40B4-BE49-F238E27FC236}">
                <a16:creationId xmlns:a16="http://schemas.microsoft.com/office/drawing/2014/main" id="{A2336CDE-6F82-85F9-3EA0-ACE982DB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26" y="4050918"/>
            <a:ext cx="159148" cy="1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3CA32-57A3-A276-B391-EC7682204F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72326" y="4261102"/>
            <a:ext cx="159148" cy="159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/>
              <a:t>TABLE OF CONTENTS</a:t>
            </a:r>
            <a:endParaRPr sz="2800" u="sng" dirty="0"/>
          </a:p>
        </p:txBody>
      </p:sp>
      <p:sp>
        <p:nvSpPr>
          <p:cNvPr id="511" name="Google Shape;511;p74"/>
          <p:cNvSpPr txBox="1">
            <a:spLocks noGrp="1"/>
          </p:cNvSpPr>
          <p:nvPr>
            <p:ph type="subTitle" idx="1"/>
          </p:nvPr>
        </p:nvSpPr>
        <p:spPr>
          <a:xfrm>
            <a:off x="2382649" y="1348075"/>
            <a:ext cx="6053207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Problem Statement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512" name="Google Shape;512;p74"/>
          <p:cNvSpPr txBox="1">
            <a:spLocks noGrp="1"/>
          </p:cNvSpPr>
          <p:nvPr>
            <p:ph type="subTitle" idx="2"/>
          </p:nvPr>
        </p:nvSpPr>
        <p:spPr>
          <a:xfrm>
            <a:off x="2382649" y="2092550"/>
            <a:ext cx="6053207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Model Proposed By the Paper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513" name="Google Shape;513;p74"/>
          <p:cNvSpPr txBox="1">
            <a:spLocks noGrp="1"/>
          </p:cNvSpPr>
          <p:nvPr>
            <p:ph type="subTitle" idx="3"/>
          </p:nvPr>
        </p:nvSpPr>
        <p:spPr>
          <a:xfrm>
            <a:off x="2382649" y="2837025"/>
            <a:ext cx="6053207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Implementation Highlights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514" name="Google Shape;514;p74"/>
          <p:cNvSpPr txBox="1">
            <a:spLocks noGrp="1"/>
          </p:cNvSpPr>
          <p:nvPr>
            <p:ph type="subTitle" idx="4"/>
          </p:nvPr>
        </p:nvSpPr>
        <p:spPr>
          <a:xfrm>
            <a:off x="2382653" y="3592685"/>
            <a:ext cx="605320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Results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515" name="Google Shape;515;p74"/>
          <p:cNvSpPr txBox="1">
            <a:spLocks noGrp="1"/>
          </p:cNvSpPr>
          <p:nvPr>
            <p:ph type="subTitle" idx="5"/>
          </p:nvPr>
        </p:nvSpPr>
        <p:spPr>
          <a:xfrm>
            <a:off x="2382651" y="4315525"/>
            <a:ext cx="605320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chemeClr val="dk1"/>
                </a:solidFill>
              </a:rPr>
              <a:t>Observations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516" name="Google Shape;516;p74"/>
          <p:cNvSpPr txBox="1">
            <a:spLocks noGrp="1"/>
          </p:cNvSpPr>
          <p:nvPr>
            <p:ph type="subTitle" idx="6"/>
          </p:nvPr>
        </p:nvSpPr>
        <p:spPr>
          <a:xfrm flipH="1">
            <a:off x="1065652" y="1348075"/>
            <a:ext cx="658973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17" name="Google Shape;517;p74"/>
          <p:cNvSpPr txBox="1">
            <a:spLocks noGrp="1"/>
          </p:cNvSpPr>
          <p:nvPr>
            <p:ph type="subTitle" idx="7"/>
          </p:nvPr>
        </p:nvSpPr>
        <p:spPr>
          <a:xfrm flipH="1">
            <a:off x="1065651" y="2092550"/>
            <a:ext cx="65897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18" name="Google Shape;518;p74"/>
          <p:cNvSpPr txBox="1">
            <a:spLocks noGrp="1"/>
          </p:cNvSpPr>
          <p:nvPr>
            <p:ph type="subTitle" idx="8"/>
          </p:nvPr>
        </p:nvSpPr>
        <p:spPr>
          <a:xfrm flipH="1">
            <a:off x="1065651" y="2831357"/>
            <a:ext cx="65897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74"/>
          <p:cNvSpPr txBox="1">
            <a:spLocks noGrp="1"/>
          </p:cNvSpPr>
          <p:nvPr>
            <p:ph type="subTitle" idx="9"/>
          </p:nvPr>
        </p:nvSpPr>
        <p:spPr>
          <a:xfrm flipH="1">
            <a:off x="1065651" y="3592685"/>
            <a:ext cx="65897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20" name="Google Shape;520;p74"/>
          <p:cNvSpPr txBox="1">
            <a:spLocks noGrp="1"/>
          </p:cNvSpPr>
          <p:nvPr>
            <p:ph type="subTitle" idx="13"/>
          </p:nvPr>
        </p:nvSpPr>
        <p:spPr>
          <a:xfrm flipH="1">
            <a:off x="1065651" y="4315525"/>
            <a:ext cx="658974" cy="543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14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5"/>
          <p:cNvSpPr txBox="1">
            <a:spLocks noGrp="1"/>
          </p:cNvSpPr>
          <p:nvPr>
            <p:ph type="body" idx="1"/>
          </p:nvPr>
        </p:nvSpPr>
        <p:spPr>
          <a:xfrm>
            <a:off x="545275" y="3122571"/>
            <a:ext cx="5795400" cy="146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Some Assumptions that failed for UDP based methods for speed tests: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Cross Traffic rate remains constant.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There is one "tight link" (limiting the bandwidth)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26" name="Google Shape;526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Problem Statement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F2413-9F6B-E593-E2BA-526D44978B02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3</a:t>
            </a:r>
          </a:p>
        </p:txBody>
      </p:sp>
      <p:pic>
        <p:nvPicPr>
          <p:cNvPr id="1026" name="Picture 2" descr="25,700+ Car Tunnel Stock Photos, Pictures &amp; Royalty-Free Images - iStock | Car  tunnel night, Car tunnel icon, Car tunnel entrance">
            <a:extLst>
              <a:ext uri="{FF2B5EF4-FFF2-40B4-BE49-F238E27FC236}">
                <a16:creationId xmlns:a16="http://schemas.microsoft.com/office/drawing/2014/main" id="{8DB451DD-6396-DA9A-7514-3FE6EEC8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59" y="1284177"/>
            <a:ext cx="2616224" cy="17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We're yet to refine some classes more detailed">
            <a:extLst>
              <a:ext uri="{FF2B5EF4-FFF2-40B4-BE49-F238E27FC236}">
                <a16:creationId xmlns:a16="http://schemas.microsoft.com/office/drawing/2014/main" id="{6E82B134-40EC-277B-C1C9-A5450AA259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2310" y="274010"/>
            <a:ext cx="2292898" cy="193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39ECB6-727D-F27E-5459-318323E3A372}"/>
              </a:ext>
            </a:extLst>
          </p:cNvPr>
          <p:cNvSpPr txBox="1"/>
          <p:nvPr/>
        </p:nvSpPr>
        <p:spPr>
          <a:xfrm>
            <a:off x="6581048" y="811507"/>
            <a:ext cx="1242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What speedtests are though?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B06D42FA-2922-D8EF-F579-4524DF72597A}"/>
              </a:ext>
            </a:extLst>
          </p:cNvPr>
          <p:cNvSpPr/>
          <p:nvPr/>
        </p:nvSpPr>
        <p:spPr>
          <a:xfrm>
            <a:off x="735575" y="1828799"/>
            <a:ext cx="2028251" cy="1257983"/>
          </a:xfrm>
          <a:prstGeom prst="cloudCallout">
            <a:avLst>
              <a:gd name="adj1" fmla="val 72454"/>
              <a:gd name="adj2" fmla="val -245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9B0D5-563B-3C75-DCBF-ACA2A72342B9}"/>
              </a:ext>
            </a:extLst>
          </p:cNvPr>
          <p:cNvSpPr txBox="1"/>
          <p:nvPr/>
        </p:nvSpPr>
        <p:spPr>
          <a:xfrm>
            <a:off x="1018703" y="2156252"/>
            <a:ext cx="169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C00000"/>
                </a:solidFill>
              </a:rPr>
              <a:t>How can Bandwidth</a:t>
            </a:r>
          </a:p>
          <a:p>
            <a:r>
              <a:rPr lang="en-IN" sz="1200" dirty="0">
                <a:solidFill>
                  <a:srgbClr val="C00000"/>
                </a:solidFill>
              </a:rPr>
              <a:t>be estimated?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Collect real world data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Measure input gap (g</a:t>
            </a:r>
            <a:r>
              <a:rPr lang="en" sz="1600" baseline="-25000" dirty="0"/>
              <a:t>in</a:t>
            </a:r>
            <a:r>
              <a:rPr lang="en" sz="1600" dirty="0"/>
              <a:t>) and output gap (g</a:t>
            </a:r>
            <a:r>
              <a:rPr lang="en" sz="1600" baseline="-25000" dirty="0"/>
              <a:t>out</a:t>
            </a:r>
            <a:r>
              <a:rPr lang="en" sz="1600" dirty="0"/>
              <a:t>)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Build a feature vector using (g</a:t>
            </a:r>
            <a:r>
              <a:rPr lang="en" sz="1600" baseline="-25000" dirty="0"/>
              <a:t>out</a:t>
            </a:r>
            <a:r>
              <a:rPr lang="en" sz="1600" dirty="0"/>
              <a:t>/g</a:t>
            </a:r>
            <a:r>
              <a:rPr lang="en" sz="1600" baseline="-25000" dirty="0"/>
              <a:t>in</a:t>
            </a:r>
            <a:r>
              <a:rPr lang="en" sz="1600" dirty="0"/>
              <a:t>)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Collect this data at different probe rates.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Train a Neural Network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No strong assumptions about network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Need to be simple (complex networks are often slow)</a:t>
            </a:r>
            <a:endParaRPr sz="1600" dirty="0"/>
          </a:p>
        </p:txBody>
      </p:sp>
      <p:sp>
        <p:nvSpPr>
          <p:cNvPr id="532" name="Google Shape;532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Approaching the Problem!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AEF67-7B0E-33A5-221C-40851644D60F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7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6893678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The model proposes two models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Simple NN Model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A shallow NN model consisting of,</a:t>
            </a:r>
          </a:p>
          <a:p>
            <a:pPr marL="104140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/>
              <a:t>	</a:t>
            </a:r>
            <a:r>
              <a:rPr lang="en" sz="1600" i="1" dirty="0"/>
              <a:t>Input layer, Hidden layer &amp; an Output layer</a:t>
            </a:r>
            <a:endParaRPr sz="1600" i="1"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Iterative Model</a:t>
            </a:r>
            <a:endParaRPr sz="16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A deeper but slower model that refines </a:t>
            </a:r>
          </a:p>
          <a:p>
            <a:pPr marL="104140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 dirty="0"/>
              <a:t>	</a:t>
            </a:r>
            <a:r>
              <a:rPr lang="en" sz="1600" i="1" dirty="0"/>
              <a:t>Available(A) &amp; Total Capacity(C)</a:t>
            </a:r>
            <a:r>
              <a:rPr lang="en" sz="1600" dirty="0"/>
              <a:t> at every iteration.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38" name="Google Shape;538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Proposed By the Paper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1855E-B7F7-8174-CC89-B0582DC4F14B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8"/>
          <p:cNvSpPr txBox="1">
            <a:spLocks noGrp="1"/>
          </p:cNvSpPr>
          <p:nvPr>
            <p:ph type="title"/>
          </p:nvPr>
        </p:nvSpPr>
        <p:spPr>
          <a:xfrm>
            <a:off x="1408650" y="403196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NN Model</a:t>
            </a:r>
            <a:endParaRPr dirty="0"/>
          </a:p>
        </p:txBody>
      </p:sp>
      <p:pic>
        <p:nvPicPr>
          <p:cNvPr id="544" name="Google Shape;544;p78" title="Blank diagram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543014"/>
            <a:ext cx="7810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710262-A3B4-028E-2BE5-AB1C3CF5F71F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9"/>
          <p:cNvSpPr txBox="1">
            <a:spLocks noGrp="1"/>
          </p:cNvSpPr>
          <p:nvPr>
            <p:ph type="title"/>
          </p:nvPr>
        </p:nvSpPr>
        <p:spPr>
          <a:xfrm>
            <a:off x="1408650" y="404906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Iterative Model</a:t>
            </a:r>
            <a:endParaRPr dirty="0"/>
          </a:p>
        </p:txBody>
      </p:sp>
      <p:pic>
        <p:nvPicPr>
          <p:cNvPr id="550" name="Google Shape;550;p79" title="Blank diagr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968"/>
            <a:ext cx="8839202" cy="224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AD66B7-D9F1-6206-B9FB-AE78C89C7854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0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6261161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We simulated a </a:t>
            </a:r>
            <a:r>
              <a:rPr lang="en-US" sz="1600" u="sng" dirty="0"/>
              <a:t>simple network topology</a:t>
            </a:r>
            <a:r>
              <a:rPr lang="en-US" sz="1600" dirty="0"/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Initially, a TCP connection was setup, to ensure the Client &amp; server are connected. Simultaneously, cross traffic was generated btw other 2 additional pairs of hosts on the same link.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Afterwards, packet trains were sent at regular intervals (C   S) and rates at which pkts. were sent/received (</a:t>
            </a:r>
            <a:r>
              <a:rPr lang="en" sz="1600" dirty="0"/>
              <a:t>r</a:t>
            </a:r>
            <a:r>
              <a:rPr lang="en" sz="1600" baseline="-25000" dirty="0"/>
              <a:t>in </a:t>
            </a:r>
            <a:r>
              <a:rPr lang="en-US" sz="1600" dirty="0"/>
              <a:t>&amp; </a:t>
            </a:r>
            <a:r>
              <a:rPr lang="en" sz="1600" dirty="0"/>
              <a:t>r</a:t>
            </a:r>
            <a:r>
              <a:rPr lang="en" sz="1600" baseline="-25000" dirty="0"/>
              <a:t>out </a:t>
            </a:r>
            <a:r>
              <a:rPr lang="en-US" sz="1600" dirty="0"/>
              <a:t>) were measured.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80"/>
          <p:cNvSpPr txBox="1">
            <a:spLocks noGrp="1"/>
          </p:cNvSpPr>
          <p:nvPr>
            <p:ph type="title"/>
          </p:nvPr>
        </p:nvSpPr>
        <p:spPr>
          <a:xfrm>
            <a:off x="274950" y="347750"/>
            <a:ext cx="6326700" cy="800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Implementation</a:t>
            </a:r>
            <a:r>
              <a:rPr lang="en" sz="3600" dirty="0"/>
              <a:t>: </a:t>
            </a:r>
            <a:br>
              <a:rPr lang="en" dirty="0"/>
            </a:br>
            <a:r>
              <a:rPr lang="en" dirty="0"/>
              <a:t>Data Collection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FB9BC-28A0-2ECF-0DE9-79C3EA4C2A92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64C420-9654-7019-63E0-3CFDD34414C1}"/>
              </a:ext>
            </a:extLst>
          </p:cNvPr>
          <p:cNvCxnSpPr/>
          <p:nvPr/>
        </p:nvCxnSpPr>
        <p:spPr>
          <a:xfrm>
            <a:off x="5898911" y="3313841"/>
            <a:ext cx="151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18E2A71B-2ABD-AC3F-4381-B5141E793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0227" y="409370"/>
            <a:ext cx="338584" cy="338584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7DF65CDC-7CCB-B2AC-2260-A41E77B1C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7144" y="409370"/>
            <a:ext cx="338583" cy="338583"/>
          </a:xfrm>
          <a:prstGeom prst="rect">
            <a:avLst/>
          </a:prstGeom>
        </p:spPr>
      </p:pic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29649D94-C8D1-A404-DFCE-D2830CD3C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0227" y="1361814"/>
            <a:ext cx="365106" cy="365106"/>
          </a:xfrm>
          <a:prstGeom prst="rect">
            <a:avLst/>
          </a:prstGeom>
        </p:spPr>
      </p:pic>
      <p:pic>
        <p:nvPicPr>
          <p:cNvPr id="11" name="Graphic 10" descr="Monitor with solid fill">
            <a:extLst>
              <a:ext uri="{FF2B5EF4-FFF2-40B4-BE49-F238E27FC236}">
                <a16:creationId xmlns:a16="http://schemas.microsoft.com/office/drawing/2014/main" id="{7B1C36EB-001A-FD6E-25D9-1EA223234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9182" y="1388337"/>
            <a:ext cx="338583" cy="33858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D7189-D126-4DF7-E12C-7F51E5CC37F0}"/>
              </a:ext>
            </a:extLst>
          </p:cNvPr>
          <p:cNvCxnSpPr/>
          <p:nvPr/>
        </p:nvCxnSpPr>
        <p:spPr>
          <a:xfrm>
            <a:off x="7294574" y="1058779"/>
            <a:ext cx="85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3D9BE8-53E9-ED15-3573-9F731D9960BA}"/>
              </a:ext>
            </a:extLst>
          </p:cNvPr>
          <p:cNvCxnSpPr/>
          <p:nvPr/>
        </p:nvCxnSpPr>
        <p:spPr>
          <a:xfrm>
            <a:off x="6975727" y="747953"/>
            <a:ext cx="318847" cy="31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C697F4-750D-0619-573B-84B1C18A7512}"/>
              </a:ext>
            </a:extLst>
          </p:cNvPr>
          <p:cNvCxnSpPr/>
          <p:nvPr/>
        </p:nvCxnSpPr>
        <p:spPr>
          <a:xfrm>
            <a:off x="8153973" y="1058779"/>
            <a:ext cx="318847" cy="31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2F78F0-AFF7-0C07-EAF5-82C2609AA9A8}"/>
              </a:ext>
            </a:extLst>
          </p:cNvPr>
          <p:cNvCxnSpPr/>
          <p:nvPr/>
        </p:nvCxnSpPr>
        <p:spPr>
          <a:xfrm flipV="1">
            <a:off x="6975727" y="1058779"/>
            <a:ext cx="318847" cy="31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7710AB-62AD-432C-0022-11BBFBA30093}"/>
              </a:ext>
            </a:extLst>
          </p:cNvPr>
          <p:cNvCxnSpPr/>
          <p:nvPr/>
        </p:nvCxnSpPr>
        <p:spPr>
          <a:xfrm flipV="1">
            <a:off x="8151380" y="747953"/>
            <a:ext cx="318847" cy="31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F99A33B9-7320-541A-488E-F2A429788A6C}"/>
              </a:ext>
            </a:extLst>
          </p:cNvPr>
          <p:cNvSpPr/>
          <p:nvPr/>
        </p:nvSpPr>
        <p:spPr>
          <a:xfrm>
            <a:off x="7425203" y="1271912"/>
            <a:ext cx="726177" cy="254380"/>
          </a:xfrm>
          <a:prstGeom prst="curved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F166C-4C43-6DFD-B608-A81396DFB94D}"/>
              </a:ext>
            </a:extLst>
          </p:cNvPr>
          <p:cNvSpPr txBox="1"/>
          <p:nvPr/>
        </p:nvSpPr>
        <p:spPr>
          <a:xfrm>
            <a:off x="7294574" y="1241292"/>
            <a:ext cx="942134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/>
              <a:t>Packet Trains</a:t>
            </a: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CA5F3CC4-E376-DE5D-BF80-42AD495CFB22}"/>
              </a:ext>
            </a:extLst>
          </p:cNvPr>
          <p:cNvSpPr/>
          <p:nvPr/>
        </p:nvSpPr>
        <p:spPr>
          <a:xfrm>
            <a:off x="7425203" y="578661"/>
            <a:ext cx="723584" cy="2976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B7445-A7A1-4E5C-5FD5-87DC444ADF00}"/>
              </a:ext>
            </a:extLst>
          </p:cNvPr>
          <p:cNvSpPr txBox="1"/>
          <p:nvPr/>
        </p:nvSpPr>
        <p:spPr>
          <a:xfrm>
            <a:off x="7315928" y="330930"/>
            <a:ext cx="942134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50" dirty="0"/>
              <a:t>Cross Traffic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19A5F-5C44-BD9F-CBDA-5E48960DF859}"/>
              </a:ext>
            </a:extLst>
          </p:cNvPr>
          <p:cNvSpPr txBox="1"/>
          <p:nvPr/>
        </p:nvSpPr>
        <p:spPr>
          <a:xfrm>
            <a:off x="6537595" y="1691557"/>
            <a:ext cx="481756" cy="2308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75E7C-B8F1-45D7-BC40-7203BDB0D778}"/>
              </a:ext>
            </a:extLst>
          </p:cNvPr>
          <p:cNvSpPr txBox="1"/>
          <p:nvPr/>
        </p:nvSpPr>
        <p:spPr>
          <a:xfrm>
            <a:off x="8411902" y="1688876"/>
            <a:ext cx="481756" cy="2308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1"/>
          <p:cNvSpPr txBox="1">
            <a:spLocks noGrp="1"/>
          </p:cNvSpPr>
          <p:nvPr>
            <p:ph type="body" idx="1"/>
          </p:nvPr>
        </p:nvSpPr>
        <p:spPr>
          <a:xfrm>
            <a:off x="545274" y="1321275"/>
            <a:ext cx="6549919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We implement a similar NN based method,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	</a:t>
            </a:r>
            <a:r>
              <a:rPr lang="e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Input vector size : 21 }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We use a </a:t>
            </a:r>
            <a:r>
              <a:rPr lang="en" sz="1800" u="sng" dirty="0"/>
              <a:t>loss function</a:t>
            </a:r>
            <a:r>
              <a:rPr lang="en" sz="1800" dirty="0"/>
              <a:t> of MSE for </a:t>
            </a:r>
            <a:r>
              <a:rPr lang="en" sz="1800" i="1" dirty="0"/>
              <a:t>training</a:t>
            </a:r>
            <a:r>
              <a:rPr lang="en" sz="1800" dirty="0"/>
              <a:t> and MAE for </a:t>
            </a:r>
            <a:r>
              <a:rPr lang="en" sz="1800" i="1" dirty="0"/>
              <a:t>testing</a:t>
            </a:r>
            <a:r>
              <a:rPr lang="en" sz="1800" dirty="0"/>
              <a:t>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dirty="0"/>
              <a:t>For the </a:t>
            </a:r>
            <a:r>
              <a:rPr lang="en" sz="1800" u="sng" dirty="0"/>
              <a:t>Iterative Method</a:t>
            </a:r>
            <a:r>
              <a:rPr lang="en" sz="1800" dirty="0"/>
              <a:t>: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	Set a threshold of </a:t>
            </a:r>
            <a:r>
              <a:rPr lang="en" sz="1800" i="1" dirty="0"/>
              <a:t>0.1</a:t>
            </a:r>
            <a:r>
              <a:rPr lang="en" sz="1800" dirty="0"/>
              <a:t> 		</a:t>
            </a:r>
            <a:r>
              <a:rPr lang="en" sz="1800" i="1" dirty="0"/>
              <a:t>&amp;</a:t>
            </a:r>
            <a:r>
              <a:rPr lang="en" sz="1800" dirty="0"/>
              <a:t>,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	During congestion (ratio &gt; threshold):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/>
              <a:t>		estimate A as 0.9 * A, 		</a:t>
            </a:r>
            <a:r>
              <a:rPr lang="e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{A otherwise}</a:t>
            </a:r>
            <a:endParaRPr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2" name="Google Shape;562;p81"/>
          <p:cNvSpPr txBox="1">
            <a:spLocks noGrp="1"/>
          </p:cNvSpPr>
          <p:nvPr>
            <p:ph type="title"/>
          </p:nvPr>
        </p:nvSpPr>
        <p:spPr>
          <a:xfrm>
            <a:off x="274949" y="327124"/>
            <a:ext cx="7672768" cy="841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Implementation</a:t>
            </a:r>
            <a:r>
              <a:rPr lang="en" sz="3600" dirty="0"/>
              <a:t>: </a:t>
            </a:r>
            <a:br>
              <a:rPr lang="en" dirty="0"/>
            </a:br>
            <a:r>
              <a:rPr lang="en" dirty="0"/>
              <a:t>Neural Networks &amp; Iterative Method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9A98B-B6C4-118B-C7CD-CC4418DD4317}"/>
              </a:ext>
            </a:extLst>
          </p:cNvPr>
          <p:cNvSpPr txBox="1"/>
          <p:nvPr/>
        </p:nvSpPr>
        <p:spPr>
          <a:xfrm>
            <a:off x="8470227" y="3925732"/>
            <a:ext cx="5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On-screen Show (16:9)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Della Respira</vt:lpstr>
      <vt:lpstr>Agrandir Wide Thin</vt:lpstr>
      <vt:lpstr>Gill Sans MT</vt:lpstr>
      <vt:lpstr>Arial</vt:lpstr>
      <vt:lpstr>DM Sans Light</vt:lpstr>
      <vt:lpstr>Simple Light</vt:lpstr>
      <vt:lpstr>Gallery</vt:lpstr>
      <vt:lpstr>ML &amp; UDP-based SpeedTests</vt:lpstr>
      <vt:lpstr>TABLE OF CONTENTS</vt:lpstr>
      <vt:lpstr>Problem Statement</vt:lpstr>
      <vt:lpstr>Approaching the Problem!</vt:lpstr>
      <vt:lpstr>Model Proposed By the Paper</vt:lpstr>
      <vt:lpstr>Simple NN Model</vt:lpstr>
      <vt:lpstr>Iterative Model</vt:lpstr>
      <vt:lpstr>Implementation:  Data Collection</vt:lpstr>
      <vt:lpstr>Implementation:  Neural Networks &amp; Iterative Method</vt:lpstr>
      <vt:lpstr>Results</vt:lpstr>
      <vt:lpstr>Results:  Testing</vt:lpstr>
      <vt:lpstr>Results:  Interpolation</vt:lpstr>
      <vt:lpstr>Results:  Extrapolation</vt:lpstr>
      <vt:lpstr>Observations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Manish Kumar</dc:creator>
  <cp:lastModifiedBy>Manish Kumar</cp:lastModifiedBy>
  <cp:revision>5</cp:revision>
  <dcterms:modified xsi:type="dcterms:W3CDTF">2025-04-27T03:37:48Z</dcterms:modified>
</cp:coreProperties>
</file>