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DC4405"/>
    <a:srgbClr val="F1BDCF"/>
    <a:srgbClr val="8E9089"/>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214" autoAdjust="0"/>
    <p:restoredTop sz="94729"/>
  </p:normalViewPr>
  <p:slideViewPr>
    <p:cSldViewPr snapToGrid="0" snapToObjects="1">
      <p:cViewPr>
        <p:scale>
          <a:sx n="33" d="100"/>
          <a:sy n="33" d="100"/>
        </p:scale>
        <p:origin x="88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59EBC-EC05-6B4D-B166-DDFA6A1EDCB6}" type="datetimeFigureOut">
              <a:rPr lang="en-US" smtClean="0"/>
              <a:t>3/10/2020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D7D82-3AAB-FE4F-A8B8-55362074E59C}" type="slidenum">
              <a:rPr lang="en-US" smtClean="0"/>
              <a:t>‹#›</a:t>
            </a:fld>
            <a:endParaRPr lang="en-US"/>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48x36</a:t>
            </a:r>
          </a:p>
        </p:txBody>
      </p:sp>
      <p:sp>
        <p:nvSpPr>
          <p:cNvPr id="4" name="Slide Number Placeholder 3"/>
          <p:cNvSpPr>
            <a:spLocks noGrp="1"/>
          </p:cNvSpPr>
          <p:nvPr>
            <p:ph type="sldNum" sz="quarter" idx="5"/>
          </p:nvPr>
        </p:nvSpPr>
        <p:spPr/>
        <p:txBody>
          <a:bodyPr/>
          <a:lstStyle/>
          <a:p>
            <a:fld id="{DD9D7D82-3AAB-FE4F-A8B8-55362074E59C}" type="slidenum">
              <a:rPr lang="en-US" smtClean="0"/>
              <a:t>1</a:t>
            </a:fld>
            <a:endParaRPr lang="en-US"/>
          </a:p>
        </p:txBody>
      </p:sp>
    </p:spTree>
    <p:extLst>
      <p:ext uri="{BB962C8B-B14F-4D97-AF65-F5344CB8AC3E}">
        <p14:creationId xmlns:p14="http://schemas.microsoft.com/office/powerpoint/2010/main" val="278307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20240" y="2732721"/>
            <a:ext cx="30185360" cy="1542674"/>
          </a:xfrm>
          <a:prstGeom prst="rect">
            <a:avLst/>
          </a:prstGeom>
        </p:spPr>
        <p:txBody>
          <a:bodyPr wrap="square" lIns="0" tIns="0" rIns="0" bIns="0" anchor="t" anchorCtr="0">
            <a:noAutofit/>
          </a:bodyPr>
          <a:lstStyle>
            <a:lvl1pPr algn="l">
              <a:defRPr sz="12500" cap="all" baseline="0">
                <a:solidFill>
                  <a:schemeClr val="bg1"/>
                </a:solidFill>
                <a:latin typeface="Stratum2 Bold" charset="0"/>
              </a:defRPr>
            </a:lvl1pPr>
          </a:lstStyle>
          <a:p>
            <a:r>
              <a:rPr lang="en-US" dirty="0"/>
              <a:t>Headline: lorem ipsum</a:t>
            </a:r>
          </a:p>
        </p:txBody>
      </p:sp>
      <p:sp>
        <p:nvSpPr>
          <p:cNvPr id="3" name="Subtitle 2"/>
          <p:cNvSpPr>
            <a:spLocks noGrp="1"/>
          </p:cNvSpPr>
          <p:nvPr>
            <p:ph type="subTitle" idx="1" hasCustomPrompt="1"/>
          </p:nvPr>
        </p:nvSpPr>
        <p:spPr>
          <a:xfrm>
            <a:off x="1920240" y="4275395"/>
            <a:ext cx="30185360" cy="2420374"/>
          </a:xfrm>
          <a:prstGeom prst="rect">
            <a:avLst/>
          </a:prstGeom>
        </p:spPr>
        <p:txBody>
          <a:bodyPr lIns="0" tIns="0" rIns="0" bIns="0"/>
          <a:lstStyle>
            <a:lvl1pPr marL="0" indent="0" algn="l">
              <a:lnSpc>
                <a:spcPts val="8640"/>
              </a:lnSpc>
              <a:buNone/>
              <a:defRPr sz="7200" spc="200" baseline="0">
                <a:solidFill>
                  <a:schemeClr val="tx1"/>
                </a:solidFill>
                <a:latin typeface="Rufina-Stencil-Regular" charset="0"/>
              </a:defRPr>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dirty="0"/>
              <a:t>Subhead: </a:t>
            </a:r>
            <a:r>
              <a:rPr lang="en-US" dirty="0" err="1"/>
              <a:t>Uditincil</a:t>
            </a:r>
            <a:r>
              <a:rPr lang="en-US" dirty="0"/>
              <a:t> </a:t>
            </a:r>
            <a:r>
              <a:rPr lang="en-US" dirty="0" err="1"/>
              <a:t>endaeri</a:t>
            </a:r>
            <a:r>
              <a:rPr lang="en-US" dirty="0"/>
              <a:t> </a:t>
            </a:r>
            <a:r>
              <a:rPr lang="en-US" dirty="0" err="1"/>
              <a:t>sus</a:t>
            </a:r>
            <a:r>
              <a:rPr lang="en-US" dirty="0"/>
              <a:t> </a:t>
            </a:r>
            <a:r>
              <a:rPr lang="en-US" dirty="0" err="1"/>
              <a:t>sectur</a:t>
            </a:r>
            <a:r>
              <a:rPr lang="en-US" dirty="0"/>
              <a:t>, </a:t>
            </a:r>
            <a:r>
              <a:rPr lang="en-US" dirty="0" err="1"/>
              <a:t>sam</a:t>
            </a:r>
            <a:r>
              <a:rPr lang="en-US" dirty="0"/>
              <a:t> </a:t>
            </a:r>
            <a:r>
              <a:rPr lang="en-US" dirty="0" err="1"/>
              <a:t>fuga</a:t>
            </a:r>
            <a:r>
              <a:rPr lang="en-US" dirty="0"/>
              <a:t>. </a:t>
            </a:r>
            <a:r>
              <a:rPr lang="en-US" dirty="0" err="1"/>
              <a:t>Nequo</a:t>
            </a:r>
            <a:r>
              <a:rPr lang="en-US" dirty="0"/>
              <a:t> que </a:t>
            </a:r>
            <a:r>
              <a:rPr lang="en-US" dirty="0" err="1"/>
              <a:t>consequi</a:t>
            </a:r>
            <a:r>
              <a:rPr lang="en-US" dirty="0"/>
              <a:t> </a:t>
            </a:r>
            <a:r>
              <a:rPr lang="en-US" dirty="0" err="1"/>
              <a:t>autendi</a:t>
            </a:r>
            <a:r>
              <a:rPr lang="en-US" dirty="0"/>
              <a:t> con </a:t>
            </a:r>
            <a:r>
              <a:rPr lang="en-US" dirty="0" err="1"/>
              <a:t>expelen</a:t>
            </a:r>
            <a:r>
              <a:rPr lang="en-US" dirty="0"/>
              <a:t> </a:t>
            </a:r>
            <a:r>
              <a:rPr lang="en-US" dirty="0" err="1"/>
              <a:t>ihicturibus</a:t>
            </a:r>
            <a:r>
              <a:rPr lang="en-US" dirty="0"/>
              <a:t> </a:t>
            </a:r>
            <a:r>
              <a:rPr lang="en-US" dirty="0" err="1"/>
              <a:t>Duntio</a:t>
            </a:r>
            <a:r>
              <a:rPr lang="en-US" dirty="0"/>
              <a:t> </a:t>
            </a:r>
            <a:r>
              <a:rPr lang="en-US" dirty="0" err="1"/>
              <a:t>dest</a:t>
            </a:r>
            <a:r>
              <a:rPr lang="en-US" dirty="0"/>
              <a:t> </a:t>
            </a:r>
            <a:r>
              <a:rPr lang="en-US" dirty="0" err="1"/>
              <a:t>quibusam</a:t>
            </a:r>
            <a:endParaRPr lang="en-US" dirty="0"/>
          </a:p>
        </p:txBody>
      </p:sp>
      <p:sp>
        <p:nvSpPr>
          <p:cNvPr id="10" name="Text Placeholder 9"/>
          <p:cNvSpPr>
            <a:spLocks noGrp="1"/>
          </p:cNvSpPr>
          <p:nvPr>
            <p:ph type="body" sz="quarter" idx="10" hasCustomPrompt="1"/>
          </p:nvPr>
        </p:nvSpPr>
        <p:spPr>
          <a:xfrm>
            <a:off x="1920240" y="1353233"/>
            <a:ext cx="30185360" cy="553998"/>
          </a:xfrm>
          <a:prstGeom prst="rect">
            <a:avLst/>
          </a:prstGeom>
        </p:spPr>
        <p:txBody>
          <a:bodyPr wrap="square" lIns="0" tIns="0" rIns="0" bIns="0">
            <a:spAutoFit/>
          </a:bodyPr>
          <a:lstStyle>
            <a:lvl1pPr marL="0" indent="0">
              <a:buFontTx/>
              <a:buNone/>
              <a:defRPr sz="4000" spc="200" baseline="0">
                <a:latin typeface="Rufina-Stencil-Bold" charset="0"/>
              </a:defRPr>
            </a:lvl1pPr>
            <a:lvl2pPr>
              <a:defRPr sz="4000" baseline="0">
                <a:latin typeface="Rufina-Stencil-Bold" charset="0"/>
              </a:defRPr>
            </a:lvl2pPr>
            <a:lvl3pPr>
              <a:defRPr sz="4000" baseline="0">
                <a:latin typeface="Rufina-Stencil-Bold" charset="0"/>
              </a:defRPr>
            </a:lvl3pPr>
            <a:lvl4pPr>
              <a:defRPr sz="4000" baseline="0">
                <a:latin typeface="Rufina-Stencil-Bold" charset="0"/>
              </a:defRPr>
            </a:lvl4pPr>
            <a:lvl5pPr>
              <a:defRPr sz="4000" baseline="0">
                <a:latin typeface="Rufina-Stencil-Bold" charset="0"/>
              </a:defRPr>
            </a:lvl5pPr>
          </a:lstStyle>
          <a:p>
            <a:pPr lvl="0"/>
            <a:r>
              <a:rPr lang="en-US" dirty="0"/>
              <a:t>College or department</a:t>
            </a:r>
          </a:p>
        </p:txBody>
      </p:sp>
      <p:cxnSp>
        <p:nvCxnSpPr>
          <p:cNvPr id="12" name="Straight Connector 11"/>
          <p:cNvCxnSpPr/>
          <p:nvPr userDrawn="1"/>
        </p:nvCxnSpPr>
        <p:spPr>
          <a:xfrm>
            <a:off x="1920240" y="2069432"/>
            <a:ext cx="29634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1"/>
          </p:nvPr>
        </p:nvSpPr>
        <p:spPr>
          <a:xfrm>
            <a:off x="1920875" y="8572500"/>
            <a:ext cx="29633863" cy="8599488"/>
          </a:xfrm>
          <a:prstGeom prst="rect">
            <a:avLst/>
          </a:prstGeom>
        </p:spPr>
        <p:txBody>
          <a:bodyPr/>
          <a:lstStyle>
            <a:lvl1pPr>
              <a:defRPr sz="10000" baseline="0">
                <a:latin typeface="Kievit Offc" charset="0"/>
              </a:defRPr>
            </a:lvl1pPr>
          </a:lstStyle>
          <a:p>
            <a:r>
              <a:rPr lang="en-US"/>
              <a:t>Click icon to add picture</a:t>
            </a:r>
            <a:endParaRPr lang="en-US" dirty="0"/>
          </a:p>
        </p:txBody>
      </p:sp>
      <p:sp>
        <p:nvSpPr>
          <p:cNvPr id="7" name="Picture Placeholder 6"/>
          <p:cNvSpPr>
            <a:spLocks noGrp="1"/>
          </p:cNvSpPr>
          <p:nvPr>
            <p:ph type="pic" sz="quarter" idx="12"/>
          </p:nvPr>
        </p:nvSpPr>
        <p:spPr>
          <a:xfrm>
            <a:off x="33872488" y="2068513"/>
            <a:ext cx="8507412" cy="6503987"/>
          </a:xfrm>
          <a:prstGeom prst="rect">
            <a:avLst/>
          </a:prstGeom>
        </p:spPr>
        <p:txBody>
          <a:bodyPr/>
          <a:lstStyle>
            <a:lvl1pPr>
              <a:defRPr sz="10000" baseline="0">
                <a:latin typeface="Kievit Offc" charset="0"/>
              </a:defRPr>
            </a:lvl1pPr>
          </a:lstStyle>
          <a:p>
            <a:r>
              <a:rPr lang="en-US"/>
              <a:t>Click icon to add picture</a:t>
            </a:r>
            <a:endParaRPr lang="en-US" dirty="0"/>
          </a:p>
        </p:txBody>
      </p:sp>
      <p:sp>
        <p:nvSpPr>
          <p:cNvPr id="9" name="Picture Placeholder 8"/>
          <p:cNvSpPr>
            <a:spLocks noGrp="1"/>
          </p:cNvSpPr>
          <p:nvPr>
            <p:ph type="pic" sz="quarter" idx="13"/>
          </p:nvPr>
        </p:nvSpPr>
        <p:spPr>
          <a:xfrm>
            <a:off x="12091988" y="26835100"/>
            <a:ext cx="19462750" cy="4254500"/>
          </a:xfrm>
          <a:prstGeom prst="rect">
            <a:avLst/>
          </a:prstGeom>
        </p:spPr>
        <p:txBody>
          <a:bodyPr/>
          <a:lstStyle>
            <a:lvl1pPr>
              <a:defRPr sz="10000" baseline="0">
                <a:latin typeface="Kievit Offc" charset="0"/>
              </a:defRPr>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732759" y="720448"/>
            <a:ext cx="32071733" cy="6594752"/>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732758" y="7315200"/>
            <a:ext cx="32071733" cy="24908256"/>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32804491" y="720448"/>
            <a:ext cx="10353950" cy="31503008"/>
          </a:xfrm>
          <a:prstGeom prst="rect">
            <a:avLst/>
          </a:prstGeom>
          <a:solidFill>
            <a:srgbClr val="8E9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343547" y="28617091"/>
            <a:ext cx="7156175" cy="2945834"/>
          </a:xfrm>
          <a:prstGeom prst="rect">
            <a:avLst/>
          </a:prstGeom>
        </p:spPr>
      </p:pic>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DA315EE-0576-415E-B60D-9D66DCFAEF36}"/>
              </a:ext>
            </a:extLst>
          </p:cNvPr>
          <p:cNvSpPr/>
          <p:nvPr/>
        </p:nvSpPr>
        <p:spPr>
          <a:xfrm>
            <a:off x="754380" y="7353897"/>
            <a:ext cx="42405300" cy="25011051"/>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455AB1-ABA8-438B-BA3A-29AE71F303DD}"/>
              </a:ext>
            </a:extLst>
          </p:cNvPr>
          <p:cNvSpPr/>
          <p:nvPr/>
        </p:nvSpPr>
        <p:spPr>
          <a:xfrm>
            <a:off x="731520" y="724231"/>
            <a:ext cx="42428160" cy="6629665"/>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20240" y="2732721"/>
            <a:ext cx="40460212" cy="1542674"/>
          </a:xfrm>
        </p:spPr>
        <p:txBody>
          <a:bodyPr/>
          <a:lstStyle/>
          <a:p>
            <a:r>
              <a:rPr lang="en-US" sz="10400" dirty="0"/>
              <a:t>Betweenness Centrality Calculations: using Geodesic Paths versus random walk approaches</a:t>
            </a:r>
            <a:endParaRPr lang="en-US" dirty="0"/>
          </a:p>
        </p:txBody>
      </p:sp>
      <p:sp>
        <p:nvSpPr>
          <p:cNvPr id="3" name="Subtitle 2"/>
          <p:cNvSpPr>
            <a:spLocks noGrp="1"/>
          </p:cNvSpPr>
          <p:nvPr>
            <p:ph type="subTitle" idx="1"/>
          </p:nvPr>
        </p:nvSpPr>
        <p:spPr>
          <a:xfrm>
            <a:off x="1920240" y="5662657"/>
            <a:ext cx="30185360" cy="1467452"/>
          </a:xfrm>
        </p:spPr>
        <p:txBody>
          <a:bodyPr/>
          <a:lstStyle/>
          <a:p>
            <a:r>
              <a:rPr lang="en-US" sz="6600" dirty="0"/>
              <a:t>Michael Kupperman and Rachel Sousa</a:t>
            </a:r>
          </a:p>
        </p:txBody>
      </p:sp>
      <p:sp>
        <p:nvSpPr>
          <p:cNvPr id="4" name="Text Placeholder 3"/>
          <p:cNvSpPr>
            <a:spLocks noGrp="1"/>
          </p:cNvSpPr>
          <p:nvPr>
            <p:ph type="body" sz="quarter" idx="10"/>
          </p:nvPr>
        </p:nvSpPr>
        <p:spPr/>
        <p:txBody>
          <a:bodyPr/>
          <a:lstStyle/>
          <a:p>
            <a:r>
              <a:rPr lang="en-US" dirty="0"/>
              <a:t>CS 446 – Final Project</a:t>
            </a:r>
          </a:p>
        </p:txBody>
      </p:sp>
      <p:sp>
        <p:nvSpPr>
          <p:cNvPr id="8" name="Text Placeholder 16"/>
          <p:cNvSpPr txBox="1">
            <a:spLocks/>
          </p:cNvSpPr>
          <p:nvPr/>
        </p:nvSpPr>
        <p:spPr>
          <a:xfrm>
            <a:off x="1920240" y="7732057"/>
            <a:ext cx="941832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Medium" charset="0"/>
                <a:ea typeface="Kievit Offc Medium" charset="0"/>
                <a:cs typeface="Kievit Offc Medium" charset="0"/>
              </a:rPr>
              <a:t>Abstract</a:t>
            </a:r>
          </a:p>
        </p:txBody>
      </p:sp>
      <p:sp>
        <p:nvSpPr>
          <p:cNvPr id="9" name="Text Placeholder 18"/>
          <p:cNvSpPr txBox="1">
            <a:spLocks/>
          </p:cNvSpPr>
          <p:nvPr/>
        </p:nvSpPr>
        <p:spPr>
          <a:xfrm>
            <a:off x="1920240" y="8396854"/>
            <a:ext cx="9418320" cy="488454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charset="0"/>
                <a:ea typeface="Kievit Offc" charset="0"/>
                <a:cs typeface="Kievit Offc" charset="0"/>
              </a:rPr>
              <a:t>The betweenness centrality of a biological network is important in determining the relative necessity of nodes within the graph topology by considering paths traversing the graph. Here, we examine and compare different notions of betweenness centrality of a transcription–factor–to–target-gene interaction network in the model species, </a:t>
            </a:r>
            <a:r>
              <a:rPr lang="en-US" i="1" dirty="0">
                <a:latin typeface="Kievit Offc" charset="0"/>
                <a:ea typeface="Kievit Offc" charset="0"/>
                <a:cs typeface="Kievit Offc" charset="0"/>
              </a:rPr>
              <a:t>E. coli</a:t>
            </a:r>
            <a:r>
              <a:rPr lang="en-US" dirty="0">
                <a:latin typeface="Kievit Offc" charset="0"/>
                <a:ea typeface="Kievit Offc" charset="0"/>
                <a:cs typeface="Kievit Offc" charset="0"/>
              </a:rPr>
              <a:t>. We contrast two approaches to the betweenness centrality: one considering the geodesic paths between nodes that the node of interest lies on and a biased random walks where the flow of information is not optimal. </a:t>
            </a:r>
          </a:p>
          <a:p>
            <a:endParaRPr lang="en-US" dirty="0">
              <a:latin typeface="Kievit Offc" charset="0"/>
              <a:ea typeface="Kievit Offc" charset="0"/>
              <a:cs typeface="Kievit Offc" charset="0"/>
            </a:endParaRPr>
          </a:p>
        </p:txBody>
      </p:sp>
      <p:sp>
        <p:nvSpPr>
          <p:cNvPr id="10" name="Text Placeholder 16"/>
          <p:cNvSpPr txBox="1">
            <a:spLocks/>
          </p:cNvSpPr>
          <p:nvPr/>
        </p:nvSpPr>
        <p:spPr>
          <a:xfrm>
            <a:off x="1920240" y="12991495"/>
            <a:ext cx="941832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Medium" charset="0"/>
                <a:ea typeface="Kievit Offc Medium" charset="0"/>
                <a:cs typeface="Kievit Offc Medium" charset="0"/>
              </a:rPr>
              <a:t>Introduction</a:t>
            </a:r>
          </a:p>
        </p:txBody>
      </p:sp>
      <mc:AlternateContent xmlns:mc="http://schemas.openxmlformats.org/markup-compatibility/2006">
        <mc:Choice xmlns:a14="http://schemas.microsoft.com/office/drawing/2010/main" Requires="a14">
          <p:sp>
            <p:nvSpPr>
              <p:cNvPr id="11" name="Text Placeholder 18"/>
              <p:cNvSpPr txBox="1">
                <a:spLocks/>
              </p:cNvSpPr>
              <p:nvPr/>
            </p:nvSpPr>
            <p:spPr>
              <a:xfrm>
                <a:off x="1920240" y="13656292"/>
                <a:ext cx="9418320" cy="11809515"/>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charset="0"/>
                    <a:ea typeface="Kievit Offc" charset="0"/>
                    <a:cs typeface="Kievit Offc" charset="0"/>
                  </a:rPr>
                  <a:t>Betweenness centrality measures the extent to which a given node lies on a path between other nodes. Here, we inspect the betweenness centrality of an </a:t>
                </a:r>
                <a:r>
                  <a:rPr lang="en-US" i="1" dirty="0">
                    <a:latin typeface="Kievit Offc" charset="0"/>
                    <a:ea typeface="Kievit Offc" charset="0"/>
                    <a:cs typeface="Kievit Offc" charset="0"/>
                  </a:rPr>
                  <a:t>E. coli </a:t>
                </a:r>
                <a:r>
                  <a:rPr lang="en-US" dirty="0">
                    <a:latin typeface="Kievit Offc" charset="0"/>
                    <a:ea typeface="Kievit Offc" charset="0"/>
                    <a:cs typeface="Kievit Offc" charset="0"/>
                  </a:rPr>
                  <a:t>gene regulatory network from </a:t>
                </a:r>
                <a:r>
                  <a:rPr lang="en-US" dirty="0" err="1">
                    <a:latin typeface="Kievit Offc" charset="0"/>
                    <a:ea typeface="Kievit Offc" charset="0"/>
                    <a:cs typeface="Kievit Offc" charset="0"/>
                  </a:rPr>
                  <a:t>RegulonDB</a:t>
                </a:r>
                <a:r>
                  <a:rPr lang="en-US" dirty="0">
                    <a:latin typeface="Kievit Offc" charset="0"/>
                    <a:ea typeface="Kievit Offc" charset="0"/>
                    <a:cs typeface="Kievit Offc" charset="0"/>
                  </a:rPr>
                  <a:t>, a database at Universidad Nacional </a:t>
                </a:r>
                <a:r>
                  <a:rPr lang="en-US" dirty="0" err="1">
                    <a:latin typeface="Kievit Offc" charset="0"/>
                    <a:ea typeface="Kievit Offc" charset="0"/>
                    <a:cs typeface="Kievit Offc" charset="0"/>
                  </a:rPr>
                  <a:t>Autonóma</a:t>
                </a:r>
                <a:r>
                  <a:rPr lang="en-US" dirty="0">
                    <a:latin typeface="Kievit Offc" charset="0"/>
                    <a:ea typeface="Kievit Offc" charset="0"/>
                    <a:cs typeface="Kievit Offc" charset="0"/>
                  </a:rPr>
                  <a:t> de México (UNAM), using two contrasting methods. </a:t>
                </a:r>
              </a:p>
              <a:p>
                <a:r>
                  <a:rPr lang="en-US" dirty="0">
                    <a:latin typeface="Kievit Offc" charset="0"/>
                    <a:ea typeface="Kievit Offc" charset="0"/>
                    <a:cs typeface="Kievit Offc" charset="0"/>
                  </a:rPr>
                  <a:t>The first method is the betweenness centrality described by Newman in his book </a:t>
                </a:r>
                <a:r>
                  <a:rPr lang="en-US" i="1" dirty="0">
                    <a:latin typeface="Kievit Offc" charset="0"/>
                    <a:ea typeface="Kievit Offc" charset="0"/>
                    <a:cs typeface="Kievit Offc" charset="0"/>
                  </a:rPr>
                  <a:t>Networks: An Introduction</a:t>
                </a:r>
                <a:r>
                  <a:rPr lang="en-US" dirty="0">
                    <a:latin typeface="Kievit Offc" charset="0"/>
                    <a:ea typeface="Kievit Offc" charset="0"/>
                    <a:cs typeface="Kievit Offc" charset="0"/>
                  </a:rPr>
                  <a:t>. Newman describes the betweenness centrality as the number of geodesic paths that a node lies on. Mathematically, Newman’s betweenness centrality of node </a:t>
                </a:r>
                <a14:m>
                  <m:oMath xmlns:m="http://schemas.openxmlformats.org/officeDocument/2006/math">
                    <m:r>
                      <a:rPr lang="en-US" i="1">
                        <a:latin typeface="Cambria Math" panose="02040503050406030204" pitchFamily="18" charset="0"/>
                        <a:ea typeface="Kievit Offc" charset="0"/>
                        <a:cs typeface="Kievit Offc" charset="0"/>
                      </a:rPr>
                      <m:t>𝑖</m:t>
                    </m:r>
                    <m:r>
                      <a:rPr lang="en-US" i="1">
                        <a:latin typeface="Cambria Math" panose="02040503050406030204" pitchFamily="18" charset="0"/>
                        <a:ea typeface="Kievit Offc" charset="0"/>
                        <a:cs typeface="Kievit Offc" charset="0"/>
                      </a:rPr>
                      <m:t> </m:t>
                    </m:r>
                  </m:oMath>
                </a14:m>
                <a:r>
                  <a:rPr lang="en-US" dirty="0">
                    <a:latin typeface="Kievit Offc" charset="0"/>
                    <a:ea typeface="Kievit Offc" charset="0"/>
                    <a:cs typeface="Kievit Offc" charset="0"/>
                  </a:rPr>
                  <a:t>is </a:t>
                </a:r>
              </a:p>
              <a:p>
                <a:endParaRPr lang="en-US" dirty="0">
                  <a:latin typeface="Kievit Offc" charset="0"/>
                  <a:ea typeface="Kievit Offc" charset="0"/>
                  <a:cs typeface="Kievit Offc" charset="0"/>
                </a:endParaRP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sub>
                            <m:sup>
                              <m:r>
                                <a:rPr lang="en-US" b="0" i="1" smtClean="0">
                                  <a:latin typeface="Cambria Math" panose="02040503050406030204" pitchFamily="18" charset="0"/>
                                </a:rPr>
                                <m:t>𝑖</m:t>
                              </m:r>
                            </m:sup>
                          </m:sSubSup>
                        </m:e>
                      </m:nary>
                    </m:oMath>
                  </m:oMathPara>
                </a14:m>
                <a:endParaRPr lang="en-US" dirty="0">
                  <a:latin typeface="Kievit Offc" charset="0"/>
                  <a:ea typeface="Kievit Offc" charset="0"/>
                  <a:cs typeface="Kievit Offc" charset="0"/>
                </a:endParaRPr>
              </a:p>
              <a:p>
                <a:endParaRPr lang="en-US" dirty="0">
                  <a:latin typeface="Kievit Offc" charset="0"/>
                  <a:ea typeface="Kievit Offc" charset="0"/>
                  <a:cs typeface="Kievit Offc" charset="0"/>
                </a:endParaRPr>
              </a:p>
              <a:p>
                <a:r>
                  <a:rPr lang="en-US" dirty="0"/>
                  <a:t>where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r>
                      <a:rPr lang="en-US" i="1">
                        <a:latin typeface="Cambria Math" panose="02040503050406030204" pitchFamily="18" charset="0"/>
                      </a:rPr>
                      <m:t> </m:t>
                    </m:r>
                  </m:oMath>
                </a14:m>
                <a:r>
                  <a:rPr lang="en-US" dirty="0">
                    <a:latin typeface="Kievit Offc" charset="0"/>
                    <a:ea typeface="Kievit Offc" charset="0"/>
                    <a:cs typeface="Kievit Offc" charset="0"/>
                  </a:rPr>
                  <a:t> is an indicator function if node </a:t>
                </a:r>
                <a14:m>
                  <m:oMath xmlns:m="http://schemas.openxmlformats.org/officeDocument/2006/math">
                    <m:r>
                      <a:rPr lang="en-US" b="0" i="1" smtClean="0">
                        <a:latin typeface="Cambria Math" panose="02040503050406030204" pitchFamily="18" charset="0"/>
                        <a:ea typeface="Kievit Offc" charset="0"/>
                        <a:cs typeface="Kievit Offc" charset="0"/>
                      </a:rPr>
                      <m:t>𝑖</m:t>
                    </m:r>
                  </m:oMath>
                </a14:m>
                <a:r>
                  <a:rPr lang="en-US" dirty="0">
                    <a:latin typeface="Kievit Offc" charset="0"/>
                    <a:ea typeface="Kievit Offc" charset="0"/>
                    <a:cs typeface="Kievit Offc" charset="0"/>
                  </a:rPr>
                  <a:t> lies on the geodesic path from </a:t>
                </a:r>
                <a14:m>
                  <m:oMath xmlns:m="http://schemas.openxmlformats.org/officeDocument/2006/math">
                    <m:r>
                      <a:rPr lang="en-US" b="0" i="1" smtClean="0">
                        <a:latin typeface="Cambria Math" panose="02040503050406030204" pitchFamily="18" charset="0"/>
                        <a:ea typeface="Kievit Offc" charset="0"/>
                        <a:cs typeface="Kievit Offc" charset="0"/>
                      </a:rPr>
                      <m:t>𝑠</m:t>
                    </m:r>
                  </m:oMath>
                </a14:m>
                <a:r>
                  <a:rPr lang="en-US" dirty="0">
                    <a:latin typeface="Kievit Offc" charset="0"/>
                    <a:ea typeface="Kievit Offc" charset="0"/>
                    <a:cs typeface="Kievit Offc" charset="0"/>
                  </a:rPr>
                  <a:t> to </a:t>
                </a:r>
                <a14:m>
                  <m:oMath xmlns:m="http://schemas.openxmlformats.org/officeDocument/2006/math">
                    <m:r>
                      <a:rPr lang="en-US" b="0" i="1" smtClean="0">
                        <a:latin typeface="Cambria Math" panose="02040503050406030204" pitchFamily="18" charset="0"/>
                        <a:ea typeface="Kievit Offc" charset="0"/>
                        <a:cs typeface="Kievit Offc" charset="0"/>
                      </a:rPr>
                      <m:t>𝑡</m:t>
                    </m:r>
                  </m:oMath>
                </a14:m>
                <a:r>
                  <a:rPr lang="en-US" dirty="0">
                    <a:latin typeface="Kievit Offc" charset="0"/>
                    <a:ea typeface="Kievit Offc" charset="0"/>
                    <a:cs typeface="Kievit Offc" charset="0"/>
                  </a:rPr>
                  <a:t>. </a:t>
                </a:r>
              </a:p>
              <a:p>
                <a:r>
                  <a:rPr lang="en-US" dirty="0">
                    <a:latin typeface="Kievit Offc" charset="0"/>
                    <a:ea typeface="Kievit Offc" charset="0"/>
                    <a:cs typeface="Kievit Offc" charset="0"/>
                  </a:rPr>
                  <a:t>The second method is to calculate betweenness centrality using a biased random walk towards geodesic paths. Propagation of information through a biological system is typically imperfect, characterized by environmental noise and a reliance on chemical information rather than conscious agents. A random walk algorithm is implemented to explore different path options given that the node is biased in going towards a geodesic path. </a:t>
                </a:r>
              </a:p>
              <a:p>
                <a:endParaRPr lang="en-US" dirty="0">
                  <a:latin typeface="Kievit Offc" charset="0"/>
                  <a:ea typeface="Kievit Offc" charset="0"/>
                  <a:cs typeface="Kievit Offc" charset="0"/>
                </a:endParaRPr>
              </a:p>
              <a:p>
                <a:endParaRPr lang="en-US" dirty="0">
                  <a:latin typeface="Kievit Offc" charset="0"/>
                  <a:ea typeface="Kievit Offc" charset="0"/>
                  <a:cs typeface="Kievit Offc" charset="0"/>
                </a:endParaRPr>
              </a:p>
              <a:p>
                <a:endParaRPr lang="en-US" dirty="0">
                  <a:latin typeface="Kievit Offc" charset="0"/>
                  <a:ea typeface="Kievit Offc" charset="0"/>
                  <a:cs typeface="Kievit Offc" charset="0"/>
                </a:endParaRPr>
              </a:p>
            </p:txBody>
          </p:sp>
        </mc:Choice>
        <mc:Fallback>
          <p:sp>
            <p:nvSpPr>
              <p:cNvPr id="11" name="Text Placeholder 18"/>
              <p:cNvSpPr txBox="1">
                <a:spLocks noRot="1" noChangeAspect="1" noMove="1" noResize="1" noEditPoints="1" noAdjustHandles="1" noChangeArrowheads="1" noChangeShapeType="1" noTextEdit="1"/>
              </p:cNvSpPr>
              <p:nvPr/>
            </p:nvSpPr>
            <p:spPr>
              <a:xfrm>
                <a:off x="1920240" y="13656292"/>
                <a:ext cx="9418320" cy="11809515"/>
              </a:xfrm>
              <a:prstGeom prst="rect">
                <a:avLst/>
              </a:prstGeom>
              <a:blipFill>
                <a:blip r:embed="rId3"/>
                <a:stretch>
                  <a:fillRect l="-2265" t="-1084" r="-2395"/>
                </a:stretch>
              </a:blipFill>
            </p:spPr>
            <p:txBody>
              <a:bodyPr/>
              <a:lstStyle/>
              <a:p>
                <a:r>
                  <a:rPr lang="en-US">
                    <a:noFill/>
                  </a:rPr>
                  <a:t> </a:t>
                </a:r>
              </a:p>
            </p:txBody>
          </p:sp>
        </mc:Fallback>
      </mc:AlternateContent>
      <p:sp>
        <p:nvSpPr>
          <p:cNvPr id="12" name="Text Placeholder 16"/>
          <p:cNvSpPr txBox="1">
            <a:spLocks/>
          </p:cNvSpPr>
          <p:nvPr/>
        </p:nvSpPr>
        <p:spPr>
          <a:xfrm>
            <a:off x="12570852" y="7732057"/>
            <a:ext cx="941832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Medium" charset="0"/>
                <a:ea typeface="Kievit Offc Medium" charset="0"/>
                <a:cs typeface="Kievit Offc Medium" charset="0"/>
              </a:rPr>
              <a:t>Methods</a:t>
            </a:r>
          </a:p>
        </p:txBody>
      </p:sp>
      <mc:AlternateContent xmlns:mc="http://schemas.openxmlformats.org/markup-compatibility/2006">
        <mc:Choice xmlns:a14="http://schemas.microsoft.com/office/drawing/2010/main" Requires="a14">
          <p:sp>
            <p:nvSpPr>
              <p:cNvPr id="13" name="Text Placeholder 18"/>
              <p:cNvSpPr txBox="1">
                <a:spLocks/>
              </p:cNvSpPr>
              <p:nvPr/>
            </p:nvSpPr>
            <p:spPr>
              <a:xfrm>
                <a:off x="12572189" y="8396854"/>
                <a:ext cx="9418320" cy="10193688"/>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charset="0"/>
                    <a:ea typeface="Kievit Offc" charset="0"/>
                    <a:cs typeface="Kievit Offc" charset="0"/>
                  </a:rPr>
                  <a:t>The interaction network was simplified by filtering the network to include only target genes that are themselves transcription factors with at least one outgoing edge in the network and by eliminating self-edges.</a:t>
                </a:r>
              </a:p>
              <a:p>
                <a:r>
                  <a:rPr lang="en-US" dirty="0">
                    <a:latin typeface="Kievit Offc" charset="0"/>
                    <a:ea typeface="Kievit Offc" charset="0"/>
                    <a:cs typeface="Kievit Offc" charset="0"/>
                  </a:rPr>
                  <a:t>Newman’s betweenness centrality of the graph was computed using the function </a:t>
                </a:r>
                <a:r>
                  <a:rPr lang="en-US" i="1" dirty="0">
                    <a:latin typeface="Kievit Offc" charset="0"/>
                    <a:ea typeface="Kievit Offc" charset="0"/>
                    <a:cs typeface="Kievit Offc" charset="0"/>
                  </a:rPr>
                  <a:t>betweenness </a:t>
                </a:r>
                <a:r>
                  <a:rPr lang="en-US" dirty="0">
                    <a:latin typeface="Kievit Offc" charset="0"/>
                    <a:ea typeface="Kievit Offc" charset="0"/>
                    <a:cs typeface="Kievit Offc" charset="0"/>
                  </a:rPr>
                  <a:t>method in </a:t>
                </a:r>
                <a:r>
                  <a:rPr lang="en-US" i="1" dirty="0" err="1">
                    <a:latin typeface="Kievit Offc" charset="0"/>
                    <a:ea typeface="Kievit Offc" charset="0"/>
                    <a:cs typeface="Kievit Offc" charset="0"/>
                  </a:rPr>
                  <a:t>igraph</a:t>
                </a:r>
                <a:r>
                  <a:rPr lang="en-US" dirty="0">
                    <a:latin typeface="Kievit Offc" charset="0"/>
                    <a:ea typeface="Kievit Offc" charset="0"/>
                    <a:cs typeface="Kievit Offc" charset="0"/>
                  </a:rPr>
                  <a:t>.</a:t>
                </a:r>
              </a:p>
              <a:p>
                <a:r>
                  <a:rPr lang="en-US" dirty="0">
                    <a:latin typeface="Kievit Offc" charset="0"/>
                    <a:ea typeface="Kievit Offc" charset="0"/>
                    <a:cs typeface="Kievit Offc" charset="0"/>
                  </a:rPr>
                  <a:t>We developed our own code to calculate the biased random walk towards geodesic path.</a:t>
                </a:r>
              </a:p>
              <a:p>
                <a:r>
                  <a:rPr lang="en-US" dirty="0">
                    <a:latin typeface="Kievit Offc" charset="0"/>
                    <a:ea typeface="Kievit Offc" charset="0"/>
                    <a:cs typeface="Kievit Offc" charset="0"/>
                  </a:rPr>
                  <a:t>A bias term </a:t>
                </a:r>
                <a14:m>
                  <m:oMath xmlns:m="http://schemas.openxmlformats.org/officeDocument/2006/math">
                    <m:r>
                      <a:rPr lang="en-US" i="1">
                        <a:latin typeface="Cambria Math" panose="02040503050406030204" pitchFamily="18" charset="0"/>
                        <a:ea typeface="Cambria Math" panose="02040503050406030204" pitchFamily="18" charset="0"/>
                        <a:cs typeface="Kievit Offc" charset="0"/>
                      </a:rPr>
                      <m:t>𝛽</m:t>
                    </m:r>
                  </m:oMath>
                </a14:m>
                <a:r>
                  <a:rPr lang="en-US" dirty="0">
                    <a:latin typeface="Kievit Offc" charset="0"/>
                    <a:ea typeface="Kievit Offc" charset="0"/>
                    <a:cs typeface="Kievit Offc" charset="0"/>
                  </a:rPr>
                  <a:t> was set to describe the probability of selecting a shortest path. </a:t>
                </a:r>
                <a14:m>
                  <m:oMath xmlns:m="http://schemas.openxmlformats.org/officeDocument/2006/math">
                    <m:r>
                      <a:rPr lang="en-US" i="1">
                        <a:latin typeface="Cambria Math" panose="02040503050406030204" pitchFamily="18" charset="0"/>
                        <a:ea typeface="Cambria Math" panose="02040503050406030204" pitchFamily="18" charset="0"/>
                        <a:cs typeface="Kievit Offc" charset="0"/>
                      </a:rPr>
                      <m:t>𝛽</m:t>
                    </m:r>
                  </m:oMath>
                </a14:m>
                <a:r>
                  <a:rPr lang="en-US" dirty="0">
                    <a:latin typeface="Kievit Offc" charset="0"/>
                    <a:ea typeface="Kievit Offc" charset="0"/>
                    <a:cs typeface="Kievit Offc" charset="0"/>
                  </a:rPr>
                  <a:t> values included: 0.5, 0.6, 0.7, 0.8, 0.9, 0.99.</a:t>
                </a:r>
              </a:p>
              <a:p>
                <a:r>
                  <a:rPr lang="en-US" dirty="0">
                    <a:latin typeface="Kievit Offc" charset="0"/>
                    <a:ea typeface="Kievit Offc" charset="0"/>
                    <a:cs typeface="Kievit Offc" charset="0"/>
                  </a:rPr>
                  <a:t>Then we iterate over all pairs of source and target nodes and return the betweenness centrality as a list of incidence weights for all vertices hit on the many random walks, divided by the total number of paths sampled.</a:t>
                </a:r>
              </a:p>
              <a:p>
                <a:r>
                  <a:rPr lang="en-US" dirty="0">
                    <a:latin typeface="Kievit Offc" charset="0"/>
                    <a:ea typeface="Kievit Offc" charset="0"/>
                    <a:cs typeface="Kievit Offc" charset="0"/>
                  </a:rPr>
                  <a:t>We compared the differences of the betweenness centrality of Newman’s method and of the random walk method, with each value of </a:t>
                </a:r>
                <a14:m>
                  <m:oMath xmlns:m="http://schemas.openxmlformats.org/officeDocument/2006/math">
                    <m:r>
                      <a:rPr lang="en-US" i="1">
                        <a:latin typeface="Cambria Math" panose="02040503050406030204" pitchFamily="18" charset="0"/>
                        <a:ea typeface="Cambria Math" panose="02040503050406030204" pitchFamily="18" charset="0"/>
                        <a:cs typeface="Kievit Offc" charset="0"/>
                      </a:rPr>
                      <m:t>𝛽</m:t>
                    </m:r>
                  </m:oMath>
                </a14:m>
                <a:r>
                  <a:rPr lang="en-US" dirty="0">
                    <a:latin typeface="Kievit Offc" charset="0"/>
                    <a:ea typeface="Kievit Offc" charset="0"/>
                    <a:cs typeface="Kievit Offc" charset="0"/>
                  </a:rPr>
                  <a:t>, to ensure that the biased walk method was stable (</a:t>
                </a:r>
                <a:r>
                  <a:rPr lang="en-US" b="1" dirty="0">
                    <a:latin typeface="Kievit Offc" charset="0"/>
                    <a:ea typeface="Kievit Offc" charset="0"/>
                    <a:cs typeface="Kievit Offc" charset="0"/>
                  </a:rPr>
                  <a:t>Figure 1</a:t>
                </a:r>
                <a:r>
                  <a:rPr lang="en-US" dirty="0">
                    <a:latin typeface="Kievit Offc" charset="0"/>
                    <a:ea typeface="Kievit Offc" charset="0"/>
                    <a:cs typeface="Kievit Offc" charset="0"/>
                  </a:rPr>
                  <a:t> and </a:t>
                </a:r>
                <a:r>
                  <a:rPr lang="en-US" b="1" dirty="0">
                    <a:latin typeface="Kievit Offc" charset="0"/>
                    <a:ea typeface="Kievit Offc" charset="0"/>
                    <a:cs typeface="Kievit Offc" charset="0"/>
                  </a:rPr>
                  <a:t>Figure 3</a:t>
                </a:r>
                <a:r>
                  <a:rPr lang="en-US" dirty="0">
                    <a:latin typeface="Kievit Offc" charset="0"/>
                    <a:ea typeface="Kievit Offc" charset="0"/>
                    <a:cs typeface="Kievit Offc" charset="0"/>
                  </a:rPr>
                  <a:t>). </a:t>
                </a:r>
              </a:p>
              <a:p>
                <a:r>
                  <a:rPr lang="en-US" dirty="0">
                    <a:latin typeface="Kievit Offc" charset="0"/>
                    <a:ea typeface="Kievit Offc" charset="0"/>
                    <a:cs typeface="Kievit Offc" charset="0"/>
                  </a:rPr>
                  <a:t>To compare the geodesic and the biased random walk betweenness centrality methods, we computed the linear regression of the centrality values. In </a:t>
                </a:r>
                <a:r>
                  <a:rPr lang="en-US" b="1" dirty="0">
                    <a:latin typeface="Kievit Offc" charset="0"/>
                    <a:ea typeface="Kievit Offc" charset="0"/>
                    <a:cs typeface="Kievit Offc" charset="0"/>
                  </a:rPr>
                  <a:t>Figure 2</a:t>
                </a:r>
                <a:r>
                  <a:rPr lang="en-US" dirty="0">
                    <a:latin typeface="Kievit Offc" charset="0"/>
                    <a:ea typeface="Kievit Offc" charset="0"/>
                    <a:cs typeface="Kievit Offc" charset="0"/>
                  </a:rPr>
                  <a:t>, the linear regression is somewhat linear, but there is noise distorting it. </a:t>
                </a:r>
              </a:p>
            </p:txBody>
          </p:sp>
        </mc:Choice>
        <mc:Fallback>
          <p:sp>
            <p:nvSpPr>
              <p:cNvPr id="13" name="Text Placeholder 18"/>
              <p:cNvSpPr txBox="1">
                <a:spLocks noRot="1" noChangeAspect="1" noMove="1" noResize="1" noEditPoints="1" noAdjustHandles="1" noChangeArrowheads="1" noChangeShapeType="1" noTextEdit="1"/>
              </p:cNvSpPr>
              <p:nvPr/>
            </p:nvSpPr>
            <p:spPr>
              <a:xfrm>
                <a:off x="12572189" y="8396854"/>
                <a:ext cx="9418320" cy="10193688"/>
              </a:xfrm>
              <a:prstGeom prst="rect">
                <a:avLst/>
              </a:prstGeom>
              <a:blipFill>
                <a:blip r:embed="rId4"/>
                <a:stretch>
                  <a:fillRect l="-2136" t="-1255" r="-2460" b="-1076"/>
                </a:stretch>
              </a:blipFill>
            </p:spPr>
            <p:txBody>
              <a:bodyPr/>
              <a:lstStyle/>
              <a:p>
                <a:r>
                  <a:rPr lang="en-US">
                    <a:noFill/>
                  </a:rPr>
                  <a:t> </a:t>
                </a:r>
              </a:p>
            </p:txBody>
          </p:sp>
        </mc:Fallback>
      </mc:AlternateContent>
      <p:sp>
        <p:nvSpPr>
          <p:cNvPr id="14" name="Text Placeholder 16"/>
          <p:cNvSpPr txBox="1">
            <a:spLocks/>
          </p:cNvSpPr>
          <p:nvPr/>
        </p:nvSpPr>
        <p:spPr>
          <a:xfrm>
            <a:off x="23221464" y="7732057"/>
            <a:ext cx="941832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Medium" charset="0"/>
                <a:ea typeface="Kievit Offc Medium" charset="0"/>
                <a:cs typeface="Kievit Offc Medium" charset="0"/>
              </a:rPr>
              <a:t>Results</a:t>
            </a:r>
          </a:p>
        </p:txBody>
      </p:sp>
      <p:sp>
        <p:nvSpPr>
          <p:cNvPr id="15" name="Text Placeholder 18"/>
          <p:cNvSpPr txBox="1">
            <a:spLocks/>
          </p:cNvSpPr>
          <p:nvPr/>
        </p:nvSpPr>
        <p:spPr>
          <a:xfrm>
            <a:off x="23233781" y="8396854"/>
            <a:ext cx="9418320" cy="8901539"/>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457200" indent="-457200">
              <a:buFont typeface="Arial" panose="020B0604020202020204" pitchFamily="34" charset="0"/>
              <a:buChar char="•"/>
            </a:pPr>
            <a:r>
              <a:rPr lang="en-US" dirty="0">
                <a:latin typeface="Kievit Offc"/>
                <a:ea typeface="Kievit Offc" charset="0"/>
                <a:cs typeface="Kievit Offc" charset="0"/>
              </a:rPr>
              <a:t>We looked at the transformed deviations of the geodesic and the random walk betweenness centralities to determine the stability of our method via the number of random walks between every two nodes. Looking at </a:t>
            </a:r>
            <a:r>
              <a:rPr lang="en-US" b="1" dirty="0">
                <a:latin typeface="Kievit Offc"/>
                <a:ea typeface="Kievit Offc" charset="0"/>
                <a:cs typeface="Kievit Offc" charset="0"/>
              </a:rPr>
              <a:t>Figure 1</a:t>
            </a:r>
            <a:r>
              <a:rPr lang="en-US" dirty="0">
                <a:latin typeface="Kievit Offc"/>
                <a:ea typeface="Kievit Offc" charset="0"/>
                <a:cs typeface="Kievit Offc" charset="0"/>
              </a:rPr>
              <a:t> and </a:t>
            </a:r>
            <a:r>
              <a:rPr lang="en-US" b="1" dirty="0">
                <a:latin typeface="Kievit Offc"/>
                <a:ea typeface="Kievit Offc" charset="0"/>
                <a:cs typeface="Kievit Offc" charset="0"/>
              </a:rPr>
              <a:t>Figure 3</a:t>
            </a:r>
            <a:r>
              <a:rPr lang="en-US" dirty="0">
                <a:latin typeface="Kievit Offc"/>
                <a:ea typeface="Kievit Offc" charset="0"/>
                <a:cs typeface="Kievit Offc" charset="0"/>
              </a:rPr>
              <a:t>, we see that the biased random walk method is stable since the violin plots of each corresponding beta value are similar in shape, distribution, and median value. </a:t>
            </a:r>
          </a:p>
          <a:p>
            <a:pPr marL="457200" indent="-457200">
              <a:buFont typeface="Arial" panose="020B0604020202020204" pitchFamily="34" charset="0"/>
              <a:buChar char="•"/>
            </a:pPr>
            <a:r>
              <a:rPr lang="en-US" dirty="0">
                <a:latin typeface="Kievit Offc"/>
                <a:ea typeface="Kievit Offc" charset="0"/>
                <a:cs typeface="Kievit Offc" charset="0"/>
              </a:rPr>
              <a:t>In the geodesic betweenness centrality histogram (</a:t>
            </a:r>
            <a:r>
              <a:rPr lang="en-US" b="1" dirty="0">
                <a:latin typeface="Kievit Offc"/>
                <a:ea typeface="Kievit Offc" charset="0"/>
                <a:cs typeface="Kievit Offc" charset="0"/>
              </a:rPr>
              <a:t>Figure 5</a:t>
            </a:r>
            <a:r>
              <a:rPr lang="en-US" dirty="0">
                <a:latin typeface="Kievit Offc"/>
                <a:ea typeface="Kievit Offc" charset="0"/>
                <a:cs typeface="Kievit Offc" charset="0"/>
              </a:rPr>
              <a:t>), we see that the most abundant betweenness centrality value is zero. However, in the biased random walk histogram (</a:t>
            </a:r>
            <a:r>
              <a:rPr lang="en-US" b="1" dirty="0">
                <a:latin typeface="Kievit Offc"/>
                <a:ea typeface="Kievit Offc" charset="0"/>
                <a:cs typeface="Kievit Offc" charset="0"/>
              </a:rPr>
              <a:t>Figure 7</a:t>
            </a:r>
            <a:r>
              <a:rPr lang="en-US" dirty="0">
                <a:latin typeface="Kievit Offc"/>
                <a:ea typeface="Kievit Offc" charset="0"/>
                <a:cs typeface="Kievit Offc" charset="0"/>
              </a:rPr>
              <a:t>), there are no centrality values of zero. We also see this trend in the scatter plots (</a:t>
            </a:r>
            <a:r>
              <a:rPr lang="en-US" b="1" dirty="0">
                <a:latin typeface="Kievit Offc"/>
                <a:ea typeface="Kievit Offc" charset="0"/>
                <a:cs typeface="Kievit Offc" charset="0"/>
              </a:rPr>
              <a:t>Figure 4</a:t>
            </a:r>
            <a:r>
              <a:rPr lang="en-US" dirty="0">
                <a:latin typeface="Kievit Offc"/>
                <a:ea typeface="Kievit Offc" charset="0"/>
                <a:cs typeface="Kievit Offc" charset="0"/>
              </a:rPr>
              <a:t> and </a:t>
            </a:r>
            <a:r>
              <a:rPr lang="en-US" b="1" dirty="0">
                <a:latin typeface="Kievit Offc"/>
                <a:ea typeface="Kievit Offc" charset="0"/>
                <a:cs typeface="Kievit Offc" charset="0"/>
              </a:rPr>
              <a:t>Figure 6</a:t>
            </a:r>
            <a:r>
              <a:rPr lang="en-US" dirty="0">
                <a:latin typeface="Kievit Offc"/>
                <a:ea typeface="Kievit Offc" charset="0"/>
                <a:cs typeface="Kievit Offc" charset="0"/>
              </a:rPr>
              <a:t>). </a:t>
            </a:r>
          </a:p>
          <a:p>
            <a:pPr marL="457200" indent="-457200">
              <a:buFont typeface="Arial" panose="020B0604020202020204" pitchFamily="34" charset="0"/>
              <a:buChar char="•"/>
            </a:pPr>
            <a:r>
              <a:rPr lang="en-US" dirty="0">
                <a:latin typeface="Kievit Offc"/>
                <a:ea typeface="Kievit Offc" charset="0"/>
                <a:cs typeface="Kievit Offc" charset="0"/>
              </a:rPr>
              <a:t>This difference is due to the differing methods of calculations for the betweenness centrality. In the geodesic method, leaf nodes (vertex degree of 1) have betweenness of 0 as they do not lie on any geodesic path (proof left to the reader). With a random walk betweenness, there is a </a:t>
            </a:r>
            <a:r>
              <a:rPr lang="el-GR" dirty="0">
                <a:latin typeface="Times New Roman" panose="02020603050405020304" pitchFamily="18" charset="0"/>
                <a:ea typeface="Kievit Offc" charset="0"/>
                <a:cs typeface="Times New Roman" panose="02020603050405020304" pitchFamily="18" charset="0"/>
              </a:rPr>
              <a:t>β</a:t>
            </a:r>
            <a:r>
              <a:rPr lang="en-US" baseline="30000" dirty="0">
                <a:latin typeface="Kievit Offc"/>
                <a:ea typeface="Kievit Offc" charset="0"/>
                <a:cs typeface="Times New Roman" panose="02020603050405020304" pitchFamily="18" charset="0"/>
              </a:rPr>
              <a:t>n</a:t>
            </a:r>
            <a:r>
              <a:rPr lang="en-US" dirty="0">
                <a:latin typeface="Kievit Offc"/>
                <a:ea typeface="Kievit Offc" charset="0"/>
                <a:cs typeface="Times New Roman" panose="02020603050405020304" pitchFamily="18" charset="0"/>
              </a:rPr>
              <a:t> probability of not walking through a leaf node when starting at the neighboring node. Then for n larger or </a:t>
            </a:r>
            <a:r>
              <a:rPr lang="el-GR" dirty="0">
                <a:latin typeface="Times New Roman" panose="02020603050405020304" pitchFamily="18" charset="0"/>
                <a:ea typeface="Kievit Offc" charset="0"/>
                <a:cs typeface="Times New Roman" panose="02020603050405020304" pitchFamily="18" charset="0"/>
              </a:rPr>
              <a:t>β</a:t>
            </a:r>
            <a:r>
              <a:rPr lang="en-US" dirty="0">
                <a:latin typeface="Kievit Offc"/>
                <a:ea typeface="Kievit Offc" charset="0"/>
                <a:cs typeface="Times New Roman" panose="02020603050405020304" pitchFamily="18" charset="0"/>
              </a:rPr>
              <a:t> small, the average betweenness for the leaf nodes is nonzero.</a:t>
            </a:r>
            <a:endParaRPr lang="en-US" dirty="0">
              <a:latin typeface="Kievit Offc"/>
              <a:ea typeface="Kievit Offc" charset="0"/>
              <a:cs typeface="Kievit Offc" charset="0"/>
            </a:endParaRPr>
          </a:p>
        </p:txBody>
      </p:sp>
      <p:sp>
        <p:nvSpPr>
          <p:cNvPr id="16" name="Text Placeholder 16"/>
          <p:cNvSpPr txBox="1">
            <a:spLocks/>
          </p:cNvSpPr>
          <p:nvPr/>
        </p:nvSpPr>
        <p:spPr>
          <a:xfrm>
            <a:off x="33872077" y="7701309"/>
            <a:ext cx="8508375"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Medium" charset="0"/>
                <a:ea typeface="Kievit Offc Medium" charset="0"/>
                <a:cs typeface="Kievit Offc Medium" charset="0"/>
              </a:rPr>
              <a:t>Conclusions</a:t>
            </a:r>
          </a:p>
        </p:txBody>
      </p:sp>
      <p:sp>
        <p:nvSpPr>
          <p:cNvPr id="17" name="Text Placeholder 18"/>
          <p:cNvSpPr txBox="1">
            <a:spLocks/>
          </p:cNvSpPr>
          <p:nvPr/>
        </p:nvSpPr>
        <p:spPr>
          <a:xfrm>
            <a:off x="33872077" y="8366106"/>
            <a:ext cx="8508375" cy="5961760"/>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charset="0"/>
                <a:ea typeface="Kievit Offc" charset="0"/>
                <a:cs typeface="Kievit Offc" charset="0"/>
              </a:rPr>
              <a:t>There are several pros and cons of our biased random walk betweenness centrality calculation method. </a:t>
            </a:r>
          </a:p>
          <a:p>
            <a:r>
              <a:rPr lang="en-US" dirty="0">
                <a:latin typeface="Kievit Offc" charset="0"/>
                <a:ea typeface="Kievit Offc" charset="0"/>
                <a:cs typeface="Kievit Offc" charset="0"/>
              </a:rPr>
              <a:t>One pro of this method is that the random walk betweenness centrality returns nonzero values. That is, as n (number of random walks) becomes large, zero values are removed from the centrality calculation.</a:t>
            </a:r>
          </a:p>
          <a:p>
            <a:r>
              <a:rPr lang="en-US" dirty="0">
                <a:latin typeface="Kievit Offc" charset="0"/>
                <a:ea typeface="Kievit Offc" charset="0"/>
                <a:cs typeface="Kievit Offc" charset="0"/>
              </a:rPr>
              <a:t>One of the cons is that geodesic betweenness centrality is not a good predictor of biased random walk betweenness centrality. This was shown in </a:t>
            </a:r>
            <a:r>
              <a:rPr lang="en-US" b="1" dirty="0">
                <a:latin typeface="Kievit Offc" charset="0"/>
                <a:ea typeface="Kievit Offc" charset="0"/>
                <a:cs typeface="Kievit Offc" charset="0"/>
              </a:rPr>
              <a:t>Figure 2.</a:t>
            </a:r>
            <a:endParaRPr lang="en-US" dirty="0">
              <a:latin typeface="Kievit Offc" charset="0"/>
              <a:ea typeface="Kievit Offc" charset="0"/>
              <a:cs typeface="Kievit Offc" charset="0"/>
            </a:endParaRPr>
          </a:p>
          <a:p>
            <a:r>
              <a:rPr lang="en-US" dirty="0">
                <a:latin typeface="Kievit Offc" charset="0"/>
                <a:ea typeface="Kievit Offc" charset="0"/>
                <a:cs typeface="Kievit Offc" charset="0"/>
              </a:rPr>
              <a:t>The violin plots (</a:t>
            </a:r>
            <a:r>
              <a:rPr lang="en-US" b="1" dirty="0">
                <a:latin typeface="Kievit Offc" charset="0"/>
                <a:ea typeface="Kievit Offc" charset="0"/>
                <a:cs typeface="Kievit Offc" charset="0"/>
              </a:rPr>
              <a:t>Figure 1 </a:t>
            </a:r>
            <a:r>
              <a:rPr lang="en-US" dirty="0">
                <a:latin typeface="Kievit Offc" charset="0"/>
                <a:ea typeface="Kievit Offc" charset="0"/>
                <a:cs typeface="Kievit Offc" charset="0"/>
              </a:rPr>
              <a:t>and </a:t>
            </a:r>
            <a:r>
              <a:rPr lang="en-US" b="1" dirty="0">
                <a:latin typeface="Kievit Offc" charset="0"/>
                <a:ea typeface="Kievit Offc" charset="0"/>
                <a:cs typeface="Kievit Offc" charset="0"/>
              </a:rPr>
              <a:t>Figure 3</a:t>
            </a:r>
            <a:r>
              <a:rPr lang="en-US" dirty="0">
                <a:latin typeface="Kievit Offc" charset="0"/>
                <a:ea typeface="Kievit Offc" charset="0"/>
                <a:cs typeface="Kievit Offc" charset="0"/>
              </a:rPr>
              <a:t>) suggest that the random walk betweenness centrality method is stable for any value of beta for any number of random walks greater than or equal to five. </a:t>
            </a:r>
          </a:p>
        </p:txBody>
      </p:sp>
      <p:sp>
        <p:nvSpPr>
          <p:cNvPr id="18" name="Text Placeholder 18"/>
          <p:cNvSpPr txBox="1">
            <a:spLocks/>
          </p:cNvSpPr>
          <p:nvPr/>
        </p:nvSpPr>
        <p:spPr>
          <a:xfrm>
            <a:off x="12982402" y="31485025"/>
            <a:ext cx="8619404" cy="651204"/>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ts val="2600"/>
              </a:lnSpc>
              <a:spcAft>
                <a:spcPts val="0"/>
              </a:spcAft>
            </a:pPr>
            <a:r>
              <a:rPr lang="en-US" sz="2000" b="1" dirty="0">
                <a:latin typeface="Kievit Offc" charset="0"/>
                <a:ea typeface="Kievit Offc" charset="0"/>
                <a:cs typeface="Kievit Offc" charset="0"/>
              </a:rPr>
              <a:t>Figure 3</a:t>
            </a:r>
            <a:r>
              <a:rPr lang="en-US" sz="2000" dirty="0">
                <a:latin typeface="Kievit Offc" charset="0"/>
                <a:ea typeface="Kievit Offc" charset="0"/>
                <a:cs typeface="Kievit Offc" charset="0"/>
              </a:rPr>
              <a:t>: Violin plot of differences of the bias random walk and the geodesic betweenness values for beta values. 300 random walks between every two nodes.</a:t>
            </a:r>
          </a:p>
        </p:txBody>
      </p:sp>
      <p:cxnSp>
        <p:nvCxnSpPr>
          <p:cNvPr id="22" name="Straight Connector 21">
            <a:extLst>
              <a:ext uri="{FF2B5EF4-FFF2-40B4-BE49-F238E27FC236}">
                <a16:creationId xmlns:a16="http://schemas.microsoft.com/office/drawing/2014/main" id="{9ACE027C-D9D5-41C2-B3E7-8BDBF6E1A6E5}"/>
              </a:ext>
            </a:extLst>
          </p:cNvPr>
          <p:cNvCxnSpPr/>
          <p:nvPr/>
        </p:nvCxnSpPr>
        <p:spPr>
          <a:xfrm>
            <a:off x="1920875" y="2288837"/>
            <a:ext cx="26631265" cy="0"/>
          </a:xfrm>
          <a:prstGeom prst="line">
            <a:avLst/>
          </a:prstGeom>
        </p:spPr>
        <p:style>
          <a:lnRef idx="1">
            <a:schemeClr val="dk1"/>
          </a:lnRef>
          <a:fillRef idx="0">
            <a:schemeClr val="dk1"/>
          </a:fillRef>
          <a:effectRef idx="0">
            <a:schemeClr val="dk1"/>
          </a:effectRef>
          <a:fontRef idx="minor">
            <a:schemeClr val="tx1"/>
          </a:fontRef>
        </p:style>
      </p:cxnSp>
      <p:sp>
        <p:nvSpPr>
          <p:cNvPr id="23" name="Text Placeholder 16">
            <a:extLst>
              <a:ext uri="{FF2B5EF4-FFF2-40B4-BE49-F238E27FC236}">
                <a16:creationId xmlns:a16="http://schemas.microsoft.com/office/drawing/2014/main" id="{DB4129DC-3A9C-439A-B9F6-66F95B3FF9D2}"/>
              </a:ext>
            </a:extLst>
          </p:cNvPr>
          <p:cNvSpPr txBox="1">
            <a:spLocks/>
          </p:cNvSpPr>
          <p:nvPr/>
        </p:nvSpPr>
        <p:spPr>
          <a:xfrm>
            <a:off x="33872077" y="30547562"/>
            <a:ext cx="941832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Medium" charset="0"/>
                <a:ea typeface="Kievit Offc Medium" charset="0"/>
                <a:cs typeface="Kievit Offc Medium" charset="0"/>
              </a:rPr>
              <a:t>References</a:t>
            </a:r>
          </a:p>
        </p:txBody>
      </p:sp>
      <p:sp>
        <p:nvSpPr>
          <p:cNvPr id="24" name="Text Placeholder 18">
            <a:extLst>
              <a:ext uri="{FF2B5EF4-FFF2-40B4-BE49-F238E27FC236}">
                <a16:creationId xmlns:a16="http://schemas.microsoft.com/office/drawing/2014/main" id="{345E3F84-9D69-46D5-A10F-19354062461E}"/>
              </a:ext>
            </a:extLst>
          </p:cNvPr>
          <p:cNvSpPr txBox="1">
            <a:spLocks/>
          </p:cNvSpPr>
          <p:nvPr/>
        </p:nvSpPr>
        <p:spPr>
          <a:xfrm>
            <a:off x="33884394" y="31212359"/>
            <a:ext cx="9418320" cy="857799"/>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charset="0"/>
                <a:ea typeface="Kievit Offc" charset="0"/>
                <a:cs typeface="Kievit Offc" charset="0"/>
              </a:rPr>
              <a:t>[1] Newman M. Networks: An Introduction. </a:t>
            </a:r>
            <a:r>
              <a:rPr lang="en-US" i="1" dirty="0">
                <a:latin typeface="Kievit Offc" charset="0"/>
                <a:ea typeface="Kievit Offc" charset="0"/>
                <a:cs typeface="Kievit Offc" charset="0"/>
              </a:rPr>
              <a:t>Oxford University Press, </a:t>
            </a:r>
            <a:r>
              <a:rPr lang="en-US" dirty="0">
                <a:latin typeface="Kievit Offc" charset="0"/>
                <a:ea typeface="Kievit Offc" charset="0"/>
                <a:cs typeface="Kievit Offc" charset="0"/>
              </a:rPr>
              <a:t>2010.</a:t>
            </a:r>
          </a:p>
        </p:txBody>
      </p:sp>
      <p:pic>
        <p:nvPicPr>
          <p:cNvPr id="28" name="Picture 27" descr="A picture containing knife&#10;&#10;Description automatically generated">
            <a:extLst>
              <a:ext uri="{FF2B5EF4-FFF2-40B4-BE49-F238E27FC236}">
                <a16:creationId xmlns:a16="http://schemas.microsoft.com/office/drawing/2014/main" id="{DD78C8AD-F0FC-4FFE-9F9A-2069D92EEA62}"/>
              </a:ext>
            </a:extLst>
          </p:cNvPr>
          <p:cNvPicPr>
            <a:picLocks noChangeAspect="1"/>
          </p:cNvPicPr>
          <p:nvPr/>
        </p:nvPicPr>
        <p:blipFill>
          <a:blip r:embed="rId5"/>
          <a:stretch>
            <a:fillRect/>
          </a:stretch>
        </p:blipFill>
        <p:spPr>
          <a:xfrm>
            <a:off x="1920875" y="25056272"/>
            <a:ext cx="8294635" cy="6442435"/>
          </a:xfrm>
          <a:prstGeom prst="rect">
            <a:avLst/>
          </a:prstGeom>
        </p:spPr>
      </p:pic>
      <p:pic>
        <p:nvPicPr>
          <p:cNvPr id="30" name="Picture 29" descr="A picture containing knife, bird&#10;&#10;Description automatically generated">
            <a:extLst>
              <a:ext uri="{FF2B5EF4-FFF2-40B4-BE49-F238E27FC236}">
                <a16:creationId xmlns:a16="http://schemas.microsoft.com/office/drawing/2014/main" id="{D061AB79-50FE-4BE3-81E2-C85315F34726}"/>
              </a:ext>
            </a:extLst>
          </p:cNvPr>
          <p:cNvPicPr>
            <a:picLocks noChangeAspect="1"/>
          </p:cNvPicPr>
          <p:nvPr/>
        </p:nvPicPr>
        <p:blipFill>
          <a:blip r:embed="rId6"/>
          <a:stretch>
            <a:fillRect/>
          </a:stretch>
        </p:blipFill>
        <p:spPr>
          <a:xfrm>
            <a:off x="12616620" y="25108049"/>
            <a:ext cx="8290437" cy="6439175"/>
          </a:xfrm>
          <a:prstGeom prst="rect">
            <a:avLst/>
          </a:prstGeom>
        </p:spPr>
      </p:pic>
      <p:sp>
        <p:nvSpPr>
          <p:cNvPr id="31" name="Text Placeholder 18">
            <a:extLst>
              <a:ext uri="{FF2B5EF4-FFF2-40B4-BE49-F238E27FC236}">
                <a16:creationId xmlns:a16="http://schemas.microsoft.com/office/drawing/2014/main" id="{D9615A59-B6F5-4787-AD47-78F134C9FF30}"/>
              </a:ext>
            </a:extLst>
          </p:cNvPr>
          <p:cNvSpPr txBox="1">
            <a:spLocks/>
          </p:cNvSpPr>
          <p:nvPr/>
        </p:nvSpPr>
        <p:spPr>
          <a:xfrm>
            <a:off x="2250832" y="31418954"/>
            <a:ext cx="8619404" cy="651204"/>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ts val="2600"/>
              </a:lnSpc>
              <a:spcAft>
                <a:spcPts val="0"/>
              </a:spcAft>
            </a:pPr>
            <a:r>
              <a:rPr lang="en-US" sz="2000" b="1" dirty="0">
                <a:latin typeface="Kievit Offc" charset="0"/>
                <a:ea typeface="Kievit Offc" charset="0"/>
                <a:cs typeface="Kievit Offc" charset="0"/>
              </a:rPr>
              <a:t>Figure 1</a:t>
            </a:r>
            <a:r>
              <a:rPr lang="en-US" sz="2000" dirty="0">
                <a:latin typeface="Kievit Offc" charset="0"/>
                <a:ea typeface="Kievit Offc" charset="0"/>
                <a:cs typeface="Kievit Offc" charset="0"/>
              </a:rPr>
              <a:t>: Violin plot of differences of the bias random walk and the geodesic betweenness values for beta values. 5 random walks between every two nodes.</a:t>
            </a:r>
          </a:p>
        </p:txBody>
      </p:sp>
      <p:pic>
        <p:nvPicPr>
          <p:cNvPr id="21" name="Picture 20" descr="A screenshot of a cell phone&#10;&#10;Description automatically generated">
            <a:extLst>
              <a:ext uri="{FF2B5EF4-FFF2-40B4-BE49-F238E27FC236}">
                <a16:creationId xmlns:a16="http://schemas.microsoft.com/office/drawing/2014/main" id="{78CA86D4-8C5B-4FC3-990F-31A9408137ED}"/>
              </a:ext>
            </a:extLst>
          </p:cNvPr>
          <p:cNvPicPr>
            <a:picLocks noChangeAspect="1"/>
          </p:cNvPicPr>
          <p:nvPr/>
        </p:nvPicPr>
        <p:blipFill>
          <a:blip r:embed="rId7"/>
          <a:stretch>
            <a:fillRect/>
          </a:stretch>
        </p:blipFill>
        <p:spPr>
          <a:xfrm>
            <a:off x="22427453" y="17406532"/>
            <a:ext cx="9799321" cy="7057543"/>
          </a:xfrm>
          <a:prstGeom prst="rect">
            <a:avLst/>
          </a:prstGeom>
        </p:spPr>
      </p:pic>
      <p:pic>
        <p:nvPicPr>
          <p:cNvPr id="26" name="Picture 25" descr="A close up of a map&#10;&#10;Description automatically generated">
            <a:extLst>
              <a:ext uri="{FF2B5EF4-FFF2-40B4-BE49-F238E27FC236}">
                <a16:creationId xmlns:a16="http://schemas.microsoft.com/office/drawing/2014/main" id="{77ACEF43-45B4-4D94-A212-E31D1BF23F32}"/>
              </a:ext>
            </a:extLst>
          </p:cNvPr>
          <p:cNvPicPr>
            <a:picLocks noChangeAspect="1"/>
          </p:cNvPicPr>
          <p:nvPr/>
        </p:nvPicPr>
        <p:blipFill>
          <a:blip r:embed="rId8"/>
          <a:stretch>
            <a:fillRect/>
          </a:stretch>
        </p:blipFill>
        <p:spPr>
          <a:xfrm>
            <a:off x="12693646" y="18550429"/>
            <a:ext cx="8390837" cy="6203865"/>
          </a:xfrm>
          <a:prstGeom prst="rect">
            <a:avLst/>
          </a:prstGeom>
        </p:spPr>
      </p:pic>
      <p:pic>
        <p:nvPicPr>
          <p:cNvPr id="29" name="Picture 28" descr="A picture containing screenshot&#10;&#10;Description automatically generated">
            <a:extLst>
              <a:ext uri="{FF2B5EF4-FFF2-40B4-BE49-F238E27FC236}">
                <a16:creationId xmlns:a16="http://schemas.microsoft.com/office/drawing/2014/main" id="{05740FD1-8493-4826-8205-092C08C8C248}"/>
              </a:ext>
            </a:extLst>
          </p:cNvPr>
          <p:cNvPicPr>
            <a:picLocks noChangeAspect="1"/>
          </p:cNvPicPr>
          <p:nvPr/>
        </p:nvPicPr>
        <p:blipFill>
          <a:blip r:embed="rId9"/>
          <a:stretch>
            <a:fillRect/>
          </a:stretch>
        </p:blipFill>
        <p:spPr>
          <a:xfrm>
            <a:off x="32993562" y="22650434"/>
            <a:ext cx="9476136" cy="6878241"/>
          </a:xfrm>
          <a:prstGeom prst="rect">
            <a:avLst/>
          </a:prstGeom>
        </p:spPr>
      </p:pic>
      <p:pic>
        <p:nvPicPr>
          <p:cNvPr id="33" name="Picture 32" descr="A close up of a map&#10;&#10;Description automatically generated">
            <a:extLst>
              <a:ext uri="{FF2B5EF4-FFF2-40B4-BE49-F238E27FC236}">
                <a16:creationId xmlns:a16="http://schemas.microsoft.com/office/drawing/2014/main" id="{94CBB84B-A544-45DA-8CBA-5FEF6E8E4ADC}"/>
              </a:ext>
            </a:extLst>
          </p:cNvPr>
          <p:cNvPicPr>
            <a:picLocks noChangeAspect="1"/>
          </p:cNvPicPr>
          <p:nvPr/>
        </p:nvPicPr>
        <p:blipFill>
          <a:blip r:embed="rId10"/>
          <a:stretch>
            <a:fillRect/>
          </a:stretch>
        </p:blipFill>
        <p:spPr>
          <a:xfrm>
            <a:off x="32886109" y="14894437"/>
            <a:ext cx="9550363" cy="6878242"/>
          </a:xfrm>
          <a:prstGeom prst="rect">
            <a:avLst/>
          </a:prstGeom>
        </p:spPr>
      </p:pic>
      <p:pic>
        <p:nvPicPr>
          <p:cNvPr id="35" name="Picture 34" descr="A screenshot of a cell phone&#10;&#10;Description automatically generated">
            <a:extLst>
              <a:ext uri="{FF2B5EF4-FFF2-40B4-BE49-F238E27FC236}">
                <a16:creationId xmlns:a16="http://schemas.microsoft.com/office/drawing/2014/main" id="{4926A11B-741B-4F93-B673-527B67B4610B}"/>
              </a:ext>
            </a:extLst>
          </p:cNvPr>
          <p:cNvPicPr>
            <a:picLocks noChangeAspect="1"/>
          </p:cNvPicPr>
          <p:nvPr/>
        </p:nvPicPr>
        <p:blipFill>
          <a:blip r:embed="rId11"/>
          <a:stretch>
            <a:fillRect/>
          </a:stretch>
        </p:blipFill>
        <p:spPr>
          <a:xfrm>
            <a:off x="22491803" y="24962097"/>
            <a:ext cx="9451398" cy="6878242"/>
          </a:xfrm>
          <a:prstGeom prst="rect">
            <a:avLst/>
          </a:prstGeom>
        </p:spPr>
      </p:pic>
      <p:sp>
        <p:nvSpPr>
          <p:cNvPr id="32" name="Text Placeholder 18">
            <a:extLst>
              <a:ext uri="{FF2B5EF4-FFF2-40B4-BE49-F238E27FC236}">
                <a16:creationId xmlns:a16="http://schemas.microsoft.com/office/drawing/2014/main" id="{F96B80AE-BF05-44D5-94E7-7EC75804A098}"/>
              </a:ext>
            </a:extLst>
          </p:cNvPr>
          <p:cNvSpPr txBox="1">
            <a:spLocks/>
          </p:cNvSpPr>
          <p:nvPr/>
        </p:nvSpPr>
        <p:spPr>
          <a:xfrm>
            <a:off x="12726766" y="24637918"/>
            <a:ext cx="9204597" cy="310919"/>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ts val="2600"/>
              </a:lnSpc>
              <a:spcAft>
                <a:spcPts val="0"/>
              </a:spcAft>
            </a:pPr>
            <a:r>
              <a:rPr lang="en-US" sz="2000" b="1" dirty="0">
                <a:latin typeface="Kievit Offc" charset="0"/>
                <a:ea typeface="Kievit Offc" charset="0"/>
                <a:cs typeface="Kievit Offc" charset="0"/>
              </a:rPr>
              <a:t>Figure 2</a:t>
            </a:r>
            <a:r>
              <a:rPr lang="en-US" sz="2000" dirty="0">
                <a:latin typeface="Kievit Offc" charset="0"/>
                <a:ea typeface="Kievit Offc" charset="0"/>
                <a:cs typeface="Kievit Offc" charset="0"/>
              </a:rPr>
              <a:t>: Linear regression of log1p transformed geodesic and random walk methods.</a:t>
            </a:r>
          </a:p>
        </p:txBody>
      </p:sp>
      <p:sp>
        <p:nvSpPr>
          <p:cNvPr id="37" name="Text Placeholder 18">
            <a:extLst>
              <a:ext uri="{FF2B5EF4-FFF2-40B4-BE49-F238E27FC236}">
                <a16:creationId xmlns:a16="http://schemas.microsoft.com/office/drawing/2014/main" id="{3AF19F1B-89E0-45C4-8905-028EFFE7FE2B}"/>
              </a:ext>
            </a:extLst>
          </p:cNvPr>
          <p:cNvSpPr txBox="1">
            <a:spLocks/>
          </p:cNvSpPr>
          <p:nvPr/>
        </p:nvSpPr>
        <p:spPr>
          <a:xfrm>
            <a:off x="25156607" y="24462511"/>
            <a:ext cx="8619404" cy="317779"/>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ts val="2600"/>
              </a:lnSpc>
              <a:spcAft>
                <a:spcPts val="0"/>
              </a:spcAft>
            </a:pPr>
            <a:r>
              <a:rPr lang="en-US" sz="2000" b="1" dirty="0">
                <a:latin typeface="Kievit Offc" charset="0"/>
                <a:ea typeface="Kievit Offc" charset="0"/>
                <a:cs typeface="Kievit Offc" charset="0"/>
              </a:rPr>
              <a:t>Figure 4</a:t>
            </a:r>
            <a:r>
              <a:rPr lang="en-US" sz="2000" dirty="0">
                <a:latin typeface="Kievit Offc" charset="0"/>
                <a:ea typeface="Kievit Offc" charset="0"/>
                <a:cs typeface="Kievit Offc" charset="0"/>
              </a:rPr>
              <a:t>: Scatter plot of geodesic betweenness centrality.</a:t>
            </a:r>
          </a:p>
        </p:txBody>
      </p:sp>
      <p:sp>
        <p:nvSpPr>
          <p:cNvPr id="38" name="Text Placeholder 18">
            <a:extLst>
              <a:ext uri="{FF2B5EF4-FFF2-40B4-BE49-F238E27FC236}">
                <a16:creationId xmlns:a16="http://schemas.microsoft.com/office/drawing/2014/main" id="{C86BA248-3B2E-4DDE-88E9-ACFD92B07C0C}"/>
              </a:ext>
            </a:extLst>
          </p:cNvPr>
          <p:cNvSpPr txBox="1">
            <a:spLocks/>
          </p:cNvSpPr>
          <p:nvPr/>
        </p:nvSpPr>
        <p:spPr>
          <a:xfrm>
            <a:off x="24815932" y="31812211"/>
            <a:ext cx="8619404" cy="317779"/>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ts val="2600"/>
              </a:lnSpc>
              <a:spcAft>
                <a:spcPts val="0"/>
              </a:spcAft>
            </a:pPr>
            <a:r>
              <a:rPr lang="en-US" sz="2000" b="1" dirty="0">
                <a:latin typeface="Kievit Offc" charset="0"/>
                <a:ea typeface="Kievit Offc" charset="0"/>
                <a:cs typeface="Kievit Offc" charset="0"/>
              </a:rPr>
              <a:t>Figure 5</a:t>
            </a:r>
            <a:r>
              <a:rPr lang="en-US" sz="2000" dirty="0">
                <a:latin typeface="Kievit Offc" charset="0"/>
                <a:ea typeface="Kievit Offc" charset="0"/>
                <a:cs typeface="Kievit Offc" charset="0"/>
              </a:rPr>
              <a:t>: Histogram of geodesic betweenness centrality.</a:t>
            </a:r>
          </a:p>
        </p:txBody>
      </p:sp>
      <p:sp>
        <p:nvSpPr>
          <p:cNvPr id="39" name="Text Placeholder 18">
            <a:extLst>
              <a:ext uri="{FF2B5EF4-FFF2-40B4-BE49-F238E27FC236}">
                <a16:creationId xmlns:a16="http://schemas.microsoft.com/office/drawing/2014/main" id="{22AF79D2-202C-4031-9B16-4BBF2E8D34E5}"/>
              </a:ext>
            </a:extLst>
          </p:cNvPr>
          <p:cNvSpPr txBox="1">
            <a:spLocks/>
          </p:cNvSpPr>
          <p:nvPr/>
        </p:nvSpPr>
        <p:spPr>
          <a:xfrm>
            <a:off x="35004494" y="29549217"/>
            <a:ext cx="8619404" cy="317779"/>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ts val="2600"/>
              </a:lnSpc>
              <a:spcAft>
                <a:spcPts val="0"/>
              </a:spcAft>
            </a:pPr>
            <a:r>
              <a:rPr lang="en-US" sz="2000" b="1" dirty="0">
                <a:latin typeface="Kievit Offc" charset="0"/>
                <a:ea typeface="Kievit Offc" charset="0"/>
                <a:cs typeface="Kievit Offc" charset="0"/>
              </a:rPr>
              <a:t>Figure 7</a:t>
            </a:r>
            <a:r>
              <a:rPr lang="en-US" sz="2000" dirty="0">
                <a:latin typeface="Kievit Offc" charset="0"/>
                <a:ea typeface="Kievit Offc" charset="0"/>
                <a:cs typeface="Kievit Offc" charset="0"/>
              </a:rPr>
              <a:t>: Histogram of random walk betweenness centrality.</a:t>
            </a:r>
          </a:p>
        </p:txBody>
      </p:sp>
      <p:sp>
        <p:nvSpPr>
          <p:cNvPr id="40" name="Text Placeholder 18">
            <a:extLst>
              <a:ext uri="{FF2B5EF4-FFF2-40B4-BE49-F238E27FC236}">
                <a16:creationId xmlns:a16="http://schemas.microsoft.com/office/drawing/2014/main" id="{0079FF0B-6C1B-4F4F-A5D8-91D56F0DE188}"/>
              </a:ext>
            </a:extLst>
          </p:cNvPr>
          <p:cNvSpPr txBox="1">
            <a:spLocks/>
          </p:cNvSpPr>
          <p:nvPr/>
        </p:nvSpPr>
        <p:spPr>
          <a:xfrm>
            <a:off x="35135504" y="21871710"/>
            <a:ext cx="8619404" cy="317779"/>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ts val="2600"/>
              </a:lnSpc>
              <a:spcAft>
                <a:spcPts val="0"/>
              </a:spcAft>
            </a:pPr>
            <a:r>
              <a:rPr lang="en-US" sz="2000" b="1" dirty="0">
                <a:latin typeface="Kievit Offc" charset="0"/>
                <a:ea typeface="Kievit Offc" charset="0"/>
                <a:cs typeface="Kievit Offc" charset="0"/>
              </a:rPr>
              <a:t>Figure 6</a:t>
            </a:r>
            <a:r>
              <a:rPr lang="en-US" sz="2000" dirty="0">
                <a:latin typeface="Kievit Offc" charset="0"/>
                <a:ea typeface="Kievit Offc" charset="0"/>
                <a:cs typeface="Kievit Offc" charset="0"/>
              </a:rPr>
              <a:t>: Scatter plot of random walk betweenness centrality.</a:t>
            </a:r>
          </a:p>
        </p:txBody>
      </p:sp>
    </p:spTree>
    <p:extLst>
      <p:ext uri="{BB962C8B-B14F-4D97-AF65-F5344CB8AC3E}">
        <p14:creationId xmlns:p14="http://schemas.microsoft.com/office/powerpoint/2010/main" val="18935099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C27AE9B0-0AFE-4443-A222-2E6B95A0B11D}" vid="{ED621CB8-3185-A04D-80A2-FAD4A506C8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OSU_research_poster_template-48x36</Template>
  <TotalTime>706</TotalTime>
  <Words>998</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Arial</vt:lpstr>
      <vt:lpstr>Calibri</vt:lpstr>
      <vt:lpstr>Cambria Math</vt:lpstr>
      <vt:lpstr>Kievit Offc</vt:lpstr>
      <vt:lpstr>Kievit Offc Medium</vt:lpstr>
      <vt:lpstr>KievitPro-Regular</vt:lpstr>
      <vt:lpstr>Rufina-Stencil-Bold</vt:lpstr>
      <vt:lpstr>Rufina-Stencil-Regular</vt:lpstr>
      <vt:lpstr>Stratum2 Bold</vt:lpstr>
      <vt:lpstr>Times New Roman</vt:lpstr>
      <vt:lpstr>Office Theme</vt:lpstr>
      <vt:lpstr>Betweenness Centrality Calculations: using Geodesic Paths versus random walk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Rachel Sousa</dc:creator>
  <cp:lastModifiedBy>Michael Kupperman</cp:lastModifiedBy>
  <cp:revision>66</cp:revision>
  <dcterms:created xsi:type="dcterms:W3CDTF">2020-03-03T17:40:25Z</dcterms:created>
  <dcterms:modified xsi:type="dcterms:W3CDTF">2020-03-11T03:53:51Z</dcterms:modified>
</cp:coreProperties>
</file>