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 Kuybus" userId="2a82966b855a5e2a" providerId="LiveId" clId="{4AB0F77A-3B0D-4140-8740-6EB9EC89B154}"/>
    <pc:docChg chg="modSld">
      <pc:chgData name="Britta Kuybus" userId="2a82966b855a5e2a" providerId="LiveId" clId="{4AB0F77A-3B0D-4140-8740-6EB9EC89B154}" dt="2024-05-05T16:33:26.141" v="1" actId="20577"/>
      <pc:docMkLst>
        <pc:docMk/>
      </pc:docMkLst>
      <pc:sldChg chg="modSp mod">
        <pc:chgData name="Britta Kuybus" userId="2a82966b855a5e2a" providerId="LiveId" clId="{4AB0F77A-3B0D-4140-8740-6EB9EC89B154}" dt="2024-05-05T16:33:26.141" v="1" actId="20577"/>
        <pc:sldMkLst>
          <pc:docMk/>
          <pc:sldMk cId="109857222" sldId="256"/>
        </pc:sldMkLst>
        <pc:spChg chg="mod">
          <ac:chgData name="Britta Kuybus" userId="2a82966b855a5e2a" providerId="LiveId" clId="{4AB0F77A-3B0D-4140-8740-6EB9EC89B154}" dt="2024-05-05T16:33:26.141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e5bbfef86f12241/FoodImpo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U.S. Fish and Shellfish Imports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[FoodImports.xlsx]Sheet1!$C$5</c:f>
              <c:strCache>
                <c:ptCount val="1"/>
                <c:pt idx="0">
                  <c:v>Canada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[FoodImports.xlsx]Sheet1!$D$5:$AB$5</c:f>
              <c:numCache>
                <c:formatCode>0</c:formatCode>
                <c:ptCount val="25"/>
                <c:pt idx="0">
                  <c:v>3549.4</c:v>
                </c:pt>
                <c:pt idx="1">
                  <c:v>4112.3999999999996</c:v>
                </c:pt>
                <c:pt idx="2">
                  <c:v>4859.7</c:v>
                </c:pt>
                <c:pt idx="3">
                  <c:v>2983.4</c:v>
                </c:pt>
                <c:pt idx="4">
                  <c:v>3354.7</c:v>
                </c:pt>
                <c:pt idx="5">
                  <c:v>3231.5</c:v>
                </c:pt>
                <c:pt idx="6">
                  <c:v>3239.3</c:v>
                </c:pt>
                <c:pt idx="7">
                  <c:v>3183.7</c:v>
                </c:pt>
                <c:pt idx="8">
                  <c:v>2953.5</c:v>
                </c:pt>
                <c:pt idx="9">
                  <c:v>2743.7</c:v>
                </c:pt>
                <c:pt idx="10">
                  <c:v>2630.5</c:v>
                </c:pt>
                <c:pt idx="11">
                  <c:v>2493.8000000000002</c:v>
                </c:pt>
                <c:pt idx="12">
                  <c:v>2507.6999999999998</c:v>
                </c:pt>
                <c:pt idx="13">
                  <c:v>2305.8000000000002</c:v>
                </c:pt>
                <c:pt idx="14">
                  <c:v>2005.5</c:v>
                </c:pt>
                <c:pt idx="15">
                  <c:v>2251.1</c:v>
                </c:pt>
                <c:pt idx="16">
                  <c:v>2200.3000000000002</c:v>
                </c:pt>
                <c:pt idx="17">
                  <c:v>2178.4</c:v>
                </c:pt>
                <c:pt idx="18">
                  <c:v>2145.5</c:v>
                </c:pt>
                <c:pt idx="19">
                  <c:v>2109</c:v>
                </c:pt>
                <c:pt idx="20">
                  <c:v>2125.6</c:v>
                </c:pt>
                <c:pt idx="21">
                  <c:v>2043</c:v>
                </c:pt>
                <c:pt idx="22">
                  <c:v>1941.4</c:v>
                </c:pt>
                <c:pt idx="23">
                  <c:v>1910.7</c:v>
                </c:pt>
                <c:pt idx="24">
                  <c:v>1708.8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CC-46C2-9761-AF6C87D1FE6E}"/>
            </c:ext>
          </c:extLst>
        </c:ser>
        <c:ser>
          <c:idx val="1"/>
          <c:order val="1"/>
          <c:tx>
            <c:strRef>
              <c:f>[FoodImports.xlsx]Sheet1!$C$6</c:f>
              <c:strCache>
                <c:ptCount val="1"/>
                <c:pt idx="0">
                  <c:v>Chile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[FoodImports.xlsx]Sheet1!$D$6:$AB$6</c:f>
              <c:numCache>
                <c:formatCode>0</c:formatCode>
                <c:ptCount val="25"/>
                <c:pt idx="0">
                  <c:v>3235.7</c:v>
                </c:pt>
                <c:pt idx="1">
                  <c:v>3302.3</c:v>
                </c:pt>
                <c:pt idx="2">
                  <c:v>2707.2</c:v>
                </c:pt>
                <c:pt idx="3">
                  <c:v>2070.8000000000002</c:v>
                </c:pt>
                <c:pt idx="4">
                  <c:v>2129.3000000000002</c:v>
                </c:pt>
                <c:pt idx="5">
                  <c:v>2051.9</c:v>
                </c:pt>
                <c:pt idx="6">
                  <c:v>1850.2</c:v>
                </c:pt>
                <c:pt idx="7">
                  <c:v>1549.8</c:v>
                </c:pt>
                <c:pt idx="8">
                  <c:v>1367</c:v>
                </c:pt>
                <c:pt idx="9">
                  <c:v>1643.6</c:v>
                </c:pt>
                <c:pt idx="10">
                  <c:v>1367.3</c:v>
                </c:pt>
                <c:pt idx="11">
                  <c:v>1017.9</c:v>
                </c:pt>
                <c:pt idx="12">
                  <c:v>897.2</c:v>
                </c:pt>
                <c:pt idx="13">
                  <c:v>592.4</c:v>
                </c:pt>
                <c:pt idx="14">
                  <c:v>731.1</c:v>
                </c:pt>
                <c:pt idx="15">
                  <c:v>981.7</c:v>
                </c:pt>
                <c:pt idx="16">
                  <c:v>1022.4</c:v>
                </c:pt>
                <c:pt idx="17">
                  <c:v>953.1</c:v>
                </c:pt>
                <c:pt idx="18">
                  <c:v>755.5</c:v>
                </c:pt>
                <c:pt idx="19">
                  <c:v>668.8</c:v>
                </c:pt>
                <c:pt idx="20">
                  <c:v>664.7</c:v>
                </c:pt>
                <c:pt idx="21">
                  <c:v>507.7</c:v>
                </c:pt>
                <c:pt idx="22">
                  <c:v>483.6</c:v>
                </c:pt>
                <c:pt idx="23">
                  <c:v>499.2</c:v>
                </c:pt>
                <c:pt idx="24">
                  <c:v>371.2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CC-46C2-9761-AF6C87D1FE6E}"/>
            </c:ext>
          </c:extLst>
        </c:ser>
        <c:ser>
          <c:idx val="2"/>
          <c:order val="2"/>
          <c:tx>
            <c:strRef>
              <c:f>[FoodImports.xlsx]Sheet1!$C$7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[FoodImports.xlsx]Sheet1!$D$7:$AB$7</c:f>
              <c:numCache>
                <c:formatCode>0</c:formatCode>
                <c:ptCount val="25"/>
                <c:pt idx="0">
                  <c:v>2542.9</c:v>
                </c:pt>
                <c:pt idx="1">
                  <c:v>3015.5</c:v>
                </c:pt>
                <c:pt idx="2">
                  <c:v>3155.1</c:v>
                </c:pt>
                <c:pt idx="3">
                  <c:v>2448.6</c:v>
                </c:pt>
                <c:pt idx="4">
                  <c:v>2713.9</c:v>
                </c:pt>
                <c:pt idx="5">
                  <c:v>2350.6999999999998</c:v>
                </c:pt>
                <c:pt idx="6">
                  <c:v>2278.4</c:v>
                </c:pt>
                <c:pt idx="7">
                  <c:v>1580</c:v>
                </c:pt>
                <c:pt idx="8">
                  <c:v>1350.2</c:v>
                </c:pt>
                <c:pt idx="9">
                  <c:v>1462</c:v>
                </c:pt>
                <c:pt idx="10">
                  <c:v>1078.3</c:v>
                </c:pt>
                <c:pt idx="11">
                  <c:v>665.8</c:v>
                </c:pt>
                <c:pt idx="12">
                  <c:v>611</c:v>
                </c:pt>
                <c:pt idx="13">
                  <c:v>375.8</c:v>
                </c:pt>
                <c:pt idx="14">
                  <c:v>232.5</c:v>
                </c:pt>
                <c:pt idx="15">
                  <c:v>222.7</c:v>
                </c:pt>
                <c:pt idx="16">
                  <c:v>260.3</c:v>
                </c:pt>
                <c:pt idx="17">
                  <c:v>321.8</c:v>
                </c:pt>
                <c:pt idx="18">
                  <c:v>376.1</c:v>
                </c:pt>
                <c:pt idx="19">
                  <c:v>406.6</c:v>
                </c:pt>
                <c:pt idx="20">
                  <c:v>452.6</c:v>
                </c:pt>
                <c:pt idx="21">
                  <c:v>395.8</c:v>
                </c:pt>
                <c:pt idx="22">
                  <c:v>296.10000000000002</c:v>
                </c:pt>
                <c:pt idx="23">
                  <c:v>283.60000000000002</c:v>
                </c:pt>
                <c:pt idx="24">
                  <c:v>199.1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CC-46C2-9761-AF6C87D1FE6E}"/>
            </c:ext>
          </c:extLst>
        </c:ser>
        <c:ser>
          <c:idx val="3"/>
          <c:order val="3"/>
          <c:tx>
            <c:strRef>
              <c:f>[FoodImports.xlsx]Sheet1!$C$8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[FoodImports.xlsx]Sheet1!$D$8:$AB$8</c:f>
              <c:numCache>
                <c:formatCode>0</c:formatCode>
                <c:ptCount val="25"/>
                <c:pt idx="0">
                  <c:v>2002.5</c:v>
                </c:pt>
                <c:pt idx="1">
                  <c:v>2607.1999999999998</c:v>
                </c:pt>
                <c:pt idx="2">
                  <c:v>2430.8000000000002</c:v>
                </c:pt>
                <c:pt idx="3">
                  <c:v>2091.1999999999998</c:v>
                </c:pt>
                <c:pt idx="4">
                  <c:v>1851.9</c:v>
                </c:pt>
                <c:pt idx="5">
                  <c:v>1936.5</c:v>
                </c:pt>
                <c:pt idx="6">
                  <c:v>1845.1</c:v>
                </c:pt>
                <c:pt idx="7">
                  <c:v>1644.8</c:v>
                </c:pt>
                <c:pt idx="8">
                  <c:v>1673.7</c:v>
                </c:pt>
                <c:pt idx="9">
                  <c:v>1882.9</c:v>
                </c:pt>
                <c:pt idx="10">
                  <c:v>1401.1</c:v>
                </c:pt>
                <c:pt idx="11">
                  <c:v>1267.0999999999999</c:v>
                </c:pt>
                <c:pt idx="12">
                  <c:v>1174.9000000000001</c:v>
                </c:pt>
                <c:pt idx="13">
                  <c:v>990.1</c:v>
                </c:pt>
                <c:pt idx="14">
                  <c:v>911.9</c:v>
                </c:pt>
                <c:pt idx="15">
                  <c:v>1092.7</c:v>
                </c:pt>
                <c:pt idx="16">
                  <c:v>878.9</c:v>
                </c:pt>
                <c:pt idx="17">
                  <c:v>777.4</c:v>
                </c:pt>
                <c:pt idx="18">
                  <c:v>728</c:v>
                </c:pt>
                <c:pt idx="19">
                  <c:v>633.5</c:v>
                </c:pt>
                <c:pt idx="20">
                  <c:v>428</c:v>
                </c:pt>
                <c:pt idx="21">
                  <c:v>399</c:v>
                </c:pt>
                <c:pt idx="22">
                  <c:v>381.4</c:v>
                </c:pt>
                <c:pt idx="23">
                  <c:v>361.6</c:v>
                </c:pt>
                <c:pt idx="24">
                  <c:v>306.10000000000002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CC-46C2-9761-AF6C87D1FE6E}"/>
            </c:ext>
          </c:extLst>
        </c:ser>
        <c:ser>
          <c:idx val="4"/>
          <c:order val="4"/>
          <c:tx>
            <c:strRef>
              <c:f>[FoodImports.xlsx]Sheet1!$C$9</c:f>
              <c:strCache>
                <c:ptCount val="1"/>
                <c:pt idx="0">
                  <c:v>Ecuador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[FoodImports.xlsx]Sheet1!$D$9:$AB$9</c:f>
              <c:numCache>
                <c:formatCode>0</c:formatCode>
                <c:ptCount val="25"/>
                <c:pt idx="0">
                  <c:v>1677.7</c:v>
                </c:pt>
                <c:pt idx="1">
                  <c:v>1858.9</c:v>
                </c:pt>
                <c:pt idx="2">
                  <c:v>1633.5</c:v>
                </c:pt>
                <c:pt idx="3">
                  <c:v>1009.7</c:v>
                </c:pt>
                <c:pt idx="4">
                  <c:v>807.4</c:v>
                </c:pt>
                <c:pt idx="5">
                  <c:v>812.7</c:v>
                </c:pt>
                <c:pt idx="6">
                  <c:v>799.1</c:v>
                </c:pt>
                <c:pt idx="7">
                  <c:v>795.4</c:v>
                </c:pt>
                <c:pt idx="8">
                  <c:v>893.9</c:v>
                </c:pt>
                <c:pt idx="9">
                  <c:v>1151.9000000000001</c:v>
                </c:pt>
                <c:pt idx="10">
                  <c:v>927.1</c:v>
                </c:pt>
                <c:pt idx="11">
                  <c:v>868.7</c:v>
                </c:pt>
                <c:pt idx="12">
                  <c:v>782.7</c:v>
                </c:pt>
                <c:pt idx="13">
                  <c:v>648.4</c:v>
                </c:pt>
                <c:pt idx="14">
                  <c:v>572</c:v>
                </c:pt>
                <c:pt idx="15">
                  <c:v>600.9</c:v>
                </c:pt>
                <c:pt idx="16">
                  <c:v>570.1</c:v>
                </c:pt>
                <c:pt idx="17">
                  <c:v>570.5</c:v>
                </c:pt>
                <c:pt idx="18">
                  <c:v>523.9</c:v>
                </c:pt>
                <c:pt idx="19">
                  <c:v>454.6</c:v>
                </c:pt>
                <c:pt idx="20">
                  <c:v>486.8</c:v>
                </c:pt>
                <c:pt idx="21">
                  <c:v>434.8</c:v>
                </c:pt>
                <c:pt idx="22">
                  <c:v>391.2</c:v>
                </c:pt>
                <c:pt idx="23">
                  <c:v>363</c:v>
                </c:pt>
                <c:pt idx="24">
                  <c:v>549.4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CC-46C2-9761-AF6C87D1FE6E}"/>
            </c:ext>
          </c:extLst>
        </c:ser>
        <c:ser>
          <c:idx val="5"/>
          <c:order val="5"/>
          <c:tx>
            <c:strRef>
              <c:f>[FoodImports.xlsx]Sheet1!$C$10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[FoodImports.xlsx]Sheet1!$D$10:$AB$10</c:f>
              <c:numCache>
                <c:formatCode>0</c:formatCode>
                <c:ptCount val="25"/>
                <c:pt idx="0">
                  <c:v>1521.5</c:v>
                </c:pt>
                <c:pt idx="1">
                  <c:v>2194.9</c:v>
                </c:pt>
                <c:pt idx="2">
                  <c:v>1851.8</c:v>
                </c:pt>
                <c:pt idx="3">
                  <c:v>1387.5</c:v>
                </c:pt>
                <c:pt idx="4">
                  <c:v>1275.0999999999999</c:v>
                </c:pt>
                <c:pt idx="5">
                  <c:v>1565.2</c:v>
                </c:pt>
                <c:pt idx="6">
                  <c:v>1387.5</c:v>
                </c:pt>
                <c:pt idx="7">
                  <c:v>1407.9</c:v>
                </c:pt>
                <c:pt idx="8">
                  <c:v>1331.5</c:v>
                </c:pt>
                <c:pt idx="9">
                  <c:v>1628.5</c:v>
                </c:pt>
                <c:pt idx="10">
                  <c:v>1338.1</c:v>
                </c:pt>
                <c:pt idx="11">
                  <c:v>1115</c:v>
                </c:pt>
                <c:pt idx="12">
                  <c:v>1072.2</c:v>
                </c:pt>
                <c:pt idx="13">
                  <c:v>866.1</c:v>
                </c:pt>
                <c:pt idx="14">
                  <c:v>676.8</c:v>
                </c:pt>
                <c:pt idx="15">
                  <c:v>760.5</c:v>
                </c:pt>
                <c:pt idx="16">
                  <c:v>689.9</c:v>
                </c:pt>
                <c:pt idx="17">
                  <c:v>650.9</c:v>
                </c:pt>
                <c:pt idx="18">
                  <c:v>627.79999999999995</c:v>
                </c:pt>
                <c:pt idx="19">
                  <c:v>565.20000000000005</c:v>
                </c:pt>
                <c:pt idx="20">
                  <c:v>730.2</c:v>
                </c:pt>
                <c:pt idx="21">
                  <c:v>616.70000000000005</c:v>
                </c:pt>
                <c:pt idx="22">
                  <c:v>476.5</c:v>
                </c:pt>
                <c:pt idx="23">
                  <c:v>300.39999999999998</c:v>
                </c:pt>
                <c:pt idx="24">
                  <c:v>139.5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CC-46C2-9761-AF6C87D1FE6E}"/>
            </c:ext>
          </c:extLst>
        </c:ser>
        <c:ser>
          <c:idx val="6"/>
          <c:order val="6"/>
          <c:tx>
            <c:strRef>
              <c:f>[FoodImports.xlsx]Sheet1!$C$11</c:f>
              <c:strCache>
                <c:ptCount val="1"/>
                <c:pt idx="0">
                  <c:v>China 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[FoodImports.xlsx]Sheet1!$D$11:$AB$11</c:f>
              <c:numCache>
                <c:formatCode>0</c:formatCode>
                <c:ptCount val="25"/>
                <c:pt idx="0">
                  <c:v>1512.1</c:v>
                </c:pt>
                <c:pt idx="1">
                  <c:v>1884.3</c:v>
                </c:pt>
                <c:pt idx="2">
                  <c:v>1665</c:v>
                </c:pt>
                <c:pt idx="3">
                  <c:v>1627.6</c:v>
                </c:pt>
                <c:pt idx="4">
                  <c:v>1896.8</c:v>
                </c:pt>
                <c:pt idx="5">
                  <c:v>2894.8</c:v>
                </c:pt>
                <c:pt idx="6">
                  <c:v>2678.3</c:v>
                </c:pt>
                <c:pt idx="7">
                  <c:v>2485.5</c:v>
                </c:pt>
                <c:pt idx="8">
                  <c:v>2575.3000000000002</c:v>
                </c:pt>
                <c:pt idx="9">
                  <c:v>2853.8</c:v>
                </c:pt>
                <c:pt idx="10">
                  <c:v>2665.8</c:v>
                </c:pt>
                <c:pt idx="11">
                  <c:v>2635.3</c:v>
                </c:pt>
                <c:pt idx="12">
                  <c:v>2626.4</c:v>
                </c:pt>
                <c:pt idx="13">
                  <c:v>2369</c:v>
                </c:pt>
                <c:pt idx="14">
                  <c:v>2018.6</c:v>
                </c:pt>
                <c:pt idx="15">
                  <c:v>2151.1999999999998</c:v>
                </c:pt>
                <c:pt idx="16">
                  <c:v>1998.5</c:v>
                </c:pt>
                <c:pt idx="17">
                  <c:v>1921.4</c:v>
                </c:pt>
                <c:pt idx="18">
                  <c:v>1440.5</c:v>
                </c:pt>
                <c:pt idx="19">
                  <c:v>1236.7</c:v>
                </c:pt>
                <c:pt idx="20">
                  <c:v>1144.2</c:v>
                </c:pt>
                <c:pt idx="21">
                  <c:v>864.7</c:v>
                </c:pt>
                <c:pt idx="22">
                  <c:v>655.7</c:v>
                </c:pt>
                <c:pt idx="23">
                  <c:v>579.4</c:v>
                </c:pt>
                <c:pt idx="24">
                  <c:v>430.7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CC-46C2-9761-AF6C87D1FE6E}"/>
            </c:ext>
          </c:extLst>
        </c:ser>
        <c:ser>
          <c:idx val="7"/>
          <c:order val="7"/>
          <c:tx>
            <c:strRef>
              <c:f>[FoodImports.xlsx]Sheet1!$C$12</c:f>
              <c:strCache>
                <c:ptCount val="1"/>
                <c:pt idx="0">
                  <c:v>Rest of world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[FoodImports.xlsx]Sheet1!$D$12:$AB$12</c:f>
              <c:numCache>
                <c:formatCode>0</c:formatCode>
                <c:ptCount val="25"/>
                <c:pt idx="0">
                  <c:v>8810.1</c:v>
                </c:pt>
                <c:pt idx="1">
                  <c:v>10502.6</c:v>
                </c:pt>
                <c:pt idx="2">
                  <c:v>9461.1</c:v>
                </c:pt>
                <c:pt idx="3">
                  <c:v>7665.9</c:v>
                </c:pt>
                <c:pt idx="4">
                  <c:v>7770.1</c:v>
                </c:pt>
                <c:pt idx="5">
                  <c:v>7430.7</c:v>
                </c:pt>
                <c:pt idx="6">
                  <c:v>7248.3</c:v>
                </c:pt>
                <c:pt idx="7">
                  <c:v>6610.7</c:v>
                </c:pt>
                <c:pt idx="8">
                  <c:v>6368.5</c:v>
                </c:pt>
                <c:pt idx="9">
                  <c:v>6687.1</c:v>
                </c:pt>
                <c:pt idx="10">
                  <c:v>6376.1</c:v>
                </c:pt>
                <c:pt idx="11">
                  <c:v>6403.9</c:v>
                </c:pt>
                <c:pt idx="12">
                  <c:v>6787.3</c:v>
                </c:pt>
                <c:pt idx="13">
                  <c:v>6369.1</c:v>
                </c:pt>
                <c:pt idx="14">
                  <c:v>5785.5</c:v>
                </c:pt>
                <c:pt idx="15">
                  <c:v>5851.2</c:v>
                </c:pt>
                <c:pt idx="16">
                  <c:v>5814.2</c:v>
                </c:pt>
                <c:pt idx="17">
                  <c:v>5738.8</c:v>
                </c:pt>
                <c:pt idx="18">
                  <c:v>5242.9</c:v>
                </c:pt>
                <c:pt idx="19">
                  <c:v>5031.8999999999996</c:v>
                </c:pt>
                <c:pt idx="20">
                  <c:v>4827.8</c:v>
                </c:pt>
                <c:pt idx="21">
                  <c:v>4701.6000000000004</c:v>
                </c:pt>
                <c:pt idx="22">
                  <c:v>5037.3999999999996</c:v>
                </c:pt>
                <c:pt idx="23">
                  <c:v>5581.9</c:v>
                </c:pt>
                <c:pt idx="24">
                  <c:v>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CC-46C2-9761-AF6C87D1F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14408"/>
        <c:axId val="7016456"/>
      </c:lineChart>
      <c:catAx>
        <c:axId val="701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456"/>
        <c:crosses val="autoZero"/>
        <c:auto val="1"/>
        <c:lblAlgn val="ctr"/>
        <c:lblOffset val="100"/>
        <c:noMultiLvlLbl val="0"/>
      </c:catAx>
      <c:valAx>
        <c:axId val="701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4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Final Project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Calibri Light"/>
                <a:cs typeface="Calibri Light"/>
              </a:rPr>
              <a:t>Max Kuybus</a:t>
            </a:r>
          </a:p>
          <a:p>
            <a:r>
              <a:rPr lang="en-US" dirty="0">
                <a:ea typeface="Calibri Light"/>
                <a:cs typeface="Calibri Light"/>
              </a:rPr>
              <a:t>CS1030</a:t>
            </a:r>
          </a:p>
          <a:p>
            <a:r>
              <a:rPr lang="en-US" dirty="0">
                <a:ea typeface="Calibri Light"/>
                <a:cs typeface="Calibri Light"/>
              </a:rPr>
              <a:t>B. Cohen</a:t>
            </a:r>
          </a:p>
          <a:p>
            <a:r>
              <a:rPr lang="en-US" dirty="0">
                <a:ea typeface="Calibri Light"/>
                <a:cs typeface="Calibri Light"/>
              </a:rPr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B811-57D6-DC47-4F78-C1266AB3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DD32-4E65-82A5-2317-CD8EC9D0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>
                <a:ea typeface="Calibri Light" panose="020F0302020204030204"/>
                <a:cs typeface="Calibri Light" panose="020F0302020204030204"/>
              </a:rPr>
              <a:t>The data analyzed was linked through Data.gov</a:t>
            </a:r>
          </a:p>
          <a:p>
            <a:pPr marL="800100" lvl="2">
              <a:buFont typeface="Wingdings" pitchFamily="34" charset="0"/>
              <a:buChar char="§"/>
            </a:pPr>
            <a:r>
              <a:rPr lang="en-US" i="0">
                <a:ea typeface="+mn-lt"/>
                <a:cs typeface="+mn-lt"/>
              </a:rPr>
              <a:t>https://www.ers.usda.gov/data-products/u-s-food-imports/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ea typeface="Calibri Light" panose="020F0302020204030204"/>
                <a:cs typeface="Calibri Light" panose="020F0302020204030204"/>
              </a:rPr>
              <a:t>The data is a summary on annual food imports by category and country.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ea typeface="Calibri Light" panose="020F0302020204030204"/>
                <a:cs typeface="Calibri Light" panose="020F0302020204030204"/>
              </a:rPr>
              <a:t>The data file provided and downloaded was an excel file (.xlsx).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ea typeface="Calibri Light" panose="020F0302020204030204"/>
                <a:cs typeface="Calibri Light" panose="020F0302020204030204"/>
              </a:rPr>
              <a:t>There were several data sets in the file and I chose to focus on the U.S. imports of fish and shellfish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ea typeface="Calibri Light" panose="020F0302020204030204"/>
                <a:cs typeface="Calibri Light" panose="020F0302020204030204"/>
              </a:rPr>
              <a:t>PowerPoint is my documentation tool.</a:t>
            </a: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21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02E2-F043-187F-0F9B-F3C1A839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44AA-B10B-607D-57EC-AB95B1B8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ea typeface="Calibri Light"/>
                <a:cs typeface="Calibri Light"/>
              </a:rPr>
              <a:t>I used excel to analyze the data I downloaded.</a:t>
            </a:r>
          </a:p>
          <a:p>
            <a:pPr marL="342900" indent="-342900">
              <a:buChar char="•"/>
            </a:pPr>
            <a:r>
              <a:rPr lang="en-US">
                <a:ea typeface="Calibri Light"/>
                <a:cs typeface="Calibri Light"/>
              </a:rPr>
              <a:t>The data was inserted to a line chart for this analysis.</a:t>
            </a:r>
          </a:p>
          <a:p>
            <a:pPr marL="342900" indent="-342900">
              <a:buChar char="•"/>
            </a:pPr>
            <a:endParaRPr lang="en-US">
              <a:ea typeface="Calibri Light"/>
              <a:cs typeface="Calibri Light"/>
            </a:endParaRPr>
          </a:p>
          <a:p>
            <a:pPr marL="342900" indent="-342900">
              <a:buChar char="•"/>
            </a:pPr>
            <a:r>
              <a:rPr lang="en-US">
                <a:ea typeface="Calibri Light"/>
                <a:cs typeface="Calibri Light"/>
              </a:rPr>
              <a:t>Data Set Questions</a:t>
            </a:r>
            <a:endParaRPr lang="en-US"/>
          </a:p>
          <a:p>
            <a:pPr marL="594360" lvl="2" indent="-342900">
              <a:buFont typeface="Wingdings" pitchFamily="34" charset="0"/>
              <a:buChar char="§"/>
            </a:pPr>
            <a:r>
              <a:rPr lang="en-US" i="0"/>
              <a:t>Which single country has the most fish and shellfish imports to the U.S. as of 2023?</a:t>
            </a:r>
            <a:endParaRPr lang="en-US" i="0">
              <a:ea typeface="Calibri Light" panose="020F0302020204030204"/>
              <a:cs typeface="Calibri Light" panose="020F0302020204030204"/>
            </a:endParaRPr>
          </a:p>
          <a:p>
            <a:pPr marL="594360" lvl="2" indent="-342900">
              <a:buFont typeface="Wingdings" pitchFamily="34" charset="0"/>
              <a:buChar char="§"/>
            </a:pPr>
            <a:r>
              <a:rPr lang="en-US" i="0"/>
              <a:t>Have fish and shellfish U.S. imports increased between 1999 – 2023?</a:t>
            </a:r>
            <a:endParaRPr lang="en-US" i="0">
              <a:ea typeface="Calibri Light"/>
              <a:cs typeface="Calibri Light"/>
            </a:endParaRPr>
          </a:p>
          <a:p>
            <a:pPr marL="594360" lvl="2" indent="-342900">
              <a:buFont typeface="Wingdings" pitchFamily="34" charset="0"/>
              <a:buChar char="§"/>
            </a:pPr>
            <a:r>
              <a:rPr lang="en-US" i="0"/>
              <a:t>Is there any outlier in the data presented?</a:t>
            </a:r>
            <a:endParaRPr lang="en-US" i="0">
              <a:ea typeface="Calibri Light"/>
              <a:cs typeface="Calibri Light"/>
            </a:endParaRPr>
          </a:p>
          <a:p>
            <a:pPr>
              <a:buChar char="•"/>
            </a:pPr>
            <a:endParaRPr lang="en-US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51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DE0FD1-8B02-F57F-CCEF-4F29A59A037C}"/>
              </a:ext>
            </a:extLst>
          </p:cNvPr>
          <p:cNvGraphicFramePr>
            <a:graphicFrameLocks/>
          </p:cNvGraphicFramePr>
          <p:nvPr/>
        </p:nvGraphicFramePr>
        <p:xfrm>
          <a:off x="1185863" y="485775"/>
          <a:ext cx="9801225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48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24E4-90F1-FA0C-90FE-2FE0340F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25E5-F2D6-F767-2D1E-E01219CC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 Light"/>
                <a:cs typeface="Calibri Light"/>
              </a:rPr>
              <a:t>Which single country has the most fish and shellfish imports to the U.S. as of 2023?</a:t>
            </a:r>
            <a:r>
              <a:rPr lang="en-US" sz="2000" dirty="0">
                <a:solidFill>
                  <a:srgbClr val="000000"/>
                </a:solidFill>
                <a:ea typeface="Calibri Light"/>
                <a:cs typeface="Calibri Light"/>
              </a:rPr>
              <a:t> 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r>
              <a:rPr lang="en-US" sz="2000" i="0" dirty="0">
                <a:solidFill>
                  <a:srgbClr val="000000"/>
                </a:solidFill>
                <a:ea typeface="Calibri Light"/>
                <a:cs typeface="Calibri Light"/>
              </a:rPr>
              <a:t>Canada had the most imports in 2023 as a single country.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62626"/>
                </a:solidFill>
                <a:ea typeface="Calibri Light"/>
                <a:cs typeface="Calibri Light"/>
              </a:rPr>
              <a:t>Have fish and shellfish U.S. imports increased between 1999 – 2023?</a:t>
            </a:r>
            <a:r>
              <a:rPr lang="en-US" sz="2000" dirty="0">
                <a:solidFill>
                  <a:srgbClr val="000000"/>
                </a:solidFill>
                <a:ea typeface="Calibri Light"/>
                <a:cs typeface="Calibri Light"/>
              </a:rPr>
              <a:t> </a:t>
            </a:r>
          </a:p>
          <a:p>
            <a:r>
              <a:rPr lang="en-US" sz="2000" i="0" dirty="0">
                <a:solidFill>
                  <a:srgbClr val="000000"/>
                </a:solidFill>
                <a:ea typeface="Calibri Light"/>
                <a:cs typeface="Calibri Light"/>
              </a:rPr>
              <a:t>Yes, they have increased by over 35%.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Calibri Light"/>
                <a:cs typeface="Calibri Light"/>
              </a:rPr>
              <a:t>Is there any outlier in the data presented?</a:t>
            </a:r>
          </a:p>
          <a:p>
            <a:r>
              <a:rPr lang="en-US" sz="2000" dirty="0">
                <a:solidFill>
                  <a:srgbClr val="000000"/>
                </a:solidFill>
                <a:ea typeface="Calibri Light"/>
                <a:cs typeface="Calibri Light"/>
              </a:rPr>
              <a:t>Yes, Canada's imports spiked in 2021 most likely due to the pandemic restricting imports from other       countries.</a:t>
            </a:r>
          </a:p>
        </p:txBody>
      </p:sp>
    </p:spTree>
    <p:extLst>
      <p:ext uri="{BB962C8B-B14F-4D97-AF65-F5344CB8AC3E}">
        <p14:creationId xmlns:p14="http://schemas.microsoft.com/office/powerpoint/2010/main" val="41330928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Wingdings</vt:lpstr>
      <vt:lpstr>Metropolitan</vt:lpstr>
      <vt:lpstr>Final Project Data Analysis</vt:lpstr>
      <vt:lpstr>Overview</vt:lpstr>
      <vt:lpstr>Data Set 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Britta Kuybus</cp:lastModifiedBy>
  <cp:revision>3</cp:revision>
  <dcterms:created xsi:type="dcterms:W3CDTF">2024-05-04T21:31:18Z</dcterms:created>
  <dcterms:modified xsi:type="dcterms:W3CDTF">2024-05-05T16:33:34Z</dcterms:modified>
</cp:coreProperties>
</file>