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legreya" panose="020B0604020202020204" charset="0"/>
      <p:regular r:id="rId18"/>
    </p:embeddedFont>
    <p:embeddedFont>
      <p:font typeface="Alegreya Bold" panose="020B0604020202020204" charset="0"/>
      <p:regular r:id="rId19"/>
    </p:embeddedFont>
    <p:embeddedFont>
      <p:font typeface="Alice" panose="020B0604020202020204" charset="0"/>
      <p:regular r:id="rId20"/>
    </p:embeddedFont>
    <p:embeddedFont>
      <p:font typeface="Calibri" panose="020F0502020204030204" pitchFamily="34" charset="0"/>
      <p:regular r:id="rId21"/>
      <p:bold r:id="rId22"/>
      <p:italic r:id="rId23"/>
      <p:boldItalic r:id="rId24"/>
    </p:embeddedFont>
    <p:embeddedFont>
      <p:font typeface="Chewy" panose="020B0604020202020204" charset="0"/>
      <p:regular r:id="rId25"/>
    </p:embeddedFont>
    <p:embeddedFont>
      <p:font typeface="Glacial Indifference" panose="020B0604020202020204" charset="0"/>
      <p:regular r:id="rId26"/>
    </p:embeddedFont>
    <p:embeddedFont>
      <p:font typeface="Glacial Indifference Bold" panose="020B0604020202020204" charset="0"/>
      <p:regular r:id="rId27"/>
    </p:embeddedFont>
    <p:embeddedFont>
      <p:font typeface="Open Sans Light"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6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8.sv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261929">
            <a:off x="9529097" y="-3897920"/>
            <a:ext cx="12406564" cy="1285654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503445">
            <a:off x="16271422" y="-688600"/>
            <a:ext cx="2293248" cy="2376423"/>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907459">
            <a:off x="-469322" y="7673063"/>
            <a:ext cx="2393626" cy="2480441"/>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512446">
            <a:off x="-1875930" y="3860717"/>
            <a:ext cx="10179983" cy="10549205"/>
          </a:xfrm>
          <a:prstGeom prst="rect">
            <a:avLst/>
          </a:prstGeom>
        </p:spPr>
      </p:pic>
      <p:grpSp>
        <p:nvGrpSpPr>
          <p:cNvPr id="6" name="Group 6"/>
          <p:cNvGrpSpPr/>
          <p:nvPr/>
        </p:nvGrpSpPr>
        <p:grpSpPr>
          <a:xfrm>
            <a:off x="2032962"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7259300" y="2331504"/>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285675" y="2243462"/>
            <a:ext cx="15716650" cy="5800075"/>
            <a:chOff x="0" y="0"/>
            <a:chExt cx="20955533" cy="7733434"/>
          </a:xfrm>
        </p:grpSpPr>
        <p:sp>
          <p:nvSpPr>
            <p:cNvPr id="11" name="TextBox 11"/>
            <p:cNvSpPr txBox="1"/>
            <p:nvPr/>
          </p:nvSpPr>
          <p:spPr>
            <a:xfrm>
              <a:off x="0" y="171450"/>
              <a:ext cx="20955533" cy="6656070"/>
            </a:xfrm>
            <a:prstGeom prst="rect">
              <a:avLst/>
            </a:prstGeom>
          </p:spPr>
          <p:txBody>
            <a:bodyPr lIns="0" tIns="0" rIns="0" bIns="0" rtlCol="0" anchor="t">
              <a:spAutoFit/>
            </a:bodyPr>
            <a:lstStyle/>
            <a:p>
              <a:pPr algn="ctr">
                <a:lnSpc>
                  <a:spcPts val="9600"/>
                </a:lnSpc>
              </a:pPr>
              <a:r>
                <a:rPr lang="en-US" sz="9600" spc="960">
                  <a:solidFill>
                    <a:srgbClr val="6BD4CD"/>
                  </a:solidFill>
                  <a:latin typeface="Glacial Indifference Bold"/>
                </a:rPr>
                <a:t>"</a:t>
              </a:r>
              <a:r>
                <a:rPr lang="en-US" sz="9600" u="sng" spc="960">
                  <a:solidFill>
                    <a:srgbClr val="6BD4CD"/>
                  </a:solidFill>
                  <a:latin typeface="Glacial Indifference Bold"/>
                </a:rPr>
                <a:t>HANDWRITTEN DIGIT CLASSIFICATION</a:t>
              </a:r>
              <a:r>
                <a:rPr lang="en-US" sz="9600" spc="960">
                  <a:solidFill>
                    <a:srgbClr val="6BD4CD"/>
                  </a:solidFill>
                  <a:latin typeface="Glacial Indifference Bold"/>
                </a:rPr>
                <a:t>"</a:t>
              </a:r>
            </a:p>
            <a:p>
              <a:pPr algn="ctr">
                <a:lnSpc>
                  <a:spcPts val="9600"/>
                </a:lnSpc>
              </a:pPr>
              <a:r>
                <a:rPr lang="en-US" sz="9600" spc="960">
                  <a:solidFill>
                    <a:srgbClr val="6BD4CD"/>
                  </a:solidFill>
                  <a:latin typeface="Glacial Indifference"/>
                </a:rPr>
                <a:t>USING CONVOLUTIONA NEURAL NETWORK</a:t>
              </a:r>
            </a:p>
          </p:txBody>
        </p:sp>
        <p:sp>
          <p:nvSpPr>
            <p:cNvPr id="12" name="TextBox 12"/>
            <p:cNvSpPr txBox="1"/>
            <p:nvPr/>
          </p:nvSpPr>
          <p:spPr>
            <a:xfrm>
              <a:off x="0" y="7027420"/>
              <a:ext cx="20955533" cy="706014"/>
            </a:xfrm>
            <a:prstGeom prst="rect">
              <a:avLst/>
            </a:prstGeom>
          </p:spPr>
          <p:txBody>
            <a:bodyPr lIns="0" tIns="0" rIns="0" bIns="0" rtlCol="0" anchor="t">
              <a:spAutoFit/>
            </a:bodyPr>
            <a:lstStyle/>
            <a:p>
              <a:pPr algn="ctr">
                <a:lnSpc>
                  <a:spcPts val="4479"/>
                </a:lnSpc>
              </a:pPr>
              <a:r>
                <a:rPr lang="en-US" sz="3199" spc="319">
                  <a:solidFill>
                    <a:srgbClr val="6BD4CD"/>
                  </a:solidFill>
                  <a:latin typeface="Glacial Indifference"/>
                </a:rPr>
                <a:t>PRESENTED BY KETAN KHANDELWAL</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898611">
            <a:off x="8208102" y="4949976"/>
            <a:ext cx="7230953" cy="7493216"/>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88114">
            <a:off x="8410395" y="-1971930"/>
            <a:ext cx="9491370" cy="9835617"/>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912599">
            <a:off x="283697" y="-2560035"/>
            <a:ext cx="8668733" cy="8983143"/>
          </a:xfrm>
          <a:prstGeom prst="rect">
            <a:avLst/>
          </a:prstGeom>
        </p:spPr>
      </p:pic>
      <p:pic>
        <p:nvPicPr>
          <p:cNvPr id="5" name="Picture 5"/>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750356">
            <a:off x="2316769" y="3410501"/>
            <a:ext cx="6917083" cy="7167962"/>
          </a:xfrm>
          <a:prstGeom prst="rect">
            <a:avLst/>
          </a:prstGeom>
        </p:spPr>
      </p:pic>
      <p:grpSp>
        <p:nvGrpSpPr>
          <p:cNvPr id="6" name="Group 6"/>
          <p:cNvGrpSpPr/>
          <p:nvPr/>
        </p:nvGrpSpPr>
        <p:grpSpPr>
          <a:xfrm>
            <a:off x="17259300" y="8462486"/>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sp>
        <p:nvSpPr>
          <p:cNvPr id="8" name="AutoShape 8"/>
          <p:cNvSpPr/>
          <p:nvPr/>
        </p:nvSpPr>
        <p:spPr>
          <a:xfrm>
            <a:off x="9124950" y="-209550"/>
            <a:ext cx="38100" cy="10706100"/>
          </a:xfrm>
          <a:prstGeom prst="rect">
            <a:avLst/>
          </a:prstGeom>
          <a:solidFill>
            <a:srgbClr val="E2EDF1"/>
          </a:solidFill>
        </p:spPr>
      </p:sp>
      <p:grpSp>
        <p:nvGrpSpPr>
          <p:cNvPr id="9" name="Group 9"/>
          <p:cNvGrpSpPr/>
          <p:nvPr/>
        </p:nvGrpSpPr>
        <p:grpSpPr>
          <a:xfrm>
            <a:off x="9015423" y="1695937"/>
            <a:ext cx="257154" cy="25715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1" name="Group 11"/>
          <p:cNvGrpSpPr/>
          <p:nvPr/>
        </p:nvGrpSpPr>
        <p:grpSpPr>
          <a:xfrm>
            <a:off x="9015423" y="3908594"/>
            <a:ext cx="257154" cy="257154"/>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3" name="Group 13"/>
          <p:cNvGrpSpPr/>
          <p:nvPr/>
        </p:nvGrpSpPr>
        <p:grpSpPr>
          <a:xfrm>
            <a:off x="9015423" y="6121252"/>
            <a:ext cx="257154" cy="257154"/>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5" name="Group 15"/>
          <p:cNvGrpSpPr/>
          <p:nvPr/>
        </p:nvGrpSpPr>
        <p:grpSpPr>
          <a:xfrm>
            <a:off x="9015423" y="8333909"/>
            <a:ext cx="257154" cy="257154"/>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17" name="Group 17"/>
          <p:cNvGrpSpPr/>
          <p:nvPr/>
        </p:nvGrpSpPr>
        <p:grpSpPr>
          <a:xfrm>
            <a:off x="-320056" y="604334"/>
            <a:ext cx="1348756" cy="1348756"/>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19"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120230">
            <a:off x="16952690" y="6143167"/>
            <a:ext cx="1741778" cy="1804951"/>
          </a:xfrm>
          <a:prstGeom prst="rect">
            <a:avLst/>
          </a:prstGeom>
        </p:spPr>
      </p:pic>
      <p:pic>
        <p:nvPicPr>
          <p:cNvPr id="20" name="Picture 20"/>
          <p:cNvPicPr>
            <a:picLocks noChangeAspect="1"/>
          </p:cNvPicPr>
          <p:nvPr/>
        </p:nvPicPr>
        <p:blipFill>
          <a:blip r:embed="rId6"/>
          <a:srcRect l="23378" t="45895" r="16003" b="8696"/>
          <a:stretch>
            <a:fillRect/>
          </a:stretch>
        </p:blipFill>
        <p:spPr>
          <a:xfrm>
            <a:off x="1439231" y="1278713"/>
            <a:ext cx="14731516" cy="62095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746708">
            <a:off x="1773473" y="-2588686"/>
            <a:ext cx="14114256" cy="14626172"/>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a:off x="13478453" y="-1581330"/>
            <a:ext cx="6728617" cy="6972660"/>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601395">
            <a:off x="-692428" y="6150336"/>
            <a:ext cx="5784808" cy="5994620"/>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919599">
            <a:off x="-597974" y="6591638"/>
            <a:ext cx="1828200" cy="1894507"/>
          </a:xfrm>
          <a:prstGeom prst="rect">
            <a:avLst/>
          </a:prstGeom>
        </p:spPr>
      </p:pic>
      <p:grpSp>
        <p:nvGrpSpPr>
          <p:cNvPr id="6" name="Group 6"/>
          <p:cNvGrpSpPr/>
          <p:nvPr/>
        </p:nvGrpSpPr>
        <p:grpSpPr>
          <a:xfrm>
            <a:off x="17259300" y="556244"/>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028700" y="86868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0" name="TextBox 10"/>
          <p:cNvSpPr txBox="1"/>
          <p:nvPr/>
        </p:nvSpPr>
        <p:spPr>
          <a:xfrm>
            <a:off x="-333552" y="1857375"/>
            <a:ext cx="19790535" cy="9570842"/>
          </a:xfrm>
          <a:prstGeom prst="rect">
            <a:avLst/>
          </a:prstGeom>
        </p:spPr>
        <p:txBody>
          <a:bodyPr lIns="0" tIns="0" rIns="0" bIns="0" rtlCol="0" anchor="t">
            <a:spAutoFit/>
          </a:bodyPr>
          <a:lstStyle/>
          <a:p>
            <a:pPr algn="ctr">
              <a:lnSpc>
                <a:spcPts val="5411"/>
              </a:lnSpc>
            </a:pPr>
            <a:r>
              <a:rPr lang="en-US" sz="4131" spc="82">
                <a:solidFill>
                  <a:srgbClr val="D2DFE7"/>
                </a:solidFill>
                <a:latin typeface="Glacial Indifference"/>
              </a:rPr>
              <a:t>6- THE MODEL IS COMPILED &amp; THE ATTRIBUTES USED WERE -</a:t>
            </a:r>
          </a:p>
          <a:p>
            <a:pPr algn="ctr">
              <a:lnSpc>
                <a:spcPts val="5411"/>
              </a:lnSpc>
            </a:pPr>
            <a:r>
              <a:rPr lang="en-US" sz="4131" spc="82">
                <a:solidFill>
                  <a:srgbClr val="D2DFE7"/>
                </a:solidFill>
                <a:latin typeface="Glacial Indifference"/>
              </a:rPr>
              <a:t>LOSS, OPTIMIZER </a:t>
            </a:r>
          </a:p>
          <a:p>
            <a:pPr algn="ctr">
              <a:lnSpc>
                <a:spcPts val="5411"/>
              </a:lnSpc>
            </a:pPr>
            <a:endParaRPr lang="en-US" sz="4131" spc="82">
              <a:solidFill>
                <a:srgbClr val="D2DFE7"/>
              </a:solidFill>
              <a:latin typeface="Glacial Indifference"/>
            </a:endParaRPr>
          </a:p>
          <a:p>
            <a:pPr algn="ctr">
              <a:lnSpc>
                <a:spcPts val="5411"/>
              </a:lnSpc>
            </a:pPr>
            <a:r>
              <a:rPr lang="en-US" sz="4131" spc="82">
                <a:solidFill>
                  <a:srgbClr val="D2DFE7"/>
                </a:solidFill>
                <a:latin typeface="Glacial Indifference"/>
              </a:rPr>
              <a:t>7- AFTER THE COMPILATION THE MODEL IS SET FOR TRAINING </a:t>
            </a:r>
          </a:p>
          <a:p>
            <a:pPr algn="ctr">
              <a:lnSpc>
                <a:spcPts val="5411"/>
              </a:lnSpc>
            </a:pPr>
            <a:r>
              <a:rPr lang="en-US" sz="4131" spc="82">
                <a:solidFill>
                  <a:srgbClr val="D2DFE7"/>
                </a:solidFill>
                <a:latin typeface="Glacial Indifference"/>
              </a:rPr>
              <a:t>WITH 3 EPOCHES </a:t>
            </a:r>
          </a:p>
          <a:p>
            <a:pPr algn="ctr">
              <a:lnSpc>
                <a:spcPts val="5411"/>
              </a:lnSpc>
            </a:pPr>
            <a:endParaRPr lang="en-US" sz="4131" spc="82">
              <a:solidFill>
                <a:srgbClr val="D2DFE7"/>
              </a:solidFill>
              <a:latin typeface="Glacial Indifference"/>
            </a:endParaRPr>
          </a:p>
          <a:p>
            <a:pPr algn="ctr">
              <a:lnSpc>
                <a:spcPts val="5411"/>
              </a:lnSpc>
            </a:pPr>
            <a:r>
              <a:rPr lang="en-US" sz="4131" spc="82">
                <a:solidFill>
                  <a:srgbClr val="D2DFE7"/>
                </a:solidFill>
                <a:latin typeface="Glacial Indifference"/>
              </a:rPr>
              <a:t>8- THE ACCURACY GRAPH OF MODEL IS LABELED </a:t>
            </a:r>
          </a:p>
          <a:p>
            <a:pPr algn="ctr">
              <a:lnSpc>
                <a:spcPts val="5411"/>
              </a:lnSpc>
            </a:pPr>
            <a:endParaRPr lang="en-US" sz="4131" spc="82">
              <a:solidFill>
                <a:srgbClr val="D2DFE7"/>
              </a:solidFill>
              <a:latin typeface="Glacial Indifference"/>
            </a:endParaRPr>
          </a:p>
          <a:p>
            <a:pPr algn="ctr">
              <a:lnSpc>
                <a:spcPts val="5411"/>
              </a:lnSpc>
            </a:pPr>
            <a:r>
              <a:rPr lang="en-US" sz="4131" spc="82">
                <a:solidFill>
                  <a:srgbClr val="D2DFE7"/>
                </a:solidFill>
                <a:latin typeface="Glacial Indifference"/>
              </a:rPr>
              <a:t>9-AFTER THE TRAINING THE PREDICTION PART COMES INTO THE PICTURE </a:t>
            </a:r>
          </a:p>
          <a:p>
            <a:pPr algn="ctr">
              <a:lnSpc>
                <a:spcPts val="5411"/>
              </a:lnSpc>
            </a:pPr>
            <a:r>
              <a:rPr lang="en-US" sz="4131" spc="82">
                <a:solidFill>
                  <a:srgbClr val="D2DFE7"/>
                </a:solidFill>
                <a:latin typeface="Glacial Indifference"/>
              </a:rPr>
              <a:t>&amp; IT IS DONE BY USING TEST DATASET THAT HAS 10000 ROWS</a:t>
            </a:r>
          </a:p>
          <a:p>
            <a:pPr algn="ctr">
              <a:lnSpc>
                <a:spcPts val="5411"/>
              </a:lnSpc>
            </a:pPr>
            <a:endParaRPr lang="en-US" sz="4131" spc="82">
              <a:solidFill>
                <a:srgbClr val="D2DFE7"/>
              </a:solidFill>
              <a:latin typeface="Glacial Indifference"/>
            </a:endParaRPr>
          </a:p>
          <a:p>
            <a:pPr algn="ctr">
              <a:lnSpc>
                <a:spcPts val="5411"/>
              </a:lnSpc>
            </a:pPr>
            <a:endParaRPr lang="en-US" sz="4131" spc="82">
              <a:solidFill>
                <a:srgbClr val="D2DFE7"/>
              </a:solidFill>
              <a:latin typeface="Glacial Indifference"/>
            </a:endParaRPr>
          </a:p>
          <a:p>
            <a:pPr algn="ctr">
              <a:lnSpc>
                <a:spcPts val="5411"/>
              </a:lnSpc>
            </a:pPr>
            <a:endParaRPr lang="en-US" sz="4131" spc="82">
              <a:solidFill>
                <a:srgbClr val="D2DFE7"/>
              </a:solidFill>
              <a:latin typeface="Glacial Indifference"/>
            </a:endParaRPr>
          </a:p>
          <a:p>
            <a:pPr algn="ctr">
              <a:lnSpc>
                <a:spcPts val="5411"/>
              </a:lnSpc>
            </a:pPr>
            <a:endParaRPr lang="en-US" sz="4131" spc="82">
              <a:solidFill>
                <a:srgbClr val="D2DFE7"/>
              </a:solidFill>
              <a:latin typeface="Glacial Indifferen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998464">
            <a:off x="443928" y="-1958927"/>
            <a:ext cx="8745696" cy="9062897"/>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112452">
            <a:off x="9123109" y="3852587"/>
            <a:ext cx="8404696" cy="8709530"/>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751019">
            <a:off x="8323009" y="-2148163"/>
            <a:ext cx="8404696" cy="870953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24410">
            <a:off x="16623964" y="7774634"/>
            <a:ext cx="2753452" cy="2853318"/>
          </a:xfrm>
          <a:prstGeom prst="rect">
            <a:avLst/>
          </a:prstGeom>
        </p:spPr>
      </p:pic>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741028">
            <a:off x="-640462" y="-1117273"/>
            <a:ext cx="2531207" cy="2623012"/>
          </a:xfrm>
          <a:prstGeom prst="rect">
            <a:avLst/>
          </a:prstGeom>
        </p:spPr>
      </p:pic>
      <p:grpSp>
        <p:nvGrpSpPr>
          <p:cNvPr id="7" name="Group 7"/>
          <p:cNvGrpSpPr/>
          <p:nvPr/>
        </p:nvGrpSpPr>
        <p:grpSpPr>
          <a:xfrm>
            <a:off x="16078200" y="9258300"/>
            <a:ext cx="1181100" cy="11811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9" name="Group 9"/>
          <p:cNvGrpSpPr/>
          <p:nvPr/>
        </p:nvGrpSpPr>
        <p:grpSpPr>
          <a:xfrm>
            <a:off x="742950" y="742950"/>
            <a:ext cx="571500" cy="5715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11" name="Picture 11"/>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891201">
            <a:off x="1217359" y="3508409"/>
            <a:ext cx="8404696" cy="8709530"/>
          </a:xfrm>
          <a:prstGeom prst="rect">
            <a:avLst/>
          </a:prstGeom>
        </p:spPr>
      </p:pic>
      <p:pic>
        <p:nvPicPr>
          <p:cNvPr id="12" name="Picture 12"/>
          <p:cNvPicPr>
            <a:picLocks noChangeAspect="1"/>
          </p:cNvPicPr>
          <p:nvPr/>
        </p:nvPicPr>
        <p:blipFill>
          <a:blip r:embed="rId4"/>
          <a:srcRect l="10330" t="39132" r="19572" b="6610"/>
          <a:stretch>
            <a:fillRect/>
          </a:stretch>
        </p:blipFill>
        <p:spPr>
          <a:xfrm rot="-458974">
            <a:off x="258587" y="1631176"/>
            <a:ext cx="8064167" cy="3512324"/>
          </a:xfrm>
          <a:prstGeom prst="rect">
            <a:avLst/>
          </a:prstGeom>
        </p:spPr>
      </p:pic>
      <p:pic>
        <p:nvPicPr>
          <p:cNvPr id="13" name="Picture 13"/>
          <p:cNvPicPr>
            <a:picLocks noChangeAspect="1"/>
          </p:cNvPicPr>
          <p:nvPr/>
        </p:nvPicPr>
        <p:blipFill>
          <a:blip r:embed="rId5"/>
          <a:srcRect t="38648" r="20388" b="6610"/>
          <a:stretch>
            <a:fillRect/>
          </a:stretch>
        </p:blipFill>
        <p:spPr>
          <a:xfrm rot="174595">
            <a:off x="8678194" y="1631176"/>
            <a:ext cx="8914274" cy="3449007"/>
          </a:xfrm>
          <a:prstGeom prst="rect">
            <a:avLst/>
          </a:prstGeom>
        </p:spPr>
      </p:pic>
      <p:pic>
        <p:nvPicPr>
          <p:cNvPr id="14" name="Picture 14"/>
          <p:cNvPicPr>
            <a:picLocks noChangeAspect="1"/>
          </p:cNvPicPr>
          <p:nvPr/>
        </p:nvPicPr>
        <p:blipFill>
          <a:blip r:embed="rId6"/>
          <a:srcRect l="11223" t="40581" r="20932" b="6610"/>
          <a:stretch>
            <a:fillRect/>
          </a:stretch>
        </p:blipFill>
        <p:spPr>
          <a:xfrm rot="157328">
            <a:off x="710945" y="5686373"/>
            <a:ext cx="9036428" cy="3957845"/>
          </a:xfrm>
          <a:prstGeom prst="rect">
            <a:avLst/>
          </a:prstGeom>
        </p:spPr>
      </p:pic>
      <p:pic>
        <p:nvPicPr>
          <p:cNvPr id="15" name="Picture 15"/>
          <p:cNvPicPr>
            <a:picLocks noChangeAspect="1"/>
          </p:cNvPicPr>
          <p:nvPr/>
        </p:nvPicPr>
        <p:blipFill>
          <a:blip r:embed="rId7"/>
          <a:srcRect l="10534" t="39185" r="19774" b="6610"/>
          <a:stretch>
            <a:fillRect/>
          </a:stretch>
        </p:blipFill>
        <p:spPr>
          <a:xfrm rot="734283">
            <a:off x="9631826" y="6193519"/>
            <a:ext cx="8292991" cy="3629500"/>
          </a:xfrm>
          <a:prstGeom prst="rect">
            <a:avLst/>
          </a:prstGeom>
        </p:spPr>
      </p:pic>
      <p:sp>
        <p:nvSpPr>
          <p:cNvPr id="16" name="TextBox 16"/>
          <p:cNvSpPr txBox="1"/>
          <p:nvPr/>
        </p:nvSpPr>
        <p:spPr>
          <a:xfrm>
            <a:off x="0" y="-136083"/>
            <a:ext cx="18288000" cy="1450533"/>
          </a:xfrm>
          <a:prstGeom prst="rect">
            <a:avLst/>
          </a:prstGeom>
        </p:spPr>
        <p:txBody>
          <a:bodyPr lIns="0" tIns="0" rIns="0" bIns="0" rtlCol="0" anchor="t">
            <a:spAutoFit/>
          </a:bodyPr>
          <a:lstStyle/>
          <a:p>
            <a:pPr algn="ctr">
              <a:lnSpc>
                <a:spcPts val="11837"/>
              </a:lnSpc>
            </a:pPr>
            <a:r>
              <a:rPr lang="en-US" sz="8455" u="sng">
                <a:solidFill>
                  <a:srgbClr val="04345C"/>
                </a:solidFill>
                <a:latin typeface="Alegreya"/>
              </a:rPr>
              <a:t>READING AN IMAGE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737344">
            <a:off x="8416210" y="-3200493"/>
            <a:ext cx="11223440" cy="11630507"/>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769280">
            <a:off x="12822143" y="5527205"/>
            <a:ext cx="7703445" cy="7982845"/>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49909">
            <a:off x="-1445661" y="-889124"/>
            <a:ext cx="5359726" cy="5554120"/>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381687">
            <a:off x="-1391985" y="2028311"/>
            <a:ext cx="11649703" cy="12072231"/>
          </a:xfrm>
          <a:prstGeom prst="rect">
            <a:avLst/>
          </a:prstGeom>
        </p:spPr>
      </p:pic>
      <p:grpSp>
        <p:nvGrpSpPr>
          <p:cNvPr id="6" name="Group 6"/>
          <p:cNvGrpSpPr/>
          <p:nvPr/>
        </p:nvGrpSpPr>
        <p:grpSpPr>
          <a:xfrm>
            <a:off x="-320056" y="8324850"/>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6687800" y="4572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52128">
            <a:off x="17306081" y="408561"/>
            <a:ext cx="2085489" cy="2161129"/>
          </a:xfrm>
          <a:prstGeom prst="rect">
            <a:avLst/>
          </a:prstGeom>
        </p:spPr>
      </p:pic>
      <p:pic>
        <p:nvPicPr>
          <p:cNvPr id="11" name="Picture 11"/>
          <p:cNvPicPr>
            <a:picLocks noChangeAspect="1"/>
          </p:cNvPicPr>
          <p:nvPr/>
        </p:nvPicPr>
        <p:blipFill>
          <a:blip r:embed="rId4"/>
          <a:srcRect l="10873" t="40581" r="20078" b="5314"/>
          <a:stretch>
            <a:fillRect/>
          </a:stretch>
        </p:blipFill>
        <p:spPr>
          <a:xfrm rot="-1109325">
            <a:off x="354322" y="457200"/>
            <a:ext cx="7473542" cy="3295193"/>
          </a:xfrm>
          <a:prstGeom prst="rect">
            <a:avLst/>
          </a:prstGeom>
        </p:spPr>
      </p:pic>
      <p:pic>
        <p:nvPicPr>
          <p:cNvPr id="12" name="Picture 12"/>
          <p:cNvPicPr>
            <a:picLocks noChangeAspect="1"/>
          </p:cNvPicPr>
          <p:nvPr/>
        </p:nvPicPr>
        <p:blipFill>
          <a:blip r:embed="rId5"/>
          <a:srcRect l="9514" t="39615" r="13304" b="5718"/>
          <a:stretch>
            <a:fillRect/>
          </a:stretch>
        </p:blipFill>
        <p:spPr>
          <a:xfrm>
            <a:off x="4432866" y="2614761"/>
            <a:ext cx="13915960" cy="55462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169879">
            <a:off x="-859445" y="-942394"/>
            <a:ext cx="14062065" cy="14572088"/>
          </a:xfrm>
          <a:prstGeom prst="rect">
            <a:avLst/>
          </a:prstGeom>
        </p:spPr>
      </p:pic>
      <p:grpSp>
        <p:nvGrpSpPr>
          <p:cNvPr id="3" name="Group 3"/>
          <p:cNvGrpSpPr/>
          <p:nvPr/>
        </p:nvGrpSpPr>
        <p:grpSpPr>
          <a:xfrm>
            <a:off x="16973550" y="8972550"/>
            <a:ext cx="571500" cy="57150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5" name="Group 5"/>
          <p:cNvGrpSpPr/>
          <p:nvPr/>
        </p:nvGrpSpPr>
        <p:grpSpPr>
          <a:xfrm>
            <a:off x="-320056" y="604334"/>
            <a:ext cx="1348756" cy="1348756"/>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52128">
            <a:off x="17458481" y="6618861"/>
            <a:ext cx="2085489" cy="2161129"/>
          </a:xfrm>
          <a:prstGeom prst="rect">
            <a:avLst/>
          </a:prstGeom>
        </p:spPr>
      </p:pic>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251425">
            <a:off x="744888" y="-1480292"/>
            <a:ext cx="2535307" cy="2627261"/>
          </a:xfrm>
          <a:prstGeom prst="rect">
            <a:avLst/>
          </a:prstGeom>
        </p:spPr>
      </p:pic>
      <p:sp>
        <p:nvSpPr>
          <p:cNvPr id="9" name="TextBox 9"/>
          <p:cNvSpPr txBox="1"/>
          <p:nvPr/>
        </p:nvSpPr>
        <p:spPr>
          <a:xfrm>
            <a:off x="0" y="-136083"/>
            <a:ext cx="18288000" cy="1450533"/>
          </a:xfrm>
          <a:prstGeom prst="rect">
            <a:avLst/>
          </a:prstGeom>
        </p:spPr>
        <p:txBody>
          <a:bodyPr lIns="0" tIns="0" rIns="0" bIns="0" rtlCol="0" anchor="t">
            <a:spAutoFit/>
          </a:bodyPr>
          <a:lstStyle/>
          <a:p>
            <a:pPr algn="ctr">
              <a:lnSpc>
                <a:spcPts val="11837"/>
              </a:lnSpc>
            </a:pPr>
            <a:r>
              <a:rPr lang="en-US" sz="8455" u="sng">
                <a:solidFill>
                  <a:srgbClr val="04345C"/>
                </a:solidFill>
                <a:latin typeface="Alegreya"/>
              </a:rPr>
              <a:t>EXPERIMENTAL  RESULT</a:t>
            </a:r>
          </a:p>
        </p:txBody>
      </p:sp>
      <p:grpSp>
        <p:nvGrpSpPr>
          <p:cNvPr id="10" name="Group 10"/>
          <p:cNvGrpSpPr/>
          <p:nvPr/>
        </p:nvGrpSpPr>
        <p:grpSpPr>
          <a:xfrm rot="7881412">
            <a:off x="13697052" y="8497547"/>
            <a:ext cx="3345308" cy="398602"/>
            <a:chOff x="0" y="0"/>
            <a:chExt cx="3602611" cy="429260"/>
          </a:xfrm>
        </p:grpSpPr>
        <p:sp>
          <p:nvSpPr>
            <p:cNvPr id="11" name="Freeform 11"/>
            <p:cNvSpPr/>
            <p:nvPr/>
          </p:nvSpPr>
          <p:spPr>
            <a:xfrm>
              <a:off x="0" y="-5080"/>
              <a:ext cx="3602611" cy="434340"/>
            </a:xfrm>
            <a:custGeom>
              <a:avLst/>
              <a:gdLst/>
              <a:ahLst/>
              <a:cxnLst/>
              <a:rect l="l" t="t" r="r" b="b"/>
              <a:pathLst>
                <a:path w="3602611" h="434340">
                  <a:moveTo>
                    <a:pt x="3584831" y="187960"/>
                  </a:moveTo>
                  <a:lnTo>
                    <a:pt x="3323211" y="11430"/>
                  </a:lnTo>
                  <a:cubicBezTo>
                    <a:pt x="3305431" y="0"/>
                    <a:pt x="3282571" y="3810"/>
                    <a:pt x="3269871" y="21590"/>
                  </a:cubicBezTo>
                  <a:cubicBezTo>
                    <a:pt x="3258441" y="39370"/>
                    <a:pt x="3262250" y="62230"/>
                    <a:pt x="3280031" y="74930"/>
                  </a:cubicBezTo>
                  <a:lnTo>
                    <a:pt x="3438781" y="181610"/>
                  </a:lnTo>
                  <a:lnTo>
                    <a:pt x="0" y="181610"/>
                  </a:lnTo>
                  <a:lnTo>
                    <a:pt x="0" y="257810"/>
                  </a:lnTo>
                  <a:lnTo>
                    <a:pt x="3438781" y="257810"/>
                  </a:lnTo>
                  <a:lnTo>
                    <a:pt x="3280031" y="364490"/>
                  </a:lnTo>
                  <a:cubicBezTo>
                    <a:pt x="3262251" y="375920"/>
                    <a:pt x="3258441" y="400050"/>
                    <a:pt x="3269871" y="417830"/>
                  </a:cubicBezTo>
                  <a:cubicBezTo>
                    <a:pt x="3277491" y="429260"/>
                    <a:pt x="3288921" y="434340"/>
                    <a:pt x="3301621" y="434340"/>
                  </a:cubicBezTo>
                  <a:cubicBezTo>
                    <a:pt x="3309241" y="434340"/>
                    <a:pt x="3316861" y="431800"/>
                    <a:pt x="3323211" y="427990"/>
                  </a:cubicBezTo>
                  <a:lnTo>
                    <a:pt x="3586101" y="251460"/>
                  </a:lnTo>
                  <a:cubicBezTo>
                    <a:pt x="3596261" y="243840"/>
                    <a:pt x="3602611" y="232410"/>
                    <a:pt x="3602611" y="219710"/>
                  </a:cubicBezTo>
                  <a:cubicBezTo>
                    <a:pt x="3602611" y="207010"/>
                    <a:pt x="3596261" y="195580"/>
                    <a:pt x="3584831" y="187960"/>
                  </a:cubicBezTo>
                  <a:close/>
                </a:path>
              </a:pathLst>
            </a:custGeom>
            <a:solidFill>
              <a:srgbClr val="000000"/>
            </a:solidFill>
          </p:spPr>
        </p:sp>
      </p:grpSp>
      <p:sp>
        <p:nvSpPr>
          <p:cNvPr id="12" name="TextBox 12"/>
          <p:cNvSpPr txBox="1"/>
          <p:nvPr/>
        </p:nvSpPr>
        <p:spPr>
          <a:xfrm>
            <a:off x="1663496" y="2119981"/>
            <a:ext cx="14961009" cy="1338701"/>
          </a:xfrm>
          <a:prstGeom prst="rect">
            <a:avLst/>
          </a:prstGeom>
        </p:spPr>
        <p:txBody>
          <a:bodyPr lIns="0" tIns="0" rIns="0" bIns="0" rtlCol="0" anchor="t">
            <a:spAutoFit/>
          </a:bodyPr>
          <a:lstStyle/>
          <a:p>
            <a:pPr algn="ctr">
              <a:lnSpc>
                <a:spcPts val="5329"/>
              </a:lnSpc>
            </a:pPr>
            <a:r>
              <a:rPr lang="en-US" sz="4068" spc="81">
                <a:solidFill>
                  <a:srgbClr val="000000"/>
                </a:solidFill>
                <a:latin typeface="Glacial Indifference"/>
              </a:rPr>
              <a:t>IN TAB 67 ,WE ARE WRITING THE CODE TO PREDICT THE DIGIT WITH THE HELP OF MODEL WE HAVE TRAINED.</a:t>
            </a:r>
          </a:p>
        </p:txBody>
      </p:sp>
      <p:sp>
        <p:nvSpPr>
          <p:cNvPr id="13" name="TextBox 13"/>
          <p:cNvSpPr txBox="1"/>
          <p:nvPr/>
        </p:nvSpPr>
        <p:spPr>
          <a:xfrm>
            <a:off x="1663496" y="4450337"/>
            <a:ext cx="14961009" cy="1338701"/>
          </a:xfrm>
          <a:prstGeom prst="rect">
            <a:avLst/>
          </a:prstGeom>
        </p:spPr>
        <p:txBody>
          <a:bodyPr lIns="0" tIns="0" rIns="0" bIns="0" rtlCol="0" anchor="t">
            <a:spAutoFit/>
          </a:bodyPr>
          <a:lstStyle/>
          <a:p>
            <a:pPr algn="ctr">
              <a:lnSpc>
                <a:spcPts val="5329"/>
              </a:lnSpc>
            </a:pPr>
            <a:r>
              <a:rPr lang="en-US" sz="4068" spc="81">
                <a:solidFill>
                  <a:srgbClr val="000000"/>
                </a:solidFill>
                <a:latin typeface="Glacial Indifference"/>
              </a:rPr>
              <a:t>IN TAB 68 WE ARE TRYING TO CHECK WHERE THE OUTPUT FETCH BY PREDICTION IS SAME AS THE TEST DATA OUTPUT?</a:t>
            </a:r>
          </a:p>
        </p:txBody>
      </p:sp>
      <p:sp>
        <p:nvSpPr>
          <p:cNvPr id="14" name="TextBox 14"/>
          <p:cNvSpPr txBox="1"/>
          <p:nvPr/>
        </p:nvSpPr>
        <p:spPr>
          <a:xfrm>
            <a:off x="1462355" y="6526165"/>
            <a:ext cx="14961009" cy="1338701"/>
          </a:xfrm>
          <a:prstGeom prst="rect">
            <a:avLst/>
          </a:prstGeom>
        </p:spPr>
        <p:txBody>
          <a:bodyPr lIns="0" tIns="0" rIns="0" bIns="0" rtlCol="0" anchor="t">
            <a:spAutoFit/>
          </a:bodyPr>
          <a:lstStyle/>
          <a:p>
            <a:pPr algn="ctr">
              <a:lnSpc>
                <a:spcPts val="5329"/>
              </a:lnSpc>
            </a:pPr>
            <a:r>
              <a:rPr lang="en-US" sz="4068" spc="81">
                <a:solidFill>
                  <a:srgbClr val="000000"/>
                </a:solidFill>
                <a:latin typeface="Glacial Indifference"/>
              </a:rPr>
              <a:t>IN TAB 70 WE ARE RUNNING A LOOP TO HAVE THE NUMERIC IMAGE OF TEST DATASET AND CROSSCHECK</a:t>
            </a:r>
          </a:p>
        </p:txBody>
      </p:sp>
      <p:sp>
        <p:nvSpPr>
          <p:cNvPr id="15" name="TextBox 15"/>
          <p:cNvSpPr txBox="1"/>
          <p:nvPr/>
        </p:nvSpPr>
        <p:spPr>
          <a:xfrm>
            <a:off x="3277257" y="8329803"/>
            <a:ext cx="11331205" cy="928497"/>
          </a:xfrm>
          <a:prstGeom prst="rect">
            <a:avLst/>
          </a:prstGeom>
        </p:spPr>
        <p:txBody>
          <a:bodyPr lIns="0" tIns="0" rIns="0" bIns="0" rtlCol="0" anchor="t">
            <a:spAutoFit/>
          </a:bodyPr>
          <a:lstStyle/>
          <a:p>
            <a:pPr algn="ctr">
              <a:lnSpc>
                <a:spcPts val="3564"/>
              </a:lnSpc>
            </a:pPr>
            <a:r>
              <a:rPr lang="en-US" sz="3600">
                <a:solidFill>
                  <a:srgbClr val="000000"/>
                </a:solidFill>
                <a:latin typeface="Chewy"/>
              </a:rPr>
              <a:t>HENCE WE CAN SEE THAT EVERYTHING IS SAME &amp; WE ARE GETTING THE SAME NUMBERS.</a:t>
            </a:r>
          </a:p>
        </p:txBody>
      </p:sp>
      <p:grpSp>
        <p:nvGrpSpPr>
          <p:cNvPr id="16" name="Group 16"/>
          <p:cNvGrpSpPr/>
          <p:nvPr/>
        </p:nvGrpSpPr>
        <p:grpSpPr>
          <a:xfrm>
            <a:off x="0" y="6766455"/>
            <a:ext cx="1842162" cy="208873"/>
            <a:chOff x="0" y="0"/>
            <a:chExt cx="3785870" cy="429260"/>
          </a:xfrm>
        </p:grpSpPr>
        <p:sp>
          <p:nvSpPr>
            <p:cNvPr id="17" name="Freeform 17"/>
            <p:cNvSpPr/>
            <p:nvPr/>
          </p:nvSpPr>
          <p:spPr>
            <a:xfrm>
              <a:off x="0" y="-5080"/>
              <a:ext cx="3785870" cy="434340"/>
            </a:xfrm>
            <a:custGeom>
              <a:avLst/>
              <a:gdLst/>
              <a:ahLst/>
              <a:cxnLst/>
              <a:rect l="l" t="t" r="r" b="b"/>
              <a:pathLst>
                <a:path w="3785870" h="43434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000000"/>
            </a:solidFill>
          </p:spPr>
        </p:sp>
      </p:grpSp>
      <p:grpSp>
        <p:nvGrpSpPr>
          <p:cNvPr id="18" name="Group 18"/>
          <p:cNvGrpSpPr/>
          <p:nvPr/>
        </p:nvGrpSpPr>
        <p:grpSpPr>
          <a:xfrm>
            <a:off x="170379" y="4703812"/>
            <a:ext cx="1842162" cy="208873"/>
            <a:chOff x="0" y="0"/>
            <a:chExt cx="3785870" cy="429260"/>
          </a:xfrm>
        </p:grpSpPr>
        <p:sp>
          <p:nvSpPr>
            <p:cNvPr id="19" name="Freeform 19"/>
            <p:cNvSpPr/>
            <p:nvPr/>
          </p:nvSpPr>
          <p:spPr>
            <a:xfrm>
              <a:off x="0" y="-5080"/>
              <a:ext cx="3785870" cy="434340"/>
            </a:xfrm>
            <a:custGeom>
              <a:avLst/>
              <a:gdLst/>
              <a:ahLst/>
              <a:cxnLst/>
              <a:rect l="l" t="t" r="r" b="b"/>
              <a:pathLst>
                <a:path w="3785870" h="43434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000000"/>
            </a:solidFill>
          </p:spPr>
        </p:sp>
      </p:grpSp>
      <p:grpSp>
        <p:nvGrpSpPr>
          <p:cNvPr id="20" name="Group 20"/>
          <p:cNvGrpSpPr/>
          <p:nvPr/>
        </p:nvGrpSpPr>
        <p:grpSpPr>
          <a:xfrm>
            <a:off x="107619" y="2376481"/>
            <a:ext cx="1904922" cy="215989"/>
            <a:chOff x="0" y="0"/>
            <a:chExt cx="3785870" cy="429260"/>
          </a:xfrm>
        </p:grpSpPr>
        <p:sp>
          <p:nvSpPr>
            <p:cNvPr id="21" name="Freeform 21"/>
            <p:cNvSpPr/>
            <p:nvPr/>
          </p:nvSpPr>
          <p:spPr>
            <a:xfrm>
              <a:off x="0" y="-5080"/>
              <a:ext cx="3785870" cy="434340"/>
            </a:xfrm>
            <a:custGeom>
              <a:avLst/>
              <a:gdLst/>
              <a:ahLst/>
              <a:cxnLst/>
              <a:rect l="l" t="t" r="r" b="b"/>
              <a:pathLst>
                <a:path w="3785870" h="43434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000000"/>
            </a:solidFill>
          </p:spPr>
        </p:sp>
      </p:grpSp>
      <p:sp>
        <p:nvSpPr>
          <p:cNvPr id="22" name="TextBox 22"/>
          <p:cNvSpPr txBox="1"/>
          <p:nvPr/>
        </p:nvSpPr>
        <p:spPr>
          <a:xfrm>
            <a:off x="3073702" y="3732906"/>
            <a:ext cx="11331205" cy="478917"/>
          </a:xfrm>
          <a:prstGeom prst="rect">
            <a:avLst/>
          </a:prstGeom>
        </p:spPr>
        <p:txBody>
          <a:bodyPr lIns="0" tIns="0" rIns="0" bIns="0" rtlCol="0" anchor="t">
            <a:spAutoFit/>
          </a:bodyPr>
          <a:lstStyle/>
          <a:p>
            <a:pPr algn="ctr">
              <a:lnSpc>
                <a:spcPts val="3564"/>
              </a:lnSpc>
            </a:pPr>
            <a:r>
              <a:rPr lang="en-US" sz="3600">
                <a:solidFill>
                  <a:srgbClr val="000000"/>
                </a:solidFill>
                <a:latin typeface="Chewy"/>
              </a:rPr>
              <a:t>WE GOT THE OUTPUT - 7,2,1,0,41,</a:t>
            </a:r>
          </a:p>
        </p:txBody>
      </p:sp>
      <p:sp>
        <p:nvSpPr>
          <p:cNvPr id="23" name="TextBox 23"/>
          <p:cNvSpPr txBox="1"/>
          <p:nvPr/>
        </p:nvSpPr>
        <p:spPr>
          <a:xfrm>
            <a:off x="3073702" y="5864733"/>
            <a:ext cx="11331205" cy="478917"/>
          </a:xfrm>
          <a:prstGeom prst="rect">
            <a:avLst/>
          </a:prstGeom>
        </p:spPr>
        <p:txBody>
          <a:bodyPr lIns="0" tIns="0" rIns="0" bIns="0" rtlCol="0" anchor="t">
            <a:spAutoFit/>
          </a:bodyPr>
          <a:lstStyle/>
          <a:p>
            <a:pPr algn="ctr">
              <a:lnSpc>
                <a:spcPts val="3564"/>
              </a:lnSpc>
            </a:pPr>
            <a:r>
              <a:rPr lang="en-US" sz="3600">
                <a:solidFill>
                  <a:srgbClr val="000000"/>
                </a:solidFill>
                <a:latin typeface="Chewy"/>
              </a:rPr>
              <a:t>YES.....!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390171">
            <a:off x="7947035" y="-1756669"/>
            <a:ext cx="11828430" cy="12257441"/>
          </a:xfrm>
          <a:prstGeom prst="rect">
            <a:avLst/>
          </a:prstGeom>
        </p:spPr>
      </p:pic>
      <p:grpSp>
        <p:nvGrpSpPr>
          <p:cNvPr id="3" name="Group 3"/>
          <p:cNvGrpSpPr/>
          <p:nvPr/>
        </p:nvGrpSpPr>
        <p:grpSpPr>
          <a:xfrm>
            <a:off x="17259300" y="1261094"/>
            <a:ext cx="1348756" cy="1348756"/>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5" name="Group 5"/>
          <p:cNvGrpSpPr/>
          <p:nvPr/>
        </p:nvGrpSpPr>
        <p:grpSpPr>
          <a:xfrm>
            <a:off x="1028700" y="8686800"/>
            <a:ext cx="571500" cy="571500"/>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7" name="Group 7"/>
          <p:cNvGrpSpPr/>
          <p:nvPr/>
        </p:nvGrpSpPr>
        <p:grpSpPr>
          <a:xfrm>
            <a:off x="1620583" y="3781098"/>
            <a:ext cx="5902835" cy="2724805"/>
            <a:chOff x="0" y="0"/>
            <a:chExt cx="7870446" cy="3633073"/>
          </a:xfrm>
        </p:grpSpPr>
        <p:sp>
          <p:nvSpPr>
            <p:cNvPr id="8" name="TextBox 8"/>
            <p:cNvSpPr txBox="1"/>
            <p:nvPr/>
          </p:nvSpPr>
          <p:spPr>
            <a:xfrm>
              <a:off x="0" y="171450"/>
              <a:ext cx="7870446" cy="1778873"/>
            </a:xfrm>
            <a:prstGeom prst="rect">
              <a:avLst/>
            </a:prstGeom>
          </p:spPr>
          <p:txBody>
            <a:bodyPr lIns="0" tIns="0" rIns="0" bIns="0" rtlCol="0" anchor="t">
              <a:spAutoFit/>
            </a:bodyPr>
            <a:lstStyle/>
            <a:p>
              <a:pPr algn="ctr">
                <a:lnSpc>
                  <a:spcPts val="9600"/>
                </a:lnSpc>
              </a:pPr>
              <a:r>
                <a:rPr lang="en-US" sz="9600">
                  <a:solidFill>
                    <a:srgbClr val="6BD4CD"/>
                  </a:solidFill>
                  <a:latin typeface="Glacial Indifference Bold"/>
                </a:rPr>
                <a:t>85%</a:t>
              </a:r>
            </a:p>
          </p:txBody>
        </p:sp>
        <p:sp>
          <p:nvSpPr>
            <p:cNvPr id="9" name="TextBox 9"/>
            <p:cNvSpPr txBox="1"/>
            <p:nvPr/>
          </p:nvSpPr>
          <p:spPr>
            <a:xfrm>
              <a:off x="0" y="2204323"/>
              <a:ext cx="7870446" cy="1428750"/>
            </a:xfrm>
            <a:prstGeom prst="rect">
              <a:avLst/>
            </a:prstGeom>
          </p:spPr>
          <p:txBody>
            <a:bodyPr lIns="0" tIns="0" rIns="0" bIns="0" rtlCol="0" anchor="t">
              <a:spAutoFit/>
            </a:bodyPr>
            <a:lstStyle/>
            <a:p>
              <a:pPr algn="ctr">
                <a:lnSpc>
                  <a:spcPts val="4320"/>
                </a:lnSpc>
              </a:pPr>
              <a:r>
                <a:rPr lang="en-US" sz="3600" spc="359">
                  <a:solidFill>
                    <a:srgbClr val="6BD4CD"/>
                  </a:solidFill>
                  <a:latin typeface="Glacial Indifference"/>
                </a:rPr>
                <a:t>MAKE PURCHASES BASED ON DESIGN</a:t>
              </a:r>
            </a:p>
          </p:txBody>
        </p:sp>
      </p:grpSp>
      <p:grpSp>
        <p:nvGrpSpPr>
          <p:cNvPr id="10" name="Group 10"/>
          <p:cNvGrpSpPr/>
          <p:nvPr/>
        </p:nvGrpSpPr>
        <p:grpSpPr>
          <a:xfrm>
            <a:off x="10764583" y="3781098"/>
            <a:ext cx="5902835" cy="2724805"/>
            <a:chOff x="0" y="0"/>
            <a:chExt cx="7870446" cy="3633073"/>
          </a:xfrm>
        </p:grpSpPr>
        <p:sp>
          <p:nvSpPr>
            <p:cNvPr id="11" name="TextBox 11"/>
            <p:cNvSpPr txBox="1"/>
            <p:nvPr/>
          </p:nvSpPr>
          <p:spPr>
            <a:xfrm>
              <a:off x="0" y="171450"/>
              <a:ext cx="7870446" cy="1778873"/>
            </a:xfrm>
            <a:prstGeom prst="rect">
              <a:avLst/>
            </a:prstGeom>
          </p:spPr>
          <p:txBody>
            <a:bodyPr lIns="0" tIns="0" rIns="0" bIns="0" rtlCol="0" anchor="t">
              <a:spAutoFit/>
            </a:bodyPr>
            <a:lstStyle/>
            <a:p>
              <a:pPr algn="ctr">
                <a:lnSpc>
                  <a:spcPts val="9600"/>
                </a:lnSpc>
              </a:pPr>
              <a:r>
                <a:rPr lang="en-US" sz="9600">
                  <a:solidFill>
                    <a:srgbClr val="04345C"/>
                  </a:solidFill>
                  <a:latin typeface="Glacial Indifference Bold"/>
                </a:rPr>
                <a:t>70%</a:t>
              </a:r>
            </a:p>
          </p:txBody>
        </p:sp>
        <p:sp>
          <p:nvSpPr>
            <p:cNvPr id="12" name="TextBox 12"/>
            <p:cNvSpPr txBox="1"/>
            <p:nvPr/>
          </p:nvSpPr>
          <p:spPr>
            <a:xfrm>
              <a:off x="0" y="2204323"/>
              <a:ext cx="7870446" cy="1428750"/>
            </a:xfrm>
            <a:prstGeom prst="rect">
              <a:avLst/>
            </a:prstGeom>
          </p:spPr>
          <p:txBody>
            <a:bodyPr lIns="0" tIns="0" rIns="0" bIns="0" rtlCol="0" anchor="t">
              <a:spAutoFit/>
            </a:bodyPr>
            <a:lstStyle/>
            <a:p>
              <a:pPr algn="ctr">
                <a:lnSpc>
                  <a:spcPts val="4320"/>
                </a:lnSpc>
              </a:pPr>
              <a:r>
                <a:rPr lang="en-US" sz="3600" spc="359">
                  <a:solidFill>
                    <a:srgbClr val="04345C"/>
                  </a:solidFill>
                  <a:latin typeface="Glacial Indifference"/>
                </a:rPr>
                <a:t>STOP USING APPS WITH POOR UI/UX DESIGN</a:t>
              </a:r>
            </a:p>
          </p:txBody>
        </p:sp>
      </p:grpSp>
      <p:pic>
        <p:nvPicPr>
          <p:cNvPr id="13" name="Picture 1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085908">
            <a:off x="-1947600" y="6241968"/>
            <a:ext cx="4977542" cy="5158075"/>
          </a:xfrm>
          <a:prstGeom prst="rect">
            <a:avLst/>
          </a:prstGeom>
        </p:spPr>
      </p:pic>
      <p:pic>
        <p:nvPicPr>
          <p:cNvPr id="14" name="Picture 1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857178" y="8638444"/>
            <a:ext cx="2666467" cy="2763178"/>
          </a:xfrm>
          <a:prstGeom prst="rect">
            <a:avLst/>
          </a:prstGeom>
        </p:spPr>
      </p:pic>
      <p:pic>
        <p:nvPicPr>
          <p:cNvPr id="15" name="Picture 15"/>
          <p:cNvPicPr>
            <a:picLocks noChangeAspect="1"/>
          </p:cNvPicPr>
          <p:nvPr/>
        </p:nvPicPr>
        <p:blipFill>
          <a:blip r:embed="rId4">
            <a:alphaModFix amt="9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3488175" y="-3364431"/>
            <a:ext cx="5205502" cy="5394303"/>
          </a:xfrm>
          <a:prstGeom prst="rect">
            <a:avLst/>
          </a:prstGeom>
        </p:spPr>
      </p:pic>
      <p:pic>
        <p:nvPicPr>
          <p:cNvPr id="16" name="Picture 16"/>
          <p:cNvPicPr>
            <a:picLocks noChangeAspect="1"/>
          </p:cNvPicPr>
          <p:nvPr/>
        </p:nvPicPr>
        <p:blipFill>
          <a:blip r:embed="rId6"/>
          <a:srcRect l="23690" t="16685" r="25631" b="11181"/>
          <a:stretch>
            <a:fillRect/>
          </a:stretch>
        </p:blipFill>
        <p:spPr>
          <a:xfrm>
            <a:off x="1314450" y="0"/>
            <a:ext cx="12848477" cy="10287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03812">
            <a:off x="7734484" y="-1426231"/>
            <a:ext cx="12139540" cy="12579834"/>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797617">
            <a:off x="-802670" y="-2095492"/>
            <a:ext cx="4648188" cy="4816776"/>
          </a:xfrm>
          <a:prstGeom prst="rect">
            <a:avLst/>
          </a:prstGeom>
        </p:spPr>
      </p:pic>
      <p:grpSp>
        <p:nvGrpSpPr>
          <p:cNvPr id="4" name="Group 4"/>
          <p:cNvGrpSpPr/>
          <p:nvPr/>
        </p:nvGrpSpPr>
        <p:grpSpPr>
          <a:xfrm>
            <a:off x="17259300" y="8401050"/>
            <a:ext cx="1181100" cy="11811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6" name="Group 6"/>
          <p:cNvGrpSpPr/>
          <p:nvPr/>
        </p:nvGrpSpPr>
        <p:grpSpPr>
          <a:xfrm>
            <a:off x="609600" y="74295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149955">
            <a:off x="-1034470" y="1464703"/>
            <a:ext cx="1772951" cy="1837255"/>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3132020">
            <a:off x="15091655" y="9284087"/>
            <a:ext cx="2397624" cy="2484585"/>
          </a:xfrm>
          <a:prstGeom prst="rect">
            <a:avLst/>
          </a:prstGeom>
        </p:spPr>
      </p:pic>
      <p:sp>
        <p:nvSpPr>
          <p:cNvPr id="10" name="TextBox 10"/>
          <p:cNvSpPr txBox="1"/>
          <p:nvPr/>
        </p:nvSpPr>
        <p:spPr>
          <a:xfrm>
            <a:off x="0" y="-136083"/>
            <a:ext cx="18288000" cy="1450533"/>
          </a:xfrm>
          <a:prstGeom prst="rect">
            <a:avLst/>
          </a:prstGeom>
        </p:spPr>
        <p:txBody>
          <a:bodyPr lIns="0" tIns="0" rIns="0" bIns="0" rtlCol="0" anchor="t">
            <a:spAutoFit/>
          </a:bodyPr>
          <a:lstStyle/>
          <a:p>
            <a:pPr algn="ctr">
              <a:lnSpc>
                <a:spcPts val="11837"/>
              </a:lnSpc>
            </a:pPr>
            <a:r>
              <a:rPr lang="en-US" sz="8455" u="sng">
                <a:solidFill>
                  <a:srgbClr val="04345C"/>
                </a:solidFill>
                <a:latin typeface="Alegreya"/>
              </a:rPr>
              <a:t>CONCLUSION</a:t>
            </a:r>
          </a:p>
        </p:txBody>
      </p:sp>
      <p:sp>
        <p:nvSpPr>
          <p:cNvPr id="11" name="TextBox 11"/>
          <p:cNvSpPr txBox="1"/>
          <p:nvPr/>
        </p:nvSpPr>
        <p:spPr>
          <a:xfrm>
            <a:off x="4399070" y="2326180"/>
            <a:ext cx="9215540" cy="5576808"/>
          </a:xfrm>
          <a:prstGeom prst="rect">
            <a:avLst/>
          </a:prstGeom>
        </p:spPr>
        <p:txBody>
          <a:bodyPr lIns="0" tIns="0" rIns="0" bIns="0" rtlCol="0" anchor="t">
            <a:spAutoFit/>
          </a:bodyPr>
          <a:lstStyle/>
          <a:p>
            <a:pPr algn="ctr">
              <a:lnSpc>
                <a:spcPts val="7378"/>
              </a:lnSpc>
            </a:pPr>
            <a:r>
              <a:rPr lang="en-US" sz="5632" spc="112">
                <a:solidFill>
                  <a:srgbClr val="000000"/>
                </a:solidFill>
                <a:latin typeface="Glacial Indifference"/>
              </a:rPr>
              <a:t>AT THE END WE CAN CLEARLY RECOGNIZE THE HANDWRITTEN DIGIT BY USING OUR MODEL AND WITH THE ACCURACY OF 98%.</a:t>
            </a:r>
          </a:p>
        </p:txBody>
      </p:sp>
      <p:grpSp>
        <p:nvGrpSpPr>
          <p:cNvPr id="12" name="Group 12"/>
          <p:cNvGrpSpPr/>
          <p:nvPr/>
        </p:nvGrpSpPr>
        <p:grpSpPr>
          <a:xfrm>
            <a:off x="14056519" y="1314450"/>
            <a:ext cx="3773462" cy="3828709"/>
            <a:chOff x="0" y="0"/>
            <a:chExt cx="5031283" cy="5104945"/>
          </a:xfrm>
        </p:grpSpPr>
        <p:sp>
          <p:nvSpPr>
            <p:cNvPr id="13" name="TextBox 13"/>
            <p:cNvSpPr txBox="1"/>
            <p:nvPr/>
          </p:nvSpPr>
          <p:spPr>
            <a:xfrm>
              <a:off x="351557" y="4864042"/>
              <a:ext cx="935945" cy="240904"/>
            </a:xfrm>
            <a:prstGeom prst="rect">
              <a:avLst/>
            </a:prstGeom>
          </p:spPr>
          <p:txBody>
            <a:bodyPr lIns="0" tIns="0" rIns="0" bIns="0" rtlCol="0" anchor="t">
              <a:spAutoFit/>
            </a:bodyPr>
            <a:lstStyle/>
            <a:p>
              <a:pPr algn="ctr">
                <a:lnSpc>
                  <a:spcPts val="1528"/>
                </a:lnSpc>
              </a:pPr>
              <a:r>
                <a:rPr lang="en-US" sz="1091">
                  <a:solidFill>
                    <a:srgbClr val="000000"/>
                  </a:solidFill>
                  <a:latin typeface="Open Sans Light"/>
                </a:rPr>
                <a:t>Item 1</a:t>
              </a:r>
            </a:p>
          </p:txBody>
        </p:sp>
        <p:sp>
          <p:nvSpPr>
            <p:cNvPr id="14" name="TextBox 14"/>
            <p:cNvSpPr txBox="1"/>
            <p:nvPr/>
          </p:nvSpPr>
          <p:spPr>
            <a:xfrm>
              <a:off x="1287502" y="4864042"/>
              <a:ext cx="935945" cy="240904"/>
            </a:xfrm>
            <a:prstGeom prst="rect">
              <a:avLst/>
            </a:prstGeom>
          </p:spPr>
          <p:txBody>
            <a:bodyPr lIns="0" tIns="0" rIns="0" bIns="0" rtlCol="0" anchor="t">
              <a:spAutoFit/>
            </a:bodyPr>
            <a:lstStyle/>
            <a:p>
              <a:pPr algn="ctr">
                <a:lnSpc>
                  <a:spcPts val="1528"/>
                </a:lnSpc>
              </a:pPr>
              <a:r>
                <a:rPr lang="en-US" sz="1091">
                  <a:solidFill>
                    <a:srgbClr val="000000"/>
                  </a:solidFill>
                  <a:latin typeface="Open Sans Light"/>
                </a:rPr>
                <a:t>Item 2</a:t>
              </a:r>
            </a:p>
          </p:txBody>
        </p:sp>
        <p:sp>
          <p:nvSpPr>
            <p:cNvPr id="15" name="TextBox 15"/>
            <p:cNvSpPr txBox="1"/>
            <p:nvPr/>
          </p:nvSpPr>
          <p:spPr>
            <a:xfrm>
              <a:off x="2223448" y="4864042"/>
              <a:ext cx="935945" cy="240904"/>
            </a:xfrm>
            <a:prstGeom prst="rect">
              <a:avLst/>
            </a:prstGeom>
          </p:spPr>
          <p:txBody>
            <a:bodyPr lIns="0" tIns="0" rIns="0" bIns="0" rtlCol="0" anchor="t">
              <a:spAutoFit/>
            </a:bodyPr>
            <a:lstStyle/>
            <a:p>
              <a:pPr algn="ctr">
                <a:lnSpc>
                  <a:spcPts val="1528"/>
                </a:lnSpc>
              </a:pPr>
              <a:r>
                <a:rPr lang="en-US" sz="1091">
                  <a:solidFill>
                    <a:srgbClr val="000000"/>
                  </a:solidFill>
                  <a:latin typeface="Open Sans Light"/>
                </a:rPr>
                <a:t>Item 3</a:t>
              </a:r>
            </a:p>
          </p:txBody>
        </p:sp>
        <p:sp>
          <p:nvSpPr>
            <p:cNvPr id="16" name="TextBox 16"/>
            <p:cNvSpPr txBox="1"/>
            <p:nvPr/>
          </p:nvSpPr>
          <p:spPr>
            <a:xfrm>
              <a:off x="3159393" y="4864042"/>
              <a:ext cx="935945" cy="240904"/>
            </a:xfrm>
            <a:prstGeom prst="rect">
              <a:avLst/>
            </a:prstGeom>
          </p:spPr>
          <p:txBody>
            <a:bodyPr lIns="0" tIns="0" rIns="0" bIns="0" rtlCol="0" anchor="t">
              <a:spAutoFit/>
            </a:bodyPr>
            <a:lstStyle/>
            <a:p>
              <a:pPr algn="ctr">
                <a:lnSpc>
                  <a:spcPts val="1528"/>
                </a:lnSpc>
              </a:pPr>
              <a:r>
                <a:rPr lang="en-US" sz="1091">
                  <a:solidFill>
                    <a:srgbClr val="000000"/>
                  </a:solidFill>
                  <a:latin typeface="Open Sans Light"/>
                </a:rPr>
                <a:t>Item 4</a:t>
              </a:r>
            </a:p>
          </p:txBody>
        </p:sp>
        <p:sp>
          <p:nvSpPr>
            <p:cNvPr id="17" name="TextBox 17"/>
            <p:cNvSpPr txBox="1"/>
            <p:nvPr/>
          </p:nvSpPr>
          <p:spPr>
            <a:xfrm>
              <a:off x="4095338" y="4864042"/>
              <a:ext cx="935945" cy="240904"/>
            </a:xfrm>
            <a:prstGeom prst="rect">
              <a:avLst/>
            </a:prstGeom>
          </p:spPr>
          <p:txBody>
            <a:bodyPr lIns="0" tIns="0" rIns="0" bIns="0" rtlCol="0" anchor="t">
              <a:spAutoFit/>
            </a:bodyPr>
            <a:lstStyle/>
            <a:p>
              <a:pPr algn="ctr">
                <a:lnSpc>
                  <a:spcPts val="1528"/>
                </a:lnSpc>
              </a:pPr>
              <a:r>
                <a:rPr lang="en-US" sz="1091">
                  <a:solidFill>
                    <a:srgbClr val="000000"/>
                  </a:solidFill>
                  <a:latin typeface="Open Sans Light"/>
                </a:rPr>
                <a:t>Item 5</a:t>
              </a:r>
            </a:p>
          </p:txBody>
        </p:sp>
        <p:grpSp>
          <p:nvGrpSpPr>
            <p:cNvPr id="18" name="Group 18"/>
            <p:cNvGrpSpPr>
              <a:grpSpLocks noChangeAspect="1"/>
            </p:cNvGrpSpPr>
            <p:nvPr/>
          </p:nvGrpSpPr>
          <p:grpSpPr>
            <a:xfrm>
              <a:off x="351557" y="110927"/>
              <a:ext cx="4679726" cy="4679726"/>
              <a:chOff x="0" y="0"/>
              <a:chExt cx="10287000" cy="10287000"/>
            </a:xfrm>
          </p:grpSpPr>
          <p:sp>
            <p:nvSpPr>
              <p:cNvPr id="19" name="Freeform 19"/>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0" name="Freeform 20"/>
              <p:cNvSpPr/>
              <p:nvPr/>
            </p:nvSpPr>
            <p:spPr>
              <a:xfrm>
                <a:off x="0" y="20510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1" name="Freeform 21"/>
              <p:cNvSpPr/>
              <p:nvPr/>
            </p:nvSpPr>
            <p:spPr>
              <a:xfrm>
                <a:off x="0" y="41084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2" name="Freeform 22"/>
              <p:cNvSpPr/>
              <p:nvPr/>
            </p:nvSpPr>
            <p:spPr>
              <a:xfrm>
                <a:off x="0" y="61658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3" name="Freeform 23"/>
              <p:cNvSpPr/>
              <p:nvPr/>
            </p:nvSpPr>
            <p:spPr>
              <a:xfrm>
                <a:off x="0" y="82232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sp>
            <p:nvSpPr>
              <p:cNvPr id="24" name="Freeform 24"/>
              <p:cNvSpPr/>
              <p:nvPr/>
            </p:nvSpPr>
            <p:spPr>
              <a:xfrm>
                <a:off x="0" y="10280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000000"/>
              </a:solidFill>
            </p:spPr>
          </p:sp>
        </p:grpSp>
        <p:sp>
          <p:nvSpPr>
            <p:cNvPr id="25" name="TextBox 25"/>
            <p:cNvSpPr txBox="1"/>
            <p:nvPr/>
          </p:nvSpPr>
          <p:spPr>
            <a:xfrm>
              <a:off x="0" y="-19050"/>
              <a:ext cx="259118" cy="240904"/>
            </a:xfrm>
            <a:prstGeom prst="rect">
              <a:avLst/>
            </a:prstGeom>
          </p:spPr>
          <p:txBody>
            <a:bodyPr lIns="0" tIns="0" rIns="0" bIns="0" rtlCol="0" anchor="t">
              <a:spAutoFit/>
            </a:bodyPr>
            <a:lstStyle/>
            <a:p>
              <a:pPr algn="r">
                <a:lnSpc>
                  <a:spcPts val="1528"/>
                </a:lnSpc>
              </a:pPr>
              <a:r>
                <a:rPr lang="en-US" sz="1091">
                  <a:solidFill>
                    <a:srgbClr val="000000"/>
                  </a:solidFill>
                  <a:latin typeface="Open Sans Light"/>
                </a:rPr>
                <a:t>50 </a:t>
              </a:r>
            </a:p>
          </p:txBody>
        </p:sp>
        <p:sp>
          <p:nvSpPr>
            <p:cNvPr id="26" name="TextBox 26"/>
            <p:cNvSpPr txBox="1"/>
            <p:nvPr/>
          </p:nvSpPr>
          <p:spPr>
            <a:xfrm>
              <a:off x="0" y="916895"/>
              <a:ext cx="259118" cy="240904"/>
            </a:xfrm>
            <a:prstGeom prst="rect">
              <a:avLst/>
            </a:prstGeom>
          </p:spPr>
          <p:txBody>
            <a:bodyPr lIns="0" tIns="0" rIns="0" bIns="0" rtlCol="0" anchor="t">
              <a:spAutoFit/>
            </a:bodyPr>
            <a:lstStyle/>
            <a:p>
              <a:pPr algn="r">
                <a:lnSpc>
                  <a:spcPts val="1528"/>
                </a:lnSpc>
              </a:pPr>
              <a:r>
                <a:rPr lang="en-US" sz="1091">
                  <a:solidFill>
                    <a:srgbClr val="000000"/>
                  </a:solidFill>
                  <a:latin typeface="Open Sans Light"/>
                </a:rPr>
                <a:t>40 </a:t>
              </a:r>
            </a:p>
          </p:txBody>
        </p:sp>
        <p:sp>
          <p:nvSpPr>
            <p:cNvPr id="27" name="TextBox 27"/>
            <p:cNvSpPr txBox="1"/>
            <p:nvPr/>
          </p:nvSpPr>
          <p:spPr>
            <a:xfrm>
              <a:off x="0" y="1852840"/>
              <a:ext cx="259118" cy="240904"/>
            </a:xfrm>
            <a:prstGeom prst="rect">
              <a:avLst/>
            </a:prstGeom>
          </p:spPr>
          <p:txBody>
            <a:bodyPr lIns="0" tIns="0" rIns="0" bIns="0" rtlCol="0" anchor="t">
              <a:spAutoFit/>
            </a:bodyPr>
            <a:lstStyle/>
            <a:p>
              <a:pPr algn="r">
                <a:lnSpc>
                  <a:spcPts val="1528"/>
                </a:lnSpc>
              </a:pPr>
              <a:r>
                <a:rPr lang="en-US" sz="1091">
                  <a:solidFill>
                    <a:srgbClr val="000000"/>
                  </a:solidFill>
                  <a:latin typeface="Open Sans Light"/>
                </a:rPr>
                <a:t>30 </a:t>
              </a:r>
            </a:p>
          </p:txBody>
        </p:sp>
        <p:sp>
          <p:nvSpPr>
            <p:cNvPr id="28" name="TextBox 28"/>
            <p:cNvSpPr txBox="1"/>
            <p:nvPr/>
          </p:nvSpPr>
          <p:spPr>
            <a:xfrm>
              <a:off x="0" y="2788786"/>
              <a:ext cx="259118" cy="240904"/>
            </a:xfrm>
            <a:prstGeom prst="rect">
              <a:avLst/>
            </a:prstGeom>
          </p:spPr>
          <p:txBody>
            <a:bodyPr lIns="0" tIns="0" rIns="0" bIns="0" rtlCol="0" anchor="t">
              <a:spAutoFit/>
            </a:bodyPr>
            <a:lstStyle/>
            <a:p>
              <a:pPr algn="r">
                <a:lnSpc>
                  <a:spcPts val="1528"/>
                </a:lnSpc>
              </a:pPr>
              <a:r>
                <a:rPr lang="en-US" sz="1091">
                  <a:solidFill>
                    <a:srgbClr val="000000"/>
                  </a:solidFill>
                  <a:latin typeface="Open Sans Light"/>
                </a:rPr>
                <a:t>20 </a:t>
              </a:r>
            </a:p>
          </p:txBody>
        </p:sp>
        <p:sp>
          <p:nvSpPr>
            <p:cNvPr id="29" name="TextBox 29"/>
            <p:cNvSpPr txBox="1"/>
            <p:nvPr/>
          </p:nvSpPr>
          <p:spPr>
            <a:xfrm>
              <a:off x="0" y="3724731"/>
              <a:ext cx="259118" cy="240904"/>
            </a:xfrm>
            <a:prstGeom prst="rect">
              <a:avLst/>
            </a:prstGeom>
          </p:spPr>
          <p:txBody>
            <a:bodyPr lIns="0" tIns="0" rIns="0" bIns="0" rtlCol="0" anchor="t">
              <a:spAutoFit/>
            </a:bodyPr>
            <a:lstStyle/>
            <a:p>
              <a:pPr algn="r">
                <a:lnSpc>
                  <a:spcPts val="1528"/>
                </a:lnSpc>
              </a:pPr>
              <a:r>
                <a:rPr lang="en-US" sz="1091">
                  <a:solidFill>
                    <a:srgbClr val="000000"/>
                  </a:solidFill>
                  <a:latin typeface="Open Sans Light"/>
                </a:rPr>
                <a:t>10 </a:t>
              </a:r>
            </a:p>
          </p:txBody>
        </p:sp>
        <p:sp>
          <p:nvSpPr>
            <p:cNvPr id="30" name="TextBox 30"/>
            <p:cNvSpPr txBox="1"/>
            <p:nvPr/>
          </p:nvSpPr>
          <p:spPr>
            <a:xfrm>
              <a:off x="105511" y="4660676"/>
              <a:ext cx="153608" cy="240904"/>
            </a:xfrm>
            <a:prstGeom prst="rect">
              <a:avLst/>
            </a:prstGeom>
          </p:spPr>
          <p:txBody>
            <a:bodyPr lIns="0" tIns="0" rIns="0" bIns="0" rtlCol="0" anchor="t">
              <a:spAutoFit/>
            </a:bodyPr>
            <a:lstStyle/>
            <a:p>
              <a:pPr algn="r">
                <a:lnSpc>
                  <a:spcPts val="1528"/>
                </a:lnSpc>
              </a:pPr>
              <a:r>
                <a:rPr lang="en-US" sz="1091">
                  <a:solidFill>
                    <a:srgbClr val="000000"/>
                  </a:solidFill>
                  <a:latin typeface="Open Sans Light"/>
                </a:rPr>
                <a:t>0 </a:t>
              </a:r>
            </a:p>
          </p:txBody>
        </p:sp>
        <p:grpSp>
          <p:nvGrpSpPr>
            <p:cNvPr id="31" name="Group 31"/>
            <p:cNvGrpSpPr>
              <a:grpSpLocks noChangeAspect="1"/>
            </p:cNvGrpSpPr>
            <p:nvPr/>
          </p:nvGrpSpPr>
          <p:grpSpPr>
            <a:xfrm>
              <a:off x="351557" y="110927"/>
              <a:ext cx="4679726" cy="4679726"/>
              <a:chOff x="0" y="0"/>
              <a:chExt cx="10287000" cy="10287000"/>
            </a:xfrm>
          </p:grpSpPr>
          <p:sp>
            <p:nvSpPr>
              <p:cNvPr id="32" name="Freeform 32"/>
              <p:cNvSpPr/>
              <p:nvPr/>
            </p:nvSpPr>
            <p:spPr>
              <a:xfrm>
                <a:off x="965200" y="7799760"/>
                <a:ext cx="2142797" cy="2550456"/>
              </a:xfrm>
              <a:custGeom>
                <a:avLst/>
                <a:gdLst/>
                <a:ahLst/>
                <a:cxnLst/>
                <a:rect l="l" t="t" r="r" b="b"/>
                <a:pathLst>
                  <a:path w="2142797" h="2550456">
                    <a:moveTo>
                      <a:pt x="127000" y="2487240"/>
                    </a:moveTo>
                    <a:cubicBezTo>
                      <a:pt x="126844" y="2452281"/>
                      <a:pt x="98460" y="2424024"/>
                      <a:pt x="63500" y="2424024"/>
                    </a:cubicBezTo>
                    <a:cubicBezTo>
                      <a:pt x="28540" y="2424024"/>
                      <a:pt x="156" y="2452281"/>
                      <a:pt x="0" y="2487240"/>
                    </a:cubicBezTo>
                    <a:cubicBezTo>
                      <a:pt x="156" y="2522199"/>
                      <a:pt x="28540" y="2550456"/>
                      <a:pt x="63500" y="2550456"/>
                    </a:cubicBezTo>
                    <a:cubicBezTo>
                      <a:pt x="98460" y="2550456"/>
                      <a:pt x="126844" y="2522199"/>
                      <a:pt x="127000" y="2487240"/>
                    </a:cubicBezTo>
                    <a:close/>
                    <a:moveTo>
                      <a:pt x="41604" y="2468881"/>
                    </a:moveTo>
                    <a:lnTo>
                      <a:pt x="85396" y="2505599"/>
                    </a:lnTo>
                    <a:lnTo>
                      <a:pt x="2142797" y="36720"/>
                    </a:lnTo>
                    <a:lnTo>
                      <a:pt x="2099004" y="0"/>
                    </a:lnTo>
                    <a:close/>
                  </a:path>
                </a:pathLst>
              </a:custGeom>
              <a:solidFill>
                <a:srgbClr val="C7AF8B"/>
              </a:solidFill>
            </p:spPr>
          </p:sp>
          <p:sp>
            <p:nvSpPr>
              <p:cNvPr id="33" name="Freeform 33"/>
              <p:cNvSpPr/>
              <p:nvPr/>
            </p:nvSpPr>
            <p:spPr>
              <a:xfrm>
                <a:off x="3022600" y="2458567"/>
                <a:ext cx="2147549" cy="5422769"/>
              </a:xfrm>
              <a:custGeom>
                <a:avLst/>
                <a:gdLst/>
                <a:ahLst/>
                <a:cxnLst/>
                <a:rect l="l" t="t" r="r" b="b"/>
                <a:pathLst>
                  <a:path w="2147549" h="5422769">
                    <a:moveTo>
                      <a:pt x="127000" y="5359553"/>
                    </a:moveTo>
                    <a:cubicBezTo>
                      <a:pt x="126844" y="5324594"/>
                      <a:pt x="98459" y="5296336"/>
                      <a:pt x="63500" y="5296336"/>
                    </a:cubicBezTo>
                    <a:cubicBezTo>
                      <a:pt x="28541" y="5296336"/>
                      <a:pt x="156" y="5324594"/>
                      <a:pt x="0" y="5359553"/>
                    </a:cubicBezTo>
                    <a:cubicBezTo>
                      <a:pt x="156" y="5394512"/>
                      <a:pt x="28541" y="5422769"/>
                      <a:pt x="63500" y="5422769"/>
                    </a:cubicBezTo>
                    <a:cubicBezTo>
                      <a:pt x="98459" y="5422769"/>
                      <a:pt x="126844" y="5394512"/>
                      <a:pt x="127000" y="5359553"/>
                    </a:cubicBezTo>
                    <a:close/>
                    <a:moveTo>
                      <a:pt x="36851" y="5349240"/>
                    </a:moveTo>
                    <a:lnTo>
                      <a:pt x="90149" y="5369866"/>
                    </a:lnTo>
                    <a:lnTo>
                      <a:pt x="2147549" y="20626"/>
                    </a:lnTo>
                    <a:lnTo>
                      <a:pt x="2094251" y="0"/>
                    </a:lnTo>
                    <a:close/>
                  </a:path>
                </a:pathLst>
              </a:custGeom>
              <a:solidFill>
                <a:srgbClr val="C7AF8B"/>
              </a:solidFill>
            </p:spPr>
          </p:sp>
          <p:sp>
            <p:nvSpPr>
              <p:cNvPr id="34" name="Freeform 34"/>
              <p:cNvSpPr/>
              <p:nvPr/>
            </p:nvSpPr>
            <p:spPr>
              <a:xfrm>
                <a:off x="5080000" y="2405663"/>
                <a:ext cx="2138683" cy="1731504"/>
              </a:xfrm>
              <a:custGeom>
                <a:avLst/>
                <a:gdLst/>
                <a:ahLst/>
                <a:cxnLst/>
                <a:rect l="l" t="t" r="r" b="b"/>
                <a:pathLst>
                  <a:path w="2138683" h="1731504">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81284" y="40850"/>
                    </a:moveTo>
                    <a:lnTo>
                      <a:pt x="45716" y="85584"/>
                    </a:lnTo>
                    <a:lnTo>
                      <a:pt x="2103117" y="1731504"/>
                    </a:lnTo>
                    <a:lnTo>
                      <a:pt x="2138683" y="1686770"/>
                    </a:lnTo>
                    <a:close/>
                  </a:path>
                </a:pathLst>
              </a:custGeom>
              <a:solidFill>
                <a:srgbClr val="C7AF8B"/>
              </a:solidFill>
            </p:spPr>
          </p:sp>
          <p:sp>
            <p:nvSpPr>
              <p:cNvPr id="35" name="Freeform 35"/>
              <p:cNvSpPr/>
              <p:nvPr/>
            </p:nvSpPr>
            <p:spPr>
              <a:xfrm>
                <a:off x="7137400" y="3640103"/>
                <a:ext cx="2184400" cy="537913"/>
              </a:xfrm>
              <a:custGeom>
                <a:avLst/>
                <a:gdLst/>
                <a:ahLst/>
                <a:cxnLst/>
                <a:rect l="l" t="t" r="r" b="b"/>
                <a:pathLst>
                  <a:path w="2184400" h="537913">
                    <a:moveTo>
                      <a:pt x="127000" y="474697"/>
                    </a:moveTo>
                    <a:cubicBezTo>
                      <a:pt x="126843" y="439738"/>
                      <a:pt x="98460" y="411480"/>
                      <a:pt x="63500" y="411480"/>
                    </a:cubicBezTo>
                    <a:cubicBezTo>
                      <a:pt x="28540" y="411480"/>
                      <a:pt x="157" y="439738"/>
                      <a:pt x="0" y="474697"/>
                    </a:cubicBezTo>
                    <a:cubicBezTo>
                      <a:pt x="157" y="509656"/>
                      <a:pt x="28540" y="537914"/>
                      <a:pt x="63500" y="537914"/>
                    </a:cubicBezTo>
                    <a:cubicBezTo>
                      <a:pt x="98460" y="537914"/>
                      <a:pt x="126843" y="509656"/>
                      <a:pt x="127000" y="474697"/>
                    </a:cubicBezTo>
                    <a:close/>
                    <a:moveTo>
                      <a:pt x="57929" y="446670"/>
                    </a:moveTo>
                    <a:lnTo>
                      <a:pt x="69071" y="502724"/>
                    </a:lnTo>
                    <a:lnTo>
                      <a:pt x="2126471" y="91244"/>
                    </a:lnTo>
                    <a:lnTo>
                      <a:pt x="2115329" y="35190"/>
                    </a:lnTo>
                    <a:close/>
                    <a:moveTo>
                      <a:pt x="2184400" y="63217"/>
                    </a:moveTo>
                    <a:cubicBezTo>
                      <a:pt x="2184243" y="28258"/>
                      <a:pt x="2155860" y="0"/>
                      <a:pt x="2120900" y="0"/>
                    </a:cubicBezTo>
                    <a:cubicBezTo>
                      <a:pt x="2085940" y="0"/>
                      <a:pt x="2057557" y="28258"/>
                      <a:pt x="2057400" y="63217"/>
                    </a:cubicBezTo>
                    <a:cubicBezTo>
                      <a:pt x="2057557" y="98176"/>
                      <a:pt x="2085940" y="126434"/>
                      <a:pt x="2120900" y="126434"/>
                    </a:cubicBezTo>
                    <a:cubicBezTo>
                      <a:pt x="2155860" y="126434"/>
                      <a:pt x="2184243" y="98176"/>
                      <a:pt x="2184400" y="63217"/>
                    </a:cubicBezTo>
                    <a:close/>
                  </a:path>
                </a:pathLst>
              </a:custGeom>
              <a:solidFill>
                <a:srgbClr val="C7AF8B"/>
              </a:solidFill>
            </p:spPr>
          </p:sp>
          <p:sp>
            <p:nvSpPr>
              <p:cNvPr id="36" name="Freeform 36"/>
              <p:cNvSpPr/>
              <p:nvPr/>
            </p:nvSpPr>
            <p:spPr>
              <a:xfrm>
                <a:off x="965200" y="7754903"/>
                <a:ext cx="2138684" cy="1731504"/>
              </a:xfrm>
              <a:custGeom>
                <a:avLst/>
                <a:gdLst/>
                <a:ahLst/>
                <a:cxnLst/>
                <a:rect l="l" t="t" r="r" b="b"/>
                <a:pathLst>
                  <a:path w="2138684" h="1731504">
                    <a:moveTo>
                      <a:pt x="127000" y="63217"/>
                    </a:moveTo>
                    <a:cubicBezTo>
                      <a:pt x="126844" y="28258"/>
                      <a:pt x="98460" y="0"/>
                      <a:pt x="63500" y="0"/>
                    </a:cubicBezTo>
                    <a:cubicBezTo>
                      <a:pt x="28540" y="0"/>
                      <a:pt x="156" y="28258"/>
                      <a:pt x="0" y="63217"/>
                    </a:cubicBezTo>
                    <a:cubicBezTo>
                      <a:pt x="156" y="98176"/>
                      <a:pt x="28540" y="126433"/>
                      <a:pt x="63500" y="126433"/>
                    </a:cubicBezTo>
                    <a:cubicBezTo>
                      <a:pt x="98460" y="126433"/>
                      <a:pt x="126844" y="98176"/>
                      <a:pt x="127000" y="63217"/>
                    </a:cubicBezTo>
                    <a:close/>
                    <a:moveTo>
                      <a:pt x="81284" y="40851"/>
                    </a:moveTo>
                    <a:lnTo>
                      <a:pt x="45716" y="85584"/>
                    </a:lnTo>
                    <a:lnTo>
                      <a:pt x="2103116" y="1731504"/>
                    </a:lnTo>
                    <a:lnTo>
                      <a:pt x="2138684" y="1686770"/>
                    </a:lnTo>
                    <a:close/>
                  </a:path>
                </a:pathLst>
              </a:custGeom>
              <a:solidFill>
                <a:srgbClr val="E5692E"/>
              </a:solidFill>
            </p:spPr>
          </p:sp>
          <p:sp>
            <p:nvSpPr>
              <p:cNvPr id="37" name="Freeform 37"/>
              <p:cNvSpPr/>
              <p:nvPr/>
            </p:nvSpPr>
            <p:spPr>
              <a:xfrm>
                <a:off x="3022600" y="6156988"/>
                <a:ext cx="2145090" cy="3370268"/>
              </a:xfrm>
              <a:custGeom>
                <a:avLst/>
                <a:gdLst/>
                <a:ahLst/>
                <a:cxnLst/>
                <a:rect l="l" t="t" r="r" b="b"/>
                <a:pathLst>
                  <a:path w="2145090" h="3370268">
                    <a:moveTo>
                      <a:pt x="127000" y="3307052"/>
                    </a:moveTo>
                    <a:cubicBezTo>
                      <a:pt x="126844" y="3272093"/>
                      <a:pt x="98459" y="3243836"/>
                      <a:pt x="63500" y="3243836"/>
                    </a:cubicBezTo>
                    <a:cubicBezTo>
                      <a:pt x="28541" y="3243836"/>
                      <a:pt x="156" y="3272093"/>
                      <a:pt x="0" y="3307052"/>
                    </a:cubicBezTo>
                    <a:cubicBezTo>
                      <a:pt x="156" y="3342011"/>
                      <a:pt x="28541" y="3370268"/>
                      <a:pt x="63500" y="3370268"/>
                    </a:cubicBezTo>
                    <a:cubicBezTo>
                      <a:pt x="98459" y="3370268"/>
                      <a:pt x="126844" y="3342011"/>
                      <a:pt x="127000" y="3307052"/>
                    </a:cubicBezTo>
                    <a:close/>
                    <a:moveTo>
                      <a:pt x="39310" y="3291840"/>
                    </a:moveTo>
                    <a:lnTo>
                      <a:pt x="87690" y="3322264"/>
                    </a:lnTo>
                    <a:lnTo>
                      <a:pt x="2145090" y="30424"/>
                    </a:lnTo>
                    <a:lnTo>
                      <a:pt x="2096710" y="0"/>
                    </a:lnTo>
                    <a:close/>
                  </a:path>
                </a:pathLst>
              </a:custGeom>
              <a:solidFill>
                <a:srgbClr val="E5692E"/>
              </a:solidFill>
            </p:spPr>
          </p:sp>
          <p:sp>
            <p:nvSpPr>
              <p:cNvPr id="38" name="Freeform 38"/>
              <p:cNvSpPr/>
              <p:nvPr/>
            </p:nvSpPr>
            <p:spPr>
              <a:xfrm>
                <a:off x="5080000" y="6108983"/>
                <a:ext cx="2133616" cy="1117507"/>
              </a:xfrm>
              <a:custGeom>
                <a:avLst/>
                <a:gdLst/>
                <a:ahLst/>
                <a:cxnLst/>
                <a:rect l="l" t="t" r="r" b="b"/>
                <a:pathLst>
                  <a:path w="2133616" h="1117507">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76216" y="37627"/>
                    </a:moveTo>
                    <a:lnTo>
                      <a:pt x="50784" y="88807"/>
                    </a:lnTo>
                    <a:lnTo>
                      <a:pt x="2108184" y="1117507"/>
                    </a:lnTo>
                    <a:lnTo>
                      <a:pt x="2133616" y="1066327"/>
                    </a:lnTo>
                    <a:close/>
                  </a:path>
                </a:pathLst>
              </a:custGeom>
              <a:solidFill>
                <a:srgbClr val="E5692E"/>
              </a:solidFill>
            </p:spPr>
          </p:sp>
          <p:sp>
            <p:nvSpPr>
              <p:cNvPr id="39" name="Freeform 39"/>
              <p:cNvSpPr/>
              <p:nvPr/>
            </p:nvSpPr>
            <p:spPr>
              <a:xfrm>
                <a:off x="7137400" y="-63217"/>
                <a:ext cx="2184400" cy="7327333"/>
              </a:xfrm>
              <a:custGeom>
                <a:avLst/>
                <a:gdLst/>
                <a:ahLst/>
                <a:cxnLst/>
                <a:rect l="l" t="t" r="r" b="b"/>
                <a:pathLst>
                  <a:path w="2184400" h="7327333">
                    <a:moveTo>
                      <a:pt x="127000" y="7264117"/>
                    </a:moveTo>
                    <a:cubicBezTo>
                      <a:pt x="126843" y="7229158"/>
                      <a:pt x="98460" y="7200901"/>
                      <a:pt x="63500" y="7200901"/>
                    </a:cubicBezTo>
                    <a:cubicBezTo>
                      <a:pt x="28540" y="7200901"/>
                      <a:pt x="157" y="7229158"/>
                      <a:pt x="0" y="7264117"/>
                    </a:cubicBezTo>
                    <a:cubicBezTo>
                      <a:pt x="157" y="7299076"/>
                      <a:pt x="28540" y="7327333"/>
                      <a:pt x="63500" y="7327333"/>
                    </a:cubicBezTo>
                    <a:cubicBezTo>
                      <a:pt x="98460" y="7327333"/>
                      <a:pt x="126843" y="7299076"/>
                      <a:pt x="127000" y="7264117"/>
                    </a:cubicBezTo>
                    <a:close/>
                    <a:moveTo>
                      <a:pt x="36037" y="7256222"/>
                    </a:moveTo>
                    <a:lnTo>
                      <a:pt x="90963" y="7272012"/>
                    </a:lnTo>
                    <a:lnTo>
                      <a:pt x="2148363" y="71112"/>
                    </a:lnTo>
                    <a:lnTo>
                      <a:pt x="2093437" y="55322"/>
                    </a:lnTo>
                    <a:close/>
                    <a:moveTo>
                      <a:pt x="2184400" y="63217"/>
                    </a:moveTo>
                    <a:lnTo>
                      <a:pt x="2184400" y="63217"/>
                    </a:lnTo>
                    <a:cubicBezTo>
                      <a:pt x="2184243" y="28258"/>
                      <a:pt x="2155860" y="0"/>
                      <a:pt x="2120900" y="0"/>
                    </a:cubicBezTo>
                    <a:cubicBezTo>
                      <a:pt x="2085940" y="0"/>
                      <a:pt x="2057557" y="28258"/>
                      <a:pt x="2057400" y="63217"/>
                    </a:cubicBezTo>
                    <a:lnTo>
                      <a:pt x="2057400" y="63217"/>
                    </a:lnTo>
                    <a:cubicBezTo>
                      <a:pt x="2057557" y="98176"/>
                      <a:pt x="2085940" y="126434"/>
                      <a:pt x="2120900" y="126434"/>
                    </a:cubicBezTo>
                    <a:cubicBezTo>
                      <a:pt x="2155860" y="126434"/>
                      <a:pt x="2184243" y="98176"/>
                      <a:pt x="2184400" y="63217"/>
                    </a:cubicBezTo>
                    <a:close/>
                  </a:path>
                </a:pathLst>
              </a:custGeom>
              <a:solidFill>
                <a:srgbClr val="E5692E"/>
              </a:solidFill>
            </p:spPr>
          </p:sp>
          <p:sp>
            <p:nvSpPr>
              <p:cNvPr id="40" name="Freeform 40"/>
              <p:cNvSpPr/>
              <p:nvPr/>
            </p:nvSpPr>
            <p:spPr>
              <a:xfrm>
                <a:off x="965200" y="4096440"/>
                <a:ext cx="2142797" cy="2550456"/>
              </a:xfrm>
              <a:custGeom>
                <a:avLst/>
                <a:gdLst/>
                <a:ahLst/>
                <a:cxnLst/>
                <a:rect l="l" t="t" r="r" b="b"/>
                <a:pathLst>
                  <a:path w="2142797" h="2550456">
                    <a:moveTo>
                      <a:pt x="127000" y="2487240"/>
                    </a:moveTo>
                    <a:cubicBezTo>
                      <a:pt x="126844" y="2452281"/>
                      <a:pt x="98460" y="2424024"/>
                      <a:pt x="63500" y="2424024"/>
                    </a:cubicBezTo>
                    <a:cubicBezTo>
                      <a:pt x="28540" y="2424024"/>
                      <a:pt x="156" y="2452281"/>
                      <a:pt x="0" y="2487240"/>
                    </a:cubicBezTo>
                    <a:cubicBezTo>
                      <a:pt x="156" y="2522199"/>
                      <a:pt x="28540" y="2550457"/>
                      <a:pt x="63500" y="2550457"/>
                    </a:cubicBezTo>
                    <a:cubicBezTo>
                      <a:pt x="98460" y="2550457"/>
                      <a:pt x="126844" y="2522199"/>
                      <a:pt x="127000" y="2487240"/>
                    </a:cubicBezTo>
                    <a:close/>
                    <a:moveTo>
                      <a:pt x="41604" y="2468880"/>
                    </a:moveTo>
                    <a:lnTo>
                      <a:pt x="85396" y="2505600"/>
                    </a:lnTo>
                    <a:lnTo>
                      <a:pt x="2142797" y="36720"/>
                    </a:lnTo>
                    <a:lnTo>
                      <a:pt x="2099004" y="0"/>
                    </a:lnTo>
                    <a:close/>
                  </a:path>
                </a:pathLst>
              </a:custGeom>
              <a:solidFill>
                <a:srgbClr val="000000"/>
              </a:solidFill>
            </p:spPr>
          </p:sp>
          <p:sp>
            <p:nvSpPr>
              <p:cNvPr id="41" name="Freeform 41"/>
              <p:cNvSpPr/>
              <p:nvPr/>
            </p:nvSpPr>
            <p:spPr>
              <a:xfrm>
                <a:off x="3022600" y="4051583"/>
                <a:ext cx="2133616" cy="1117506"/>
              </a:xfrm>
              <a:custGeom>
                <a:avLst/>
                <a:gdLst/>
                <a:ahLst/>
                <a:cxnLst/>
                <a:rect l="l" t="t" r="r" b="b"/>
                <a:pathLst>
                  <a:path w="2133616" h="1117506">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76216" y="37627"/>
                    </a:moveTo>
                    <a:lnTo>
                      <a:pt x="50784" y="88807"/>
                    </a:lnTo>
                    <a:lnTo>
                      <a:pt x="2108184" y="1117507"/>
                    </a:lnTo>
                    <a:lnTo>
                      <a:pt x="2133616" y="1066327"/>
                    </a:lnTo>
                    <a:close/>
                  </a:path>
                </a:pathLst>
              </a:custGeom>
              <a:solidFill>
                <a:srgbClr val="000000"/>
              </a:solidFill>
            </p:spPr>
          </p:sp>
          <p:sp>
            <p:nvSpPr>
              <p:cNvPr id="42" name="Freeform 42"/>
              <p:cNvSpPr/>
              <p:nvPr/>
            </p:nvSpPr>
            <p:spPr>
              <a:xfrm>
                <a:off x="5080000" y="2041482"/>
                <a:ext cx="2144630" cy="3165235"/>
              </a:xfrm>
              <a:custGeom>
                <a:avLst/>
                <a:gdLst/>
                <a:ahLst/>
                <a:cxnLst/>
                <a:rect l="l" t="t" r="r" b="b"/>
                <a:pathLst>
                  <a:path w="2144630" h="3165235">
                    <a:moveTo>
                      <a:pt x="127000" y="3102018"/>
                    </a:moveTo>
                    <a:cubicBezTo>
                      <a:pt x="126844" y="3067059"/>
                      <a:pt x="98459" y="3038801"/>
                      <a:pt x="63500" y="3038801"/>
                    </a:cubicBezTo>
                    <a:cubicBezTo>
                      <a:pt x="28541" y="3038801"/>
                      <a:pt x="156" y="3067059"/>
                      <a:pt x="0" y="3102018"/>
                    </a:cubicBezTo>
                    <a:cubicBezTo>
                      <a:pt x="156" y="3136977"/>
                      <a:pt x="28541" y="3165235"/>
                      <a:pt x="63500" y="3165235"/>
                    </a:cubicBezTo>
                    <a:cubicBezTo>
                      <a:pt x="98459" y="3165235"/>
                      <a:pt x="126844" y="3136977"/>
                      <a:pt x="127000" y="3102018"/>
                    </a:cubicBezTo>
                    <a:close/>
                    <a:moveTo>
                      <a:pt x="39769" y="3086100"/>
                    </a:moveTo>
                    <a:lnTo>
                      <a:pt x="87231" y="3117936"/>
                    </a:lnTo>
                    <a:lnTo>
                      <a:pt x="2144630" y="31836"/>
                    </a:lnTo>
                    <a:lnTo>
                      <a:pt x="2097170" y="0"/>
                    </a:lnTo>
                    <a:close/>
                  </a:path>
                </a:pathLst>
              </a:custGeom>
              <a:solidFill>
                <a:srgbClr val="000000"/>
              </a:solidFill>
            </p:spPr>
          </p:sp>
          <p:sp>
            <p:nvSpPr>
              <p:cNvPr id="43" name="Freeform 43"/>
              <p:cNvSpPr/>
              <p:nvPr/>
            </p:nvSpPr>
            <p:spPr>
              <a:xfrm>
                <a:off x="7137400" y="1582703"/>
                <a:ext cx="2184400" cy="537913"/>
              </a:xfrm>
              <a:custGeom>
                <a:avLst/>
                <a:gdLst/>
                <a:ahLst/>
                <a:cxnLst/>
                <a:rect l="l" t="t" r="r" b="b"/>
                <a:pathLst>
                  <a:path w="2184400" h="537913">
                    <a:moveTo>
                      <a:pt x="127000" y="474697"/>
                    </a:moveTo>
                    <a:cubicBezTo>
                      <a:pt x="126843" y="439738"/>
                      <a:pt x="98460" y="411480"/>
                      <a:pt x="63500" y="411480"/>
                    </a:cubicBezTo>
                    <a:cubicBezTo>
                      <a:pt x="28540" y="411480"/>
                      <a:pt x="157" y="439738"/>
                      <a:pt x="0" y="474697"/>
                    </a:cubicBezTo>
                    <a:cubicBezTo>
                      <a:pt x="157" y="509656"/>
                      <a:pt x="28540" y="537914"/>
                      <a:pt x="63500" y="537914"/>
                    </a:cubicBezTo>
                    <a:cubicBezTo>
                      <a:pt x="98460" y="537914"/>
                      <a:pt x="126843" y="509656"/>
                      <a:pt x="127000" y="474697"/>
                    </a:cubicBezTo>
                    <a:close/>
                    <a:moveTo>
                      <a:pt x="57929" y="446670"/>
                    </a:moveTo>
                    <a:lnTo>
                      <a:pt x="69071" y="502724"/>
                    </a:lnTo>
                    <a:lnTo>
                      <a:pt x="2126471" y="91244"/>
                    </a:lnTo>
                    <a:lnTo>
                      <a:pt x="2115329" y="35190"/>
                    </a:lnTo>
                    <a:close/>
                    <a:moveTo>
                      <a:pt x="2184400" y="63217"/>
                    </a:moveTo>
                    <a:cubicBezTo>
                      <a:pt x="2184243" y="28258"/>
                      <a:pt x="2155860" y="0"/>
                      <a:pt x="2120900" y="0"/>
                    </a:cubicBezTo>
                    <a:cubicBezTo>
                      <a:pt x="2085940" y="0"/>
                      <a:pt x="2057557" y="28258"/>
                      <a:pt x="2057400" y="63217"/>
                    </a:cubicBezTo>
                    <a:cubicBezTo>
                      <a:pt x="2057557" y="98176"/>
                      <a:pt x="2085940" y="126434"/>
                      <a:pt x="2120900" y="126434"/>
                    </a:cubicBezTo>
                    <a:cubicBezTo>
                      <a:pt x="2155860" y="126434"/>
                      <a:pt x="2184243" y="98176"/>
                      <a:pt x="2184400" y="63217"/>
                    </a:cubicBezTo>
                    <a:close/>
                  </a:path>
                </a:pathLst>
              </a:custGeom>
              <a:solidFill>
                <a:srgbClr val="000000"/>
              </a:solidFill>
            </p:spPr>
          </p:sp>
        </p:grpSp>
      </p:grpSp>
      <p:pic>
        <p:nvPicPr>
          <p:cNvPr id="44" name="Picture 4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761679" y="25842"/>
            <a:ext cx="1274781" cy="2276394"/>
          </a:xfrm>
          <a:prstGeom prst="rect">
            <a:avLst/>
          </a:prstGeom>
        </p:spPr>
      </p:pic>
      <p:pic>
        <p:nvPicPr>
          <p:cNvPr id="45" name="Picture 4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521424" y="5715000"/>
            <a:ext cx="1469051" cy="2524932"/>
          </a:xfrm>
          <a:prstGeom prst="rect">
            <a:avLst/>
          </a:prstGeom>
        </p:spPr>
      </p:pic>
      <p:pic>
        <p:nvPicPr>
          <p:cNvPr id="46" name="Picture 4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4060002" y="6588538"/>
            <a:ext cx="1883248" cy="2628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96806">
            <a:off x="-1451748" y="4448377"/>
            <a:ext cx="6599197" cy="6838546"/>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234702">
            <a:off x="1013423" y="-1136922"/>
            <a:ext cx="2628319" cy="2723647"/>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327134">
            <a:off x="16950340" y="6599166"/>
            <a:ext cx="1658546" cy="1718700"/>
          </a:xfrm>
          <a:prstGeom prst="rect">
            <a:avLst/>
          </a:prstGeom>
        </p:spPr>
      </p:pic>
      <p:grpSp>
        <p:nvGrpSpPr>
          <p:cNvPr id="7" name="Group 7"/>
          <p:cNvGrpSpPr/>
          <p:nvPr/>
        </p:nvGrpSpPr>
        <p:grpSpPr>
          <a:xfrm>
            <a:off x="-152400" y="1028700"/>
            <a:ext cx="1181100" cy="11811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9" name="Group 9"/>
          <p:cNvGrpSpPr/>
          <p:nvPr/>
        </p:nvGrpSpPr>
        <p:grpSpPr>
          <a:xfrm>
            <a:off x="16687800" y="8686800"/>
            <a:ext cx="571500" cy="5715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1" name="Group 11"/>
          <p:cNvGrpSpPr/>
          <p:nvPr/>
        </p:nvGrpSpPr>
        <p:grpSpPr>
          <a:xfrm>
            <a:off x="7967362" y="1516118"/>
            <a:ext cx="11283354" cy="7873017"/>
            <a:chOff x="0" y="0"/>
            <a:chExt cx="15044472" cy="10497356"/>
          </a:xfrm>
        </p:grpSpPr>
        <p:sp>
          <p:nvSpPr>
            <p:cNvPr id="12" name="TextBox 12"/>
            <p:cNvSpPr txBox="1"/>
            <p:nvPr/>
          </p:nvSpPr>
          <p:spPr>
            <a:xfrm>
              <a:off x="0" y="0"/>
              <a:ext cx="15044472" cy="1208869"/>
            </a:xfrm>
            <a:prstGeom prst="rect">
              <a:avLst/>
            </a:prstGeom>
          </p:spPr>
          <p:txBody>
            <a:bodyPr lIns="0" tIns="0" rIns="0" bIns="0" rtlCol="0" anchor="t">
              <a:spAutoFit/>
            </a:bodyPr>
            <a:lstStyle/>
            <a:p>
              <a:pPr algn="ctr">
                <a:lnSpc>
                  <a:spcPts val="7227"/>
                </a:lnSpc>
              </a:pPr>
              <a:r>
                <a:rPr lang="en-US" sz="6023" spc="602">
                  <a:solidFill>
                    <a:srgbClr val="26558A"/>
                  </a:solidFill>
                  <a:latin typeface="Glacial Indifference Bold"/>
                </a:rPr>
                <a:t>CONTENTS</a:t>
              </a:r>
            </a:p>
          </p:txBody>
        </p:sp>
        <p:sp>
          <p:nvSpPr>
            <p:cNvPr id="13" name="TextBox 13"/>
            <p:cNvSpPr txBox="1"/>
            <p:nvPr/>
          </p:nvSpPr>
          <p:spPr>
            <a:xfrm>
              <a:off x="0" y="1439774"/>
              <a:ext cx="15044472" cy="9057583"/>
            </a:xfrm>
            <a:prstGeom prst="rect">
              <a:avLst/>
            </a:prstGeom>
          </p:spPr>
          <p:txBody>
            <a:bodyPr lIns="0" tIns="0" rIns="0" bIns="0" rtlCol="0" anchor="t">
              <a:spAutoFit/>
            </a:bodyPr>
            <a:lstStyle/>
            <a:p>
              <a:pPr algn="ctr">
                <a:lnSpc>
                  <a:spcPts val="6883"/>
                </a:lnSpc>
              </a:pPr>
              <a:r>
                <a:rPr lang="en-US" sz="4589">
                  <a:solidFill>
                    <a:srgbClr val="004AAD"/>
                  </a:solidFill>
                  <a:latin typeface="Glacial Indifference"/>
                </a:rPr>
                <a:t>1- Abstract</a:t>
              </a:r>
            </a:p>
            <a:p>
              <a:pPr algn="ctr">
                <a:lnSpc>
                  <a:spcPts val="6883"/>
                </a:lnSpc>
              </a:pPr>
              <a:r>
                <a:rPr lang="en-US" sz="4589">
                  <a:solidFill>
                    <a:srgbClr val="004AAD"/>
                  </a:solidFill>
                  <a:latin typeface="Glacial Indifference"/>
                </a:rPr>
                <a:t>2- Introduction </a:t>
              </a:r>
            </a:p>
            <a:p>
              <a:pPr algn="ctr">
                <a:lnSpc>
                  <a:spcPts val="6883"/>
                </a:lnSpc>
              </a:pPr>
              <a:r>
                <a:rPr lang="en-US" sz="4589">
                  <a:solidFill>
                    <a:srgbClr val="004AAD"/>
                  </a:solidFill>
                  <a:latin typeface="Glacial Indifference"/>
                </a:rPr>
                <a:t>3- Motivation and </a:t>
              </a:r>
            </a:p>
            <a:p>
              <a:pPr algn="ctr">
                <a:lnSpc>
                  <a:spcPts val="6883"/>
                </a:lnSpc>
              </a:pPr>
              <a:r>
                <a:rPr lang="en-US" sz="4589">
                  <a:solidFill>
                    <a:srgbClr val="004AAD"/>
                  </a:solidFill>
                  <a:latin typeface="Glacial Indifference"/>
                </a:rPr>
                <a:t>Objective of the project</a:t>
              </a:r>
            </a:p>
            <a:p>
              <a:pPr algn="ctr">
                <a:lnSpc>
                  <a:spcPts val="6883"/>
                </a:lnSpc>
              </a:pPr>
              <a:r>
                <a:rPr lang="en-US" sz="4589">
                  <a:solidFill>
                    <a:srgbClr val="004AAD"/>
                  </a:solidFill>
                  <a:latin typeface="Glacial Indifference"/>
                </a:rPr>
                <a:t>4- Flow process </a:t>
              </a:r>
            </a:p>
            <a:p>
              <a:pPr algn="ctr">
                <a:lnSpc>
                  <a:spcPts val="6883"/>
                </a:lnSpc>
              </a:pPr>
              <a:r>
                <a:rPr lang="en-US" sz="4589">
                  <a:solidFill>
                    <a:srgbClr val="004AAD"/>
                  </a:solidFill>
                  <a:latin typeface="Glacial Indifference"/>
                </a:rPr>
                <a:t>5- Experimental Results</a:t>
              </a:r>
            </a:p>
            <a:p>
              <a:pPr algn="ctr">
                <a:lnSpc>
                  <a:spcPts val="6883"/>
                </a:lnSpc>
              </a:pPr>
              <a:r>
                <a:rPr lang="en-US" sz="4589">
                  <a:solidFill>
                    <a:srgbClr val="004AAD"/>
                  </a:solidFill>
                  <a:latin typeface="Glacial Indifference"/>
                </a:rPr>
                <a:t>6- Conclusion</a:t>
              </a:r>
            </a:p>
            <a:p>
              <a:pPr algn="ctr">
                <a:lnSpc>
                  <a:spcPts val="6453"/>
                </a:lnSpc>
              </a:pPr>
              <a:endParaRPr lang="en-US" sz="4589">
                <a:solidFill>
                  <a:srgbClr val="004AAD"/>
                </a:solidFill>
                <a:latin typeface="Glacial Indifference"/>
              </a:endParaRPr>
            </a:p>
          </p:txBody>
        </p:sp>
      </p:grpSp>
      <p:pic>
        <p:nvPicPr>
          <p:cNvPr id="14" name="Picture 14"/>
          <p:cNvPicPr>
            <a:picLocks noChangeAspect="1"/>
          </p:cNvPicPr>
          <p:nvPr/>
        </p:nvPicPr>
        <p:blipFill>
          <a:blip r:embed="rId4"/>
          <a:srcRect l="5574" r="5574"/>
          <a:stretch>
            <a:fillRect/>
          </a:stretch>
        </p:blipFill>
        <p:spPr>
          <a:xfrm>
            <a:off x="438150" y="1840774"/>
            <a:ext cx="9983619" cy="6322696"/>
          </a:xfrm>
          <a:prstGeom prst="rect">
            <a:avLst/>
          </a:prstGeom>
        </p:spPr>
      </p:pic>
      <p:pic>
        <p:nvPicPr>
          <p:cNvPr id="15" name="Picture 15"/>
          <p:cNvPicPr>
            <a:picLocks noChangeAspect="1"/>
          </p:cNvPicPr>
          <p:nvPr/>
        </p:nvPicPr>
        <p:blipFill>
          <a:blip r:embed="rId5"/>
          <a:srcRect l="3471" r="3471"/>
          <a:stretch>
            <a:fillRect/>
          </a:stretch>
        </p:blipFill>
        <p:spPr>
          <a:xfrm>
            <a:off x="438150" y="1840774"/>
            <a:ext cx="9983619" cy="63226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986250">
            <a:off x="-4102298" y="-524776"/>
            <a:ext cx="8880774" cy="9202874"/>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375633">
            <a:off x="-495235" y="7776531"/>
            <a:ext cx="4297608" cy="4453480"/>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087273">
            <a:off x="16499100" y="4419465"/>
            <a:ext cx="6599197" cy="683854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420793">
            <a:off x="10604897" y="-4495251"/>
            <a:ext cx="9951332" cy="10312261"/>
          </a:xfrm>
          <a:prstGeom prst="rect">
            <a:avLst/>
          </a:prstGeom>
        </p:spPr>
      </p:pic>
      <p:grpSp>
        <p:nvGrpSpPr>
          <p:cNvPr id="6" name="Group 6"/>
          <p:cNvGrpSpPr/>
          <p:nvPr/>
        </p:nvGrpSpPr>
        <p:grpSpPr>
          <a:xfrm>
            <a:off x="173602" y="4896985"/>
            <a:ext cx="328975" cy="246515"/>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6078200" y="215265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059948">
            <a:off x="16604155" y="-438298"/>
            <a:ext cx="2350917" cy="2436183"/>
          </a:xfrm>
          <a:prstGeom prst="rect">
            <a:avLst/>
          </a:prstGeom>
        </p:spPr>
      </p:pic>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782951">
            <a:off x="1393662" y="8897625"/>
            <a:ext cx="1936387" cy="2006618"/>
          </a:xfrm>
          <a:prstGeom prst="rect">
            <a:avLst/>
          </a:prstGeom>
        </p:spPr>
      </p:pic>
      <p:sp>
        <p:nvSpPr>
          <p:cNvPr id="12" name="TextBox 12"/>
          <p:cNvSpPr txBox="1"/>
          <p:nvPr/>
        </p:nvSpPr>
        <p:spPr>
          <a:xfrm>
            <a:off x="6564140" y="4191770"/>
            <a:ext cx="18358" cy="1712959"/>
          </a:xfrm>
          <a:prstGeom prst="rect">
            <a:avLst/>
          </a:prstGeom>
        </p:spPr>
        <p:txBody>
          <a:bodyPr lIns="0" tIns="0" rIns="0" bIns="0" rtlCol="0" anchor="t">
            <a:spAutoFit/>
          </a:bodyPr>
          <a:lstStyle/>
          <a:p>
            <a:pPr algn="ctr">
              <a:lnSpc>
                <a:spcPts val="14030"/>
              </a:lnSpc>
            </a:pPr>
            <a:endParaRPr/>
          </a:p>
        </p:txBody>
      </p:sp>
      <p:sp>
        <p:nvSpPr>
          <p:cNvPr id="13" name="TextBox 13"/>
          <p:cNvSpPr txBox="1"/>
          <p:nvPr/>
        </p:nvSpPr>
        <p:spPr>
          <a:xfrm>
            <a:off x="457200" y="1745751"/>
            <a:ext cx="17830800" cy="2686614"/>
          </a:xfrm>
          <a:prstGeom prst="rect">
            <a:avLst/>
          </a:prstGeom>
        </p:spPr>
        <p:txBody>
          <a:bodyPr lIns="0" tIns="0" rIns="0" bIns="0" rtlCol="0" anchor="t">
            <a:spAutoFit/>
          </a:bodyPr>
          <a:lstStyle/>
          <a:p>
            <a:pPr algn="ctr">
              <a:lnSpc>
                <a:spcPts val="5329"/>
              </a:lnSpc>
            </a:pPr>
            <a:r>
              <a:rPr lang="en-US" sz="4068" spc="81">
                <a:solidFill>
                  <a:srgbClr val="D2DFE7"/>
                </a:solidFill>
                <a:latin typeface="Glacial Indifference"/>
              </a:rPr>
              <a:t>The Rapid growth of new documents and multimedia news has created new challenges in pattern recognition and machine learning the problem of handwritten digit recognition has long been an open problem in the field of pattern classification.</a:t>
            </a:r>
          </a:p>
        </p:txBody>
      </p:sp>
      <p:grpSp>
        <p:nvGrpSpPr>
          <p:cNvPr id="14" name="Group 14"/>
          <p:cNvGrpSpPr/>
          <p:nvPr/>
        </p:nvGrpSpPr>
        <p:grpSpPr>
          <a:xfrm>
            <a:off x="188857" y="2003418"/>
            <a:ext cx="298464" cy="298464"/>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6" name="TextBox 16"/>
          <p:cNvSpPr txBox="1"/>
          <p:nvPr/>
        </p:nvSpPr>
        <p:spPr>
          <a:xfrm>
            <a:off x="188857" y="4644629"/>
            <a:ext cx="18504007" cy="2772156"/>
          </a:xfrm>
          <a:prstGeom prst="rect">
            <a:avLst/>
          </a:prstGeom>
        </p:spPr>
        <p:txBody>
          <a:bodyPr lIns="0" tIns="0" rIns="0" bIns="0" rtlCol="0" anchor="t">
            <a:spAutoFit/>
          </a:bodyPr>
          <a:lstStyle/>
          <a:p>
            <a:pPr algn="ctr">
              <a:lnSpc>
                <a:spcPts val="5502"/>
              </a:lnSpc>
            </a:pPr>
            <a:r>
              <a:rPr lang="en-US" sz="4200" spc="84">
                <a:solidFill>
                  <a:srgbClr val="D2DFE7"/>
                </a:solidFill>
                <a:latin typeface="Glacial Indifference"/>
              </a:rPr>
              <a:t>Handwriting recognition is one of the compelling research works going on because every individual in this world has their own style of writing. It is the capability of the computer to identify and understand handwritten digits or characters automatically.</a:t>
            </a:r>
          </a:p>
        </p:txBody>
      </p:sp>
      <p:grpSp>
        <p:nvGrpSpPr>
          <p:cNvPr id="17" name="Group 17"/>
          <p:cNvGrpSpPr/>
          <p:nvPr/>
        </p:nvGrpSpPr>
        <p:grpSpPr>
          <a:xfrm>
            <a:off x="188857" y="8139774"/>
            <a:ext cx="313720" cy="313720"/>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sp>
        <p:nvSpPr>
          <p:cNvPr id="19" name="TextBox 19"/>
          <p:cNvSpPr txBox="1"/>
          <p:nvPr/>
        </p:nvSpPr>
        <p:spPr>
          <a:xfrm>
            <a:off x="5894774" y="480060"/>
            <a:ext cx="8572900" cy="1097280"/>
          </a:xfrm>
          <a:prstGeom prst="rect">
            <a:avLst/>
          </a:prstGeom>
        </p:spPr>
        <p:txBody>
          <a:bodyPr lIns="0" tIns="0" rIns="0" bIns="0" rtlCol="0" anchor="t">
            <a:spAutoFit/>
          </a:bodyPr>
          <a:lstStyle/>
          <a:p>
            <a:pPr>
              <a:lnSpc>
                <a:spcPts val="8640"/>
              </a:lnSpc>
            </a:pPr>
            <a:r>
              <a:rPr lang="en-US" sz="7200" spc="719">
                <a:solidFill>
                  <a:srgbClr val="0FCFFD"/>
                </a:solidFill>
                <a:latin typeface="Alegreya Bold"/>
              </a:rPr>
              <a:t>ABSTRACT </a:t>
            </a:r>
          </a:p>
        </p:txBody>
      </p:sp>
      <p:sp>
        <p:nvSpPr>
          <p:cNvPr id="20" name="TextBox 20"/>
          <p:cNvSpPr txBox="1"/>
          <p:nvPr/>
        </p:nvSpPr>
        <p:spPr>
          <a:xfrm>
            <a:off x="1001822" y="7919599"/>
            <a:ext cx="16464377" cy="1338701"/>
          </a:xfrm>
          <a:prstGeom prst="rect">
            <a:avLst/>
          </a:prstGeom>
        </p:spPr>
        <p:txBody>
          <a:bodyPr lIns="0" tIns="0" rIns="0" bIns="0" rtlCol="0" anchor="t">
            <a:spAutoFit/>
          </a:bodyPr>
          <a:lstStyle/>
          <a:p>
            <a:pPr algn="ctr">
              <a:lnSpc>
                <a:spcPts val="5329"/>
              </a:lnSpc>
            </a:pPr>
            <a:r>
              <a:rPr lang="en-US" sz="4068" spc="81">
                <a:solidFill>
                  <a:srgbClr val="FFFFFF"/>
                </a:solidFill>
                <a:latin typeface="Glacial Indifference"/>
              </a:rPr>
              <a:t>main objective of this project is to provide efficient and reliable techniques for recognition of handwritten numeral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444223" y="5750572"/>
            <a:ext cx="5630153" cy="5834356"/>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858459">
            <a:off x="11785864" y="-1420005"/>
            <a:ext cx="7958550" cy="8247202"/>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938171">
            <a:off x="-2270898" y="4389359"/>
            <a:ext cx="6599197" cy="6838546"/>
          </a:xfrm>
          <a:prstGeom prst="rect">
            <a:avLst/>
          </a:prstGeom>
        </p:spPr>
      </p:pic>
      <p:pic>
        <p:nvPicPr>
          <p:cNvPr id="5" name="Picture 5"/>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653010">
            <a:off x="-2653501" y="-3517467"/>
            <a:ext cx="8774102" cy="9092333"/>
          </a:xfrm>
          <a:prstGeom prst="rect">
            <a:avLst/>
          </a:prstGeom>
        </p:spPr>
      </p:pic>
      <p:grpSp>
        <p:nvGrpSpPr>
          <p:cNvPr id="6" name="Group 6"/>
          <p:cNvGrpSpPr/>
          <p:nvPr/>
        </p:nvGrpSpPr>
        <p:grpSpPr>
          <a:xfrm>
            <a:off x="16078200"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8" name="Group 8"/>
          <p:cNvGrpSpPr/>
          <p:nvPr/>
        </p:nvGrpSpPr>
        <p:grpSpPr>
          <a:xfrm>
            <a:off x="1028700" y="102870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284995">
            <a:off x="-870493" y="-880590"/>
            <a:ext cx="1936387" cy="2006618"/>
          </a:xfrm>
          <a:prstGeom prst="rect">
            <a:avLst/>
          </a:prstGeom>
        </p:spPr>
      </p:pic>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90501">
            <a:off x="17438639" y="7418650"/>
            <a:ext cx="2410762" cy="2498199"/>
          </a:xfrm>
          <a:prstGeom prst="rect">
            <a:avLst/>
          </a:prstGeom>
        </p:spPr>
      </p:pic>
      <p:sp>
        <p:nvSpPr>
          <p:cNvPr id="12" name="TextBox 12"/>
          <p:cNvSpPr txBox="1"/>
          <p:nvPr/>
        </p:nvSpPr>
        <p:spPr>
          <a:xfrm>
            <a:off x="3259543" y="1379220"/>
            <a:ext cx="11184680" cy="8907780"/>
          </a:xfrm>
          <a:prstGeom prst="rect">
            <a:avLst/>
          </a:prstGeom>
        </p:spPr>
        <p:txBody>
          <a:bodyPr lIns="0" tIns="0" rIns="0" bIns="0" rtlCol="0" anchor="t">
            <a:spAutoFit/>
          </a:bodyPr>
          <a:lstStyle/>
          <a:p>
            <a:pPr algn="ctr">
              <a:lnSpc>
                <a:spcPts val="4680"/>
              </a:lnSpc>
            </a:pPr>
            <a:r>
              <a:rPr lang="en-US" sz="3600" u="sng" dirty="0">
                <a:solidFill>
                  <a:srgbClr val="000000"/>
                </a:solidFill>
                <a:latin typeface="Alice"/>
              </a:rPr>
              <a:t>ABOUT DATASET</a:t>
            </a:r>
            <a:r>
              <a:rPr lang="en-US" sz="3600" dirty="0">
                <a:solidFill>
                  <a:srgbClr val="000000"/>
                </a:solidFill>
                <a:latin typeface="Alice"/>
              </a:rPr>
              <a:t>-</a:t>
            </a:r>
          </a:p>
          <a:p>
            <a:pPr algn="ctr">
              <a:lnSpc>
                <a:spcPts val="4680"/>
              </a:lnSpc>
            </a:pPr>
            <a:endParaRPr lang="en-US" sz="3600" dirty="0">
              <a:solidFill>
                <a:srgbClr val="000000"/>
              </a:solidFill>
              <a:latin typeface="Alice"/>
            </a:endParaRPr>
          </a:p>
          <a:p>
            <a:pPr algn="ctr">
              <a:lnSpc>
                <a:spcPts val="4680"/>
              </a:lnSpc>
            </a:pPr>
            <a:r>
              <a:rPr lang="en-US" sz="3600" dirty="0">
                <a:solidFill>
                  <a:srgbClr val="000000"/>
                </a:solidFill>
                <a:latin typeface="Alice"/>
              </a:rPr>
              <a:t>MNIST dataset has the following features:</a:t>
            </a:r>
          </a:p>
          <a:p>
            <a:pPr algn="ctr">
              <a:lnSpc>
                <a:spcPts val="4680"/>
              </a:lnSpc>
            </a:pPr>
            <a:endParaRPr lang="en-US" sz="3600" dirty="0">
              <a:solidFill>
                <a:srgbClr val="000000"/>
              </a:solidFill>
              <a:latin typeface="Alice"/>
            </a:endParaRPr>
          </a:p>
          <a:p>
            <a:pPr algn="ctr">
              <a:lnSpc>
                <a:spcPts val="4680"/>
              </a:lnSpc>
            </a:pPr>
            <a:r>
              <a:rPr lang="en-US" sz="3600" dirty="0">
                <a:solidFill>
                  <a:srgbClr val="000000"/>
                </a:solidFill>
                <a:latin typeface="Alice"/>
              </a:rPr>
              <a:t>Dataset size 70,000 samples of handwritten images.</a:t>
            </a:r>
          </a:p>
          <a:p>
            <a:pPr algn="ctr">
              <a:lnSpc>
                <a:spcPts val="4680"/>
              </a:lnSpc>
            </a:pPr>
            <a:endParaRPr lang="en-US" sz="3600" dirty="0">
              <a:solidFill>
                <a:srgbClr val="000000"/>
              </a:solidFill>
              <a:latin typeface="Alice"/>
            </a:endParaRPr>
          </a:p>
          <a:p>
            <a:pPr algn="ctr">
              <a:lnSpc>
                <a:spcPts val="4680"/>
              </a:lnSpc>
            </a:pPr>
            <a:r>
              <a:rPr lang="en-US" sz="3600" dirty="0">
                <a:solidFill>
                  <a:srgbClr val="000000"/>
                </a:solidFill>
                <a:latin typeface="Alice"/>
              </a:rPr>
              <a:t>The size of each image is 28x28 pixels.</a:t>
            </a:r>
          </a:p>
          <a:p>
            <a:pPr algn="ctr">
              <a:lnSpc>
                <a:spcPts val="4680"/>
              </a:lnSpc>
            </a:pPr>
            <a:endParaRPr lang="en-US" sz="3600" dirty="0">
              <a:solidFill>
                <a:srgbClr val="000000"/>
              </a:solidFill>
              <a:latin typeface="Alice"/>
            </a:endParaRPr>
          </a:p>
          <a:p>
            <a:pPr algn="ctr">
              <a:lnSpc>
                <a:spcPts val="4680"/>
              </a:lnSpc>
            </a:pPr>
            <a:r>
              <a:rPr lang="en-US" sz="3600" dirty="0">
                <a:solidFill>
                  <a:srgbClr val="000000"/>
                </a:solidFill>
                <a:latin typeface="Alice"/>
              </a:rPr>
              <a:t>Each image has only 1 color channel, i.e., grayscale image.</a:t>
            </a:r>
          </a:p>
          <a:p>
            <a:pPr algn="ctr">
              <a:lnSpc>
                <a:spcPts val="4680"/>
              </a:lnSpc>
            </a:pPr>
            <a:endParaRPr lang="en-US" sz="3600" dirty="0">
              <a:solidFill>
                <a:srgbClr val="000000"/>
              </a:solidFill>
              <a:latin typeface="Alice"/>
            </a:endParaRPr>
          </a:p>
          <a:p>
            <a:pPr algn="ctr">
              <a:lnSpc>
                <a:spcPts val="4680"/>
              </a:lnSpc>
            </a:pPr>
            <a:r>
              <a:rPr lang="en-US" sz="3600" dirty="0">
                <a:solidFill>
                  <a:srgbClr val="000000"/>
                </a:solidFill>
                <a:latin typeface="Alice"/>
              </a:rPr>
              <a:t>Each pixel has value in the range of [0,255] where 0 represents black, and 255 represents white.</a:t>
            </a:r>
          </a:p>
          <a:p>
            <a:pPr algn="ctr">
              <a:lnSpc>
                <a:spcPts val="4680"/>
              </a:lnSpc>
            </a:pPr>
            <a:endParaRPr lang="en-US" sz="3600" dirty="0">
              <a:solidFill>
                <a:srgbClr val="000000"/>
              </a:solidFill>
              <a:latin typeface="Alice"/>
            </a:endParaRPr>
          </a:p>
          <a:p>
            <a:pPr algn="ctr">
              <a:lnSpc>
                <a:spcPts val="4680"/>
              </a:lnSpc>
            </a:pPr>
            <a:r>
              <a:rPr lang="en-US" sz="3600" dirty="0">
                <a:solidFill>
                  <a:srgbClr val="000000"/>
                </a:solidFill>
                <a:latin typeface="Alice"/>
              </a:rPr>
              <a:t>Each image has labeled from 0-9.</a:t>
            </a:r>
          </a:p>
        </p:txBody>
      </p:sp>
      <p:grpSp>
        <p:nvGrpSpPr>
          <p:cNvPr id="13" name="Group 13"/>
          <p:cNvGrpSpPr/>
          <p:nvPr/>
        </p:nvGrpSpPr>
        <p:grpSpPr>
          <a:xfrm>
            <a:off x="1436815" y="2860252"/>
            <a:ext cx="204839" cy="204839"/>
            <a:chOff x="0" y="0"/>
            <a:chExt cx="1913890" cy="1913890"/>
          </a:xfrm>
        </p:grpSpPr>
        <p:sp>
          <p:nvSpPr>
            <p:cNvPr id="14" name="Freeform 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solidFill>
          </p:spPr>
        </p:sp>
      </p:grpSp>
      <p:grpSp>
        <p:nvGrpSpPr>
          <p:cNvPr id="15" name="Group 15"/>
          <p:cNvGrpSpPr/>
          <p:nvPr/>
        </p:nvGrpSpPr>
        <p:grpSpPr>
          <a:xfrm>
            <a:off x="1503140" y="8262406"/>
            <a:ext cx="194121" cy="194121"/>
            <a:chOff x="0" y="0"/>
            <a:chExt cx="1913890" cy="1913890"/>
          </a:xfrm>
        </p:grpSpPr>
        <p:sp>
          <p:nvSpPr>
            <p:cNvPr id="16" name="Freeform 1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solidFill>
          </p:spPr>
        </p:sp>
      </p:grpSp>
      <p:grpSp>
        <p:nvGrpSpPr>
          <p:cNvPr id="17" name="Group 17"/>
          <p:cNvGrpSpPr/>
          <p:nvPr/>
        </p:nvGrpSpPr>
        <p:grpSpPr>
          <a:xfrm>
            <a:off x="1488411" y="6377198"/>
            <a:ext cx="198521" cy="198521"/>
            <a:chOff x="0" y="0"/>
            <a:chExt cx="1913890" cy="1913890"/>
          </a:xfrm>
        </p:grpSpPr>
        <p:sp>
          <p:nvSpPr>
            <p:cNvPr id="18" name="Freeform 1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solidFill>
          </p:spPr>
        </p:sp>
      </p:grpSp>
      <p:grpSp>
        <p:nvGrpSpPr>
          <p:cNvPr id="19" name="Group 19"/>
          <p:cNvGrpSpPr/>
          <p:nvPr/>
        </p:nvGrpSpPr>
        <p:grpSpPr>
          <a:xfrm>
            <a:off x="1503140" y="5143500"/>
            <a:ext cx="204839" cy="204839"/>
            <a:chOff x="0" y="0"/>
            <a:chExt cx="1913890" cy="1913890"/>
          </a:xfrm>
        </p:grpSpPr>
        <p:sp>
          <p:nvSpPr>
            <p:cNvPr id="20" name="Freeform 2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solidFill>
          </p:spPr>
        </p:sp>
      </p:grpSp>
      <p:grpSp>
        <p:nvGrpSpPr>
          <p:cNvPr id="21" name="Group 21"/>
          <p:cNvGrpSpPr/>
          <p:nvPr/>
        </p:nvGrpSpPr>
        <p:grpSpPr>
          <a:xfrm>
            <a:off x="1549757" y="4017806"/>
            <a:ext cx="183793" cy="183793"/>
            <a:chOff x="0" y="0"/>
            <a:chExt cx="1913890" cy="1913890"/>
          </a:xfrm>
        </p:grpSpPr>
        <p:sp>
          <p:nvSpPr>
            <p:cNvPr id="22" name="Freeform 2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solidFill>
          </p:spPr>
        </p:sp>
      </p:grpSp>
      <p:grpSp>
        <p:nvGrpSpPr>
          <p:cNvPr id="23" name="Group 23"/>
          <p:cNvGrpSpPr/>
          <p:nvPr/>
        </p:nvGrpSpPr>
        <p:grpSpPr>
          <a:xfrm>
            <a:off x="1488411" y="9848850"/>
            <a:ext cx="173464" cy="173464"/>
            <a:chOff x="0" y="0"/>
            <a:chExt cx="1913890" cy="1913890"/>
          </a:xfrm>
        </p:grpSpPr>
        <p:sp>
          <p:nvSpPr>
            <p:cNvPr id="24" name="Freeform 2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solidFill>
          </p:spPr>
        </p:sp>
      </p:grpSp>
      <p:sp>
        <p:nvSpPr>
          <p:cNvPr id="25" name="TextBox 25"/>
          <p:cNvSpPr txBox="1"/>
          <p:nvPr/>
        </p:nvSpPr>
        <p:spPr>
          <a:xfrm>
            <a:off x="319961" y="-136083"/>
            <a:ext cx="8154432" cy="1460208"/>
          </a:xfrm>
          <a:prstGeom prst="rect">
            <a:avLst/>
          </a:prstGeom>
        </p:spPr>
        <p:txBody>
          <a:bodyPr wrap="square" lIns="0" tIns="0" rIns="0" bIns="0" rtlCol="0" anchor="t">
            <a:spAutoFit/>
          </a:bodyPr>
          <a:lstStyle/>
          <a:p>
            <a:pPr algn="ctr">
              <a:lnSpc>
                <a:spcPts val="11837"/>
              </a:lnSpc>
            </a:pPr>
            <a:r>
              <a:rPr lang="en-US" sz="8455" dirty="0">
                <a:solidFill>
                  <a:srgbClr val="04345C"/>
                </a:solidFill>
                <a:latin typeface="Alegreya Bold"/>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692641">
            <a:off x="1853217" y="-2526377"/>
            <a:ext cx="14137151" cy="14649897"/>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16729" y="5468715"/>
            <a:ext cx="5328508" cy="5521770"/>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48884" y="8667750"/>
            <a:ext cx="2306858" cy="2390526"/>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12967898" y="-2126071"/>
            <a:ext cx="6088708" cy="6309542"/>
          </a:xfrm>
          <a:prstGeom prst="rect">
            <a:avLst/>
          </a:prstGeom>
        </p:spPr>
      </p:pic>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449029">
            <a:off x="16729013" y="2010975"/>
            <a:ext cx="1828804" cy="1895134"/>
          </a:xfrm>
          <a:prstGeom prst="rect">
            <a:avLst/>
          </a:prstGeom>
        </p:spPr>
      </p:pic>
      <p:grpSp>
        <p:nvGrpSpPr>
          <p:cNvPr id="7" name="Group 7"/>
          <p:cNvGrpSpPr/>
          <p:nvPr/>
        </p:nvGrpSpPr>
        <p:grpSpPr>
          <a:xfrm>
            <a:off x="16687800" y="1028700"/>
            <a:ext cx="571500" cy="5715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9" name="Group 9"/>
          <p:cNvGrpSpPr/>
          <p:nvPr/>
        </p:nvGrpSpPr>
        <p:grpSpPr>
          <a:xfrm>
            <a:off x="252239" y="2094058"/>
            <a:ext cx="210734" cy="210734"/>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1" name="Group 11"/>
          <p:cNvGrpSpPr/>
          <p:nvPr/>
        </p:nvGrpSpPr>
        <p:grpSpPr>
          <a:xfrm>
            <a:off x="252239" y="4693205"/>
            <a:ext cx="210734" cy="210734"/>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3" name="Group 13"/>
          <p:cNvGrpSpPr/>
          <p:nvPr/>
        </p:nvGrpSpPr>
        <p:grpSpPr>
          <a:xfrm>
            <a:off x="252239" y="7032014"/>
            <a:ext cx="210734" cy="210734"/>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id="15" name="Picture 15"/>
          <p:cNvPicPr>
            <a:picLocks noChangeAspect="1"/>
          </p:cNvPicPr>
          <p:nvPr/>
        </p:nvPicPr>
        <p:blipFill>
          <a:blip r:embed="rId4"/>
          <a:srcRect t="5432" b="5432"/>
          <a:stretch>
            <a:fillRect/>
          </a:stretch>
        </p:blipFill>
        <p:spPr>
          <a:xfrm>
            <a:off x="13996183" y="71702"/>
            <a:ext cx="4032138" cy="2022356"/>
          </a:xfrm>
          <a:prstGeom prst="rect">
            <a:avLst/>
          </a:prstGeom>
        </p:spPr>
      </p:pic>
      <p:sp>
        <p:nvSpPr>
          <p:cNvPr id="16" name="TextBox 16"/>
          <p:cNvSpPr txBox="1"/>
          <p:nvPr/>
        </p:nvSpPr>
        <p:spPr>
          <a:xfrm>
            <a:off x="1022375" y="594916"/>
            <a:ext cx="16126025" cy="3170916"/>
          </a:xfrm>
          <a:prstGeom prst="rect">
            <a:avLst/>
          </a:prstGeom>
        </p:spPr>
        <p:txBody>
          <a:bodyPr lIns="0" tIns="0" rIns="0" bIns="0" rtlCol="0" anchor="t">
            <a:spAutoFit/>
          </a:bodyPr>
          <a:lstStyle/>
          <a:p>
            <a:pPr algn="ctr">
              <a:lnSpc>
                <a:spcPts val="5029"/>
              </a:lnSpc>
            </a:pPr>
            <a:r>
              <a:rPr lang="en-US" sz="3868" u="sng">
                <a:solidFill>
                  <a:srgbClr val="E2EDF1"/>
                </a:solidFill>
                <a:latin typeface="Alice"/>
              </a:rPr>
              <a:t>ABOUT THE TECHNOLOGY USED</a:t>
            </a:r>
          </a:p>
          <a:p>
            <a:pPr algn="ctr">
              <a:lnSpc>
                <a:spcPts val="5029"/>
              </a:lnSpc>
            </a:pPr>
            <a:endParaRPr lang="en-US" sz="3868" u="sng">
              <a:solidFill>
                <a:srgbClr val="E2EDF1"/>
              </a:solidFill>
              <a:latin typeface="Alice"/>
            </a:endParaRPr>
          </a:p>
          <a:p>
            <a:pPr algn="ctr">
              <a:lnSpc>
                <a:spcPts val="5029"/>
              </a:lnSpc>
            </a:pPr>
            <a:r>
              <a:rPr lang="en-US" sz="3868">
                <a:solidFill>
                  <a:srgbClr val="E2EDF1"/>
                </a:solidFill>
                <a:latin typeface="Alice"/>
              </a:rPr>
              <a:t>In machine-learning a convolutional network neural network that is a class of deep feed-forward artificial neural network that has successfully been applied to analyze visible imagery.</a:t>
            </a:r>
          </a:p>
        </p:txBody>
      </p:sp>
      <p:sp>
        <p:nvSpPr>
          <p:cNvPr id="17" name="TextBox 17"/>
          <p:cNvSpPr txBox="1"/>
          <p:nvPr/>
        </p:nvSpPr>
        <p:spPr>
          <a:xfrm>
            <a:off x="648884" y="4493577"/>
            <a:ext cx="16943025" cy="1261747"/>
          </a:xfrm>
          <a:prstGeom prst="rect">
            <a:avLst/>
          </a:prstGeom>
        </p:spPr>
        <p:txBody>
          <a:bodyPr lIns="0" tIns="0" rIns="0" bIns="0" rtlCol="0" anchor="t">
            <a:spAutoFit/>
          </a:bodyPr>
          <a:lstStyle/>
          <a:p>
            <a:pPr algn="ctr">
              <a:lnSpc>
                <a:spcPts val="5029"/>
              </a:lnSpc>
            </a:pPr>
            <a:r>
              <a:rPr lang="en-US" sz="3868">
                <a:solidFill>
                  <a:srgbClr val="FFFFFF"/>
                </a:solidFill>
                <a:latin typeface="Alice"/>
              </a:rPr>
              <a:t>CNN uses a variation of multilayer perception design to require minimal preprocessing.</a:t>
            </a:r>
          </a:p>
        </p:txBody>
      </p:sp>
      <p:sp>
        <p:nvSpPr>
          <p:cNvPr id="18" name="TextBox 18"/>
          <p:cNvSpPr txBox="1"/>
          <p:nvPr/>
        </p:nvSpPr>
        <p:spPr>
          <a:xfrm>
            <a:off x="977193" y="6769613"/>
            <a:ext cx="16614715" cy="1898137"/>
          </a:xfrm>
          <a:prstGeom prst="rect">
            <a:avLst/>
          </a:prstGeom>
        </p:spPr>
        <p:txBody>
          <a:bodyPr lIns="0" tIns="0" rIns="0" bIns="0" rtlCol="0" anchor="t">
            <a:spAutoFit/>
          </a:bodyPr>
          <a:lstStyle/>
          <a:p>
            <a:pPr algn="ctr">
              <a:lnSpc>
                <a:spcPts val="5029"/>
              </a:lnSpc>
            </a:pPr>
            <a:r>
              <a:rPr lang="en-US" sz="3868">
                <a:solidFill>
                  <a:srgbClr val="FFFFFF"/>
                </a:solidFill>
                <a:latin typeface="Alice"/>
              </a:rPr>
              <a:t>They are also known as a shift-invariant order space invariant artificial neural network, based on their shared weights architecture and translation in violence characteristics.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773250" y="5143500"/>
            <a:ext cx="5829100" cy="6040518"/>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628637">
            <a:off x="-952316" y="-1350031"/>
            <a:ext cx="12139540" cy="12579834"/>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206982">
            <a:off x="-1205830" y="7270608"/>
            <a:ext cx="6048809" cy="6268195"/>
          </a:xfrm>
          <a:prstGeom prst="rect">
            <a:avLst/>
          </a:prstGeom>
        </p:spPr>
      </p:pic>
      <p:grpSp>
        <p:nvGrpSpPr>
          <p:cNvPr id="5" name="Group 5"/>
          <p:cNvGrpSpPr/>
          <p:nvPr/>
        </p:nvGrpSpPr>
        <p:grpSpPr>
          <a:xfrm>
            <a:off x="16687800" y="8686800"/>
            <a:ext cx="571500" cy="571500"/>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7" name="Group 7"/>
          <p:cNvGrpSpPr/>
          <p:nvPr/>
        </p:nvGrpSpPr>
        <p:grpSpPr>
          <a:xfrm>
            <a:off x="-320056" y="1295400"/>
            <a:ext cx="1348756" cy="1348756"/>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8599965">
            <a:off x="-620029" y="-1195263"/>
            <a:ext cx="2306858" cy="2390526"/>
          </a:xfrm>
          <a:prstGeom prst="rect">
            <a:avLst/>
          </a:prstGeom>
        </p:spPr>
      </p:pic>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88313">
            <a:off x="17176236" y="6772434"/>
            <a:ext cx="1936109" cy="2006330"/>
          </a:xfrm>
          <a:prstGeom prst="rect">
            <a:avLst/>
          </a:prstGeom>
        </p:spPr>
      </p:pic>
      <p:sp>
        <p:nvSpPr>
          <p:cNvPr id="11" name="TextBox 11"/>
          <p:cNvSpPr txBox="1"/>
          <p:nvPr/>
        </p:nvSpPr>
        <p:spPr>
          <a:xfrm>
            <a:off x="0" y="-136083"/>
            <a:ext cx="18288000" cy="2953909"/>
          </a:xfrm>
          <a:prstGeom prst="rect">
            <a:avLst/>
          </a:prstGeom>
        </p:spPr>
        <p:txBody>
          <a:bodyPr lIns="0" tIns="0" rIns="0" bIns="0" rtlCol="0" anchor="t">
            <a:spAutoFit/>
          </a:bodyPr>
          <a:lstStyle/>
          <a:p>
            <a:pPr algn="ctr">
              <a:lnSpc>
                <a:spcPts val="11837"/>
              </a:lnSpc>
            </a:pPr>
            <a:r>
              <a:rPr lang="en-US" sz="8455" u="sng">
                <a:solidFill>
                  <a:srgbClr val="04345C"/>
                </a:solidFill>
                <a:latin typeface="Alegreya Bold"/>
              </a:rPr>
              <a:t>MOTIVATION &amp; OBJECTIVE OF PROJECT</a:t>
            </a:r>
          </a:p>
        </p:txBody>
      </p:sp>
      <p:sp>
        <p:nvSpPr>
          <p:cNvPr id="12" name="TextBox 12"/>
          <p:cNvSpPr txBox="1"/>
          <p:nvPr/>
        </p:nvSpPr>
        <p:spPr>
          <a:xfrm>
            <a:off x="544822" y="7612380"/>
            <a:ext cx="17716500" cy="1645920"/>
          </a:xfrm>
          <a:prstGeom prst="rect">
            <a:avLst/>
          </a:prstGeom>
        </p:spPr>
        <p:txBody>
          <a:bodyPr lIns="0" tIns="0" rIns="0" bIns="0" rtlCol="0" anchor="t">
            <a:spAutoFit/>
          </a:bodyPr>
          <a:lstStyle/>
          <a:p>
            <a:pPr algn="ctr">
              <a:lnSpc>
                <a:spcPts val="4320"/>
              </a:lnSpc>
              <a:spcBef>
                <a:spcPct val="0"/>
              </a:spcBef>
            </a:pPr>
            <a:r>
              <a:rPr lang="en-US" sz="3600" spc="359">
                <a:solidFill>
                  <a:srgbClr val="000000"/>
                </a:solidFill>
                <a:latin typeface="Glacial Indifference"/>
              </a:rPr>
              <a:t>THIS PROJECT AIMS TO RECOGNIZE THE HANDWRITTEN DIGIT BY USING A TOOL FROM MACHINE LEARNING TO TRAIN THE CLASSIFIED SO IT PRODUCES PERFORMANCE.</a:t>
            </a:r>
          </a:p>
        </p:txBody>
      </p:sp>
      <p:grpSp>
        <p:nvGrpSpPr>
          <p:cNvPr id="13" name="Group 13"/>
          <p:cNvGrpSpPr>
            <a:grpSpLocks noChangeAspect="1"/>
          </p:cNvGrpSpPr>
          <p:nvPr/>
        </p:nvGrpSpPr>
        <p:grpSpPr>
          <a:xfrm>
            <a:off x="97364" y="3517545"/>
            <a:ext cx="416552" cy="407908"/>
            <a:chOff x="-72390" y="7620"/>
            <a:chExt cx="6487160" cy="6352540"/>
          </a:xfrm>
        </p:grpSpPr>
        <p:sp>
          <p:nvSpPr>
            <p:cNvPr id="14" name="Freeform 14"/>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000000"/>
            </a:solidFill>
          </p:spPr>
        </p:sp>
      </p:grpSp>
      <p:sp>
        <p:nvSpPr>
          <p:cNvPr id="15" name="TextBox 15"/>
          <p:cNvSpPr txBox="1"/>
          <p:nvPr/>
        </p:nvSpPr>
        <p:spPr>
          <a:xfrm>
            <a:off x="746233" y="3472156"/>
            <a:ext cx="16795534" cy="1097280"/>
          </a:xfrm>
          <a:prstGeom prst="rect">
            <a:avLst/>
          </a:prstGeom>
        </p:spPr>
        <p:txBody>
          <a:bodyPr lIns="0" tIns="0" rIns="0" bIns="0" rtlCol="0" anchor="t">
            <a:spAutoFit/>
          </a:bodyPr>
          <a:lstStyle/>
          <a:p>
            <a:pPr algn="ctr">
              <a:lnSpc>
                <a:spcPts val="4320"/>
              </a:lnSpc>
              <a:spcBef>
                <a:spcPct val="0"/>
              </a:spcBef>
            </a:pPr>
            <a:r>
              <a:rPr lang="en-US" sz="3600" spc="359">
                <a:solidFill>
                  <a:srgbClr val="000000"/>
                </a:solidFill>
                <a:latin typeface="Glacial Indifference"/>
              </a:rPr>
              <a:t>THIS PROJECT CLEARLY RECOGNISE THE HANDWRITTEN DIGIT IN WHATEVER WAY  IT IS WRITTEN.</a:t>
            </a:r>
          </a:p>
        </p:txBody>
      </p:sp>
      <p:sp>
        <p:nvSpPr>
          <p:cNvPr id="16" name="TextBox 16"/>
          <p:cNvSpPr txBox="1"/>
          <p:nvPr/>
        </p:nvSpPr>
        <p:spPr>
          <a:xfrm>
            <a:off x="259072" y="5526757"/>
            <a:ext cx="18288000" cy="1097280"/>
          </a:xfrm>
          <a:prstGeom prst="rect">
            <a:avLst/>
          </a:prstGeom>
        </p:spPr>
        <p:txBody>
          <a:bodyPr lIns="0" tIns="0" rIns="0" bIns="0" rtlCol="0" anchor="t">
            <a:spAutoFit/>
          </a:bodyPr>
          <a:lstStyle/>
          <a:p>
            <a:pPr algn="ctr">
              <a:lnSpc>
                <a:spcPts val="4320"/>
              </a:lnSpc>
              <a:spcBef>
                <a:spcPct val="0"/>
              </a:spcBef>
            </a:pPr>
            <a:r>
              <a:rPr lang="en-US" sz="3600" spc="359">
                <a:solidFill>
                  <a:srgbClr val="000000"/>
                </a:solidFill>
                <a:latin typeface="Glacial Indifference"/>
              </a:rPr>
              <a:t>HERE WE WILL TRY TO ACHIEVE THE BEST POSSIBLE ACCURACY OF OUR MODEL.</a:t>
            </a:r>
          </a:p>
        </p:txBody>
      </p:sp>
      <p:grpSp>
        <p:nvGrpSpPr>
          <p:cNvPr id="17" name="Group 17"/>
          <p:cNvGrpSpPr>
            <a:grpSpLocks noChangeAspect="1"/>
          </p:cNvGrpSpPr>
          <p:nvPr/>
        </p:nvGrpSpPr>
        <p:grpSpPr>
          <a:xfrm>
            <a:off x="0" y="5526757"/>
            <a:ext cx="354322" cy="346969"/>
            <a:chOff x="-72390" y="7620"/>
            <a:chExt cx="6487160" cy="6352540"/>
          </a:xfrm>
        </p:grpSpPr>
        <p:sp>
          <p:nvSpPr>
            <p:cNvPr id="18" name="Freeform 18"/>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000000"/>
            </a:solidFill>
          </p:spPr>
        </p:sp>
      </p:grpSp>
      <p:grpSp>
        <p:nvGrpSpPr>
          <p:cNvPr id="19" name="Group 19"/>
          <p:cNvGrpSpPr>
            <a:grpSpLocks noChangeAspect="1"/>
          </p:cNvGrpSpPr>
          <p:nvPr/>
        </p:nvGrpSpPr>
        <p:grpSpPr>
          <a:xfrm>
            <a:off x="0" y="7612380"/>
            <a:ext cx="354322" cy="346969"/>
            <a:chOff x="-72390" y="7620"/>
            <a:chExt cx="6487160" cy="6352540"/>
          </a:xfrm>
        </p:grpSpPr>
        <p:sp>
          <p:nvSpPr>
            <p:cNvPr id="20" name="Freeform 20"/>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52402">
            <a:off x="11144397" y="2044998"/>
            <a:ext cx="9412281" cy="9753659"/>
          </a:xfrm>
          <a:prstGeom prst="rect">
            <a:avLst/>
          </a:prstGeom>
        </p:spPr>
      </p:pic>
      <p:pic>
        <p:nvPicPr>
          <p:cNvPr id="3" name="Picture 3"/>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690237">
            <a:off x="13587917" y="-1624564"/>
            <a:ext cx="5363442" cy="5557971"/>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132476">
            <a:off x="-2496200" y="6910817"/>
            <a:ext cx="5850340" cy="6062529"/>
          </a:xfrm>
          <a:prstGeom prst="rect">
            <a:avLst/>
          </a:prstGeom>
        </p:spPr>
      </p:pic>
      <p:pic>
        <p:nvPicPr>
          <p:cNvPr id="5" name="Picture 5"/>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9638777">
            <a:off x="-2446319" y="-1515701"/>
            <a:ext cx="9437477" cy="9779769"/>
          </a:xfrm>
          <a:prstGeom prst="rect">
            <a:avLst/>
          </a:prstGeom>
        </p:spPr>
      </p:pic>
      <p:grpSp>
        <p:nvGrpSpPr>
          <p:cNvPr id="6" name="Group 6"/>
          <p:cNvGrpSpPr/>
          <p:nvPr/>
        </p:nvGrpSpPr>
        <p:grpSpPr>
          <a:xfrm>
            <a:off x="17259300" y="480044"/>
            <a:ext cx="1348756" cy="1348756"/>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457200" y="9281903"/>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938422">
            <a:off x="1225129" y="9321739"/>
            <a:ext cx="1862954" cy="1930523"/>
          </a:xfrm>
          <a:prstGeom prst="rect">
            <a:avLst/>
          </a:prstGeom>
        </p:spPr>
      </p:pic>
      <p:sp>
        <p:nvSpPr>
          <p:cNvPr id="11" name="TextBox 11"/>
          <p:cNvSpPr txBox="1"/>
          <p:nvPr/>
        </p:nvSpPr>
        <p:spPr>
          <a:xfrm>
            <a:off x="4495932" y="12799"/>
            <a:ext cx="8189761" cy="1384995"/>
          </a:xfrm>
          <a:prstGeom prst="rect">
            <a:avLst/>
          </a:prstGeom>
        </p:spPr>
        <p:txBody>
          <a:bodyPr wrap="square" lIns="0" tIns="0" rIns="0" bIns="0" rtlCol="0" anchor="t">
            <a:spAutoFit/>
          </a:bodyPr>
          <a:lstStyle/>
          <a:p>
            <a:pPr algn="ctr">
              <a:lnSpc>
                <a:spcPts val="11200"/>
              </a:lnSpc>
            </a:pPr>
            <a:r>
              <a:rPr lang="en-US" sz="8000" u="sng" dirty="0">
                <a:solidFill>
                  <a:srgbClr val="D2DFE7"/>
                </a:solidFill>
                <a:latin typeface="Alegreya"/>
              </a:rPr>
              <a:t>FLOW PROCESS</a:t>
            </a:r>
          </a:p>
        </p:txBody>
      </p:sp>
      <p:sp>
        <p:nvSpPr>
          <p:cNvPr id="12" name="TextBox 12"/>
          <p:cNvSpPr txBox="1"/>
          <p:nvPr/>
        </p:nvSpPr>
        <p:spPr>
          <a:xfrm>
            <a:off x="-333552" y="1781175"/>
            <a:ext cx="19489906" cy="7404309"/>
          </a:xfrm>
          <a:prstGeom prst="rect">
            <a:avLst/>
          </a:prstGeom>
        </p:spPr>
        <p:txBody>
          <a:bodyPr lIns="0" tIns="0" rIns="0" bIns="0" rtlCol="0" anchor="t">
            <a:spAutoFit/>
          </a:bodyPr>
          <a:lstStyle/>
          <a:p>
            <a:pPr algn="ctr">
              <a:lnSpc>
                <a:spcPts val="5329"/>
              </a:lnSpc>
            </a:pPr>
            <a:r>
              <a:rPr lang="en-US" sz="4068" spc="81">
                <a:solidFill>
                  <a:srgbClr val="E2EDF1"/>
                </a:solidFill>
                <a:latin typeface="Glacial Indifference"/>
              </a:rPr>
              <a:t>1- TensorFlow JUYPTER NOTEBOOK IS CREATED</a:t>
            </a:r>
          </a:p>
          <a:p>
            <a:pPr algn="ctr">
              <a:lnSpc>
                <a:spcPts val="5329"/>
              </a:lnSpc>
            </a:pPr>
            <a:endParaRPr lang="en-US" sz="4068" spc="81">
              <a:solidFill>
                <a:srgbClr val="E2EDF1"/>
              </a:solidFill>
              <a:latin typeface="Glacial Indifference"/>
            </a:endParaRPr>
          </a:p>
          <a:p>
            <a:pPr algn="ctr">
              <a:lnSpc>
                <a:spcPts val="5329"/>
              </a:lnSpc>
            </a:pPr>
            <a:r>
              <a:rPr lang="en-US" sz="4068" spc="81">
                <a:solidFill>
                  <a:srgbClr val="E2EDF1"/>
                </a:solidFill>
                <a:latin typeface="Glacial Indifference"/>
              </a:rPr>
              <a:t>2- LIBRARIES SUCH AS KERAS, MATPLOTLIB, NUMPY IS IMPORTED</a:t>
            </a:r>
          </a:p>
          <a:p>
            <a:pPr algn="ctr">
              <a:lnSpc>
                <a:spcPts val="5329"/>
              </a:lnSpc>
            </a:pPr>
            <a:endParaRPr lang="en-US" sz="4068" spc="81">
              <a:solidFill>
                <a:srgbClr val="E2EDF1"/>
              </a:solidFill>
              <a:latin typeface="Glacial Indifference"/>
            </a:endParaRPr>
          </a:p>
          <a:p>
            <a:pPr algn="ctr">
              <a:lnSpc>
                <a:spcPts val="5329"/>
              </a:lnSpc>
            </a:pPr>
            <a:r>
              <a:rPr lang="en-US" sz="4068" spc="81">
                <a:solidFill>
                  <a:srgbClr val="E2EDF1"/>
                </a:solidFill>
                <a:latin typeface="Glacial Indifference"/>
              </a:rPr>
              <a:t>3- MNIST DATASET IS DIVIDED INTO 2 PARTS i.e TRAINING &amp; TEST.</a:t>
            </a:r>
          </a:p>
          <a:p>
            <a:pPr algn="ctr">
              <a:lnSpc>
                <a:spcPts val="5329"/>
              </a:lnSpc>
            </a:pPr>
            <a:endParaRPr lang="en-US" sz="4068" spc="81">
              <a:solidFill>
                <a:srgbClr val="E2EDF1"/>
              </a:solidFill>
              <a:latin typeface="Glacial Indifference"/>
            </a:endParaRPr>
          </a:p>
          <a:p>
            <a:pPr algn="ctr">
              <a:lnSpc>
                <a:spcPts val="5329"/>
              </a:lnSpc>
            </a:pPr>
            <a:r>
              <a:rPr lang="en-US" sz="4068" spc="81">
                <a:solidFill>
                  <a:srgbClr val="E2EDF1"/>
                </a:solidFill>
                <a:latin typeface="Glacial Indifference"/>
              </a:rPr>
              <a:t>4-THE DATA HAVE BEEN CLEANED AND NORMALIZED </a:t>
            </a:r>
          </a:p>
          <a:p>
            <a:pPr algn="ctr">
              <a:lnSpc>
                <a:spcPts val="5329"/>
              </a:lnSpc>
            </a:pPr>
            <a:endParaRPr lang="en-US" sz="4068" spc="81">
              <a:solidFill>
                <a:srgbClr val="E2EDF1"/>
              </a:solidFill>
              <a:latin typeface="Glacial Indifference"/>
            </a:endParaRPr>
          </a:p>
          <a:p>
            <a:pPr algn="ctr">
              <a:lnSpc>
                <a:spcPts val="5329"/>
              </a:lnSpc>
            </a:pPr>
            <a:r>
              <a:rPr lang="en-US" sz="4068" spc="81">
                <a:solidFill>
                  <a:srgbClr val="E2EDF1"/>
                </a:solidFill>
                <a:latin typeface="Glacial Indifference"/>
              </a:rPr>
              <a:t>5-LAYERS SUCH AS CONV2D, DENSE &amp; FLATTENED IS USED TO ATTAIN </a:t>
            </a:r>
          </a:p>
          <a:p>
            <a:pPr algn="ctr">
              <a:lnSpc>
                <a:spcPts val="5329"/>
              </a:lnSpc>
            </a:pPr>
            <a:r>
              <a:rPr lang="en-US" sz="4068" spc="81">
                <a:solidFill>
                  <a:srgbClr val="E2EDF1"/>
                </a:solidFill>
                <a:latin typeface="Glacial Indifference"/>
              </a:rPr>
              <a:t>MAXIMUM ACCURACY.</a:t>
            </a:r>
          </a:p>
          <a:p>
            <a:pPr algn="ctr">
              <a:lnSpc>
                <a:spcPts val="5329"/>
              </a:lnSpc>
            </a:pPr>
            <a:endParaRPr lang="en-US" sz="4068" spc="81">
              <a:solidFill>
                <a:srgbClr val="E2EDF1"/>
              </a:solidFill>
              <a:latin typeface="Glacial Indifferen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549006">
            <a:off x="-952316" y="-1350031"/>
            <a:ext cx="12139540" cy="12579834"/>
          </a:xfrm>
          <a:prstGeom prst="rect">
            <a:avLst/>
          </a:prstGeom>
        </p:spPr>
      </p:pic>
      <p:pic>
        <p:nvPicPr>
          <p:cNvPr id="3" name="Picture 3"/>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045505">
            <a:off x="-1359967" y="7023342"/>
            <a:ext cx="5082133" cy="5266459"/>
          </a:xfrm>
          <a:prstGeom prst="rect">
            <a:avLst/>
          </a:prstGeom>
        </p:spPr>
      </p:pic>
      <p:pic>
        <p:nvPicPr>
          <p:cNvPr id="4" name="Picture 4"/>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925588" y="4364168"/>
            <a:ext cx="6724823" cy="6968729"/>
          </a:xfrm>
          <a:prstGeom prst="rect">
            <a:avLst/>
          </a:prstGeom>
        </p:spPr>
      </p:pic>
      <p:pic>
        <p:nvPicPr>
          <p:cNvPr id="5" name="Picture 5"/>
          <p:cNvPicPr>
            <a:picLocks noChangeAspect="1"/>
          </p:cNvPicPr>
          <p:nvPr/>
        </p:nvPicPr>
        <p:blipFill>
          <a:blip r:embed="rId2">
            <a:alphaModFix amt="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321491">
            <a:off x="14186191" y="-1417201"/>
            <a:ext cx="5764013" cy="5973070"/>
          </a:xfrm>
          <a:prstGeom prst="rect">
            <a:avLst/>
          </a:prstGeom>
        </p:spPr>
      </p:pic>
      <p:grpSp>
        <p:nvGrpSpPr>
          <p:cNvPr id="6" name="Group 6"/>
          <p:cNvGrpSpPr/>
          <p:nvPr/>
        </p:nvGrpSpPr>
        <p:grpSpPr>
          <a:xfrm>
            <a:off x="17259300" y="866775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grpSp>
        <p:nvGrpSpPr>
          <p:cNvPr id="8" name="Group 8"/>
          <p:cNvGrpSpPr/>
          <p:nvPr/>
        </p:nvGrpSpPr>
        <p:grpSpPr>
          <a:xfrm>
            <a:off x="609600" y="742950"/>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6380584">
            <a:off x="1437988" y="-561380"/>
            <a:ext cx="1862954" cy="1930523"/>
          </a:xfrm>
          <a:prstGeom prst="rect">
            <a:avLst/>
          </a:prstGeom>
        </p:spPr>
      </p:pic>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115857">
            <a:off x="17381961" y="5936688"/>
            <a:ext cx="2255115" cy="2336906"/>
          </a:xfrm>
          <a:prstGeom prst="rect">
            <a:avLst/>
          </a:prstGeom>
        </p:spPr>
      </p:pic>
      <p:pic>
        <p:nvPicPr>
          <p:cNvPr id="12" name="Picture 12"/>
          <p:cNvPicPr>
            <a:picLocks noChangeAspect="1"/>
          </p:cNvPicPr>
          <p:nvPr/>
        </p:nvPicPr>
        <p:blipFill>
          <a:blip r:embed="rId6"/>
          <a:srcRect l="8144" t="629" r="19079"/>
          <a:stretch>
            <a:fillRect/>
          </a:stretch>
        </p:blipFill>
        <p:spPr>
          <a:xfrm>
            <a:off x="267271" y="403881"/>
            <a:ext cx="13744488" cy="5107505"/>
          </a:xfrm>
          <a:prstGeom prst="rect">
            <a:avLst/>
          </a:prstGeom>
        </p:spPr>
      </p:pic>
      <p:pic>
        <p:nvPicPr>
          <p:cNvPr id="13" name="Picture 13"/>
          <p:cNvPicPr>
            <a:picLocks noChangeAspect="1"/>
          </p:cNvPicPr>
          <p:nvPr/>
        </p:nvPicPr>
        <p:blipFill>
          <a:blip r:embed="rId7"/>
          <a:srcRect t="44446" r="23656" b="9167"/>
          <a:stretch>
            <a:fillRect/>
          </a:stretch>
        </p:blipFill>
        <p:spPr>
          <a:xfrm>
            <a:off x="4176529" y="5644750"/>
            <a:ext cx="12891669" cy="44075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479131">
            <a:off x="-1749557" y="-842269"/>
            <a:ext cx="11828430" cy="12257441"/>
          </a:xfrm>
          <a:prstGeom prst="rect">
            <a:avLst/>
          </a:prstGeom>
        </p:spPr>
      </p:pic>
      <p:pic>
        <p:nvPicPr>
          <p:cNvPr id="3" name="Picture 3"/>
          <p:cNvPicPr>
            <a:picLocks noChangeAspect="1"/>
          </p:cNvPicPr>
          <p:nvPr/>
        </p:nvPicPr>
        <p:blipFill>
          <a:blip r:embed="rId4">
            <a:alphaModFix amt="9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62892">
            <a:off x="6138829" y="7329482"/>
            <a:ext cx="5075946" cy="5260048"/>
          </a:xfrm>
          <a:prstGeom prst="rect">
            <a:avLst/>
          </a:prstGeom>
        </p:spPr>
      </p:pic>
      <p:pic>
        <p:nvPicPr>
          <p:cNvPr id="4" name="Picture 4"/>
          <p:cNvPicPr>
            <a:picLocks noChangeAspect="1"/>
          </p:cNvPicPr>
          <p:nvPr/>
        </p:nvPicPr>
        <p:blipFill>
          <a:blip r:embed="rId2">
            <a:alphaModFix amt="19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280451">
            <a:off x="15442780" y="-1044451"/>
            <a:ext cx="4001180" cy="4146301"/>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714294">
            <a:off x="13724600" y="-373897"/>
            <a:ext cx="2229048" cy="2309894"/>
          </a:xfrm>
          <a:prstGeom prst="rect">
            <a:avLst/>
          </a:prstGeom>
        </p:spPr>
      </p:pic>
      <p:grpSp>
        <p:nvGrpSpPr>
          <p:cNvPr id="6" name="Group 6"/>
          <p:cNvGrpSpPr/>
          <p:nvPr/>
        </p:nvGrpSpPr>
        <p:grpSpPr>
          <a:xfrm>
            <a:off x="16687800" y="1028700"/>
            <a:ext cx="571500" cy="5715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52400" y="80772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2EDF1"/>
            </a:solidFill>
          </p:spPr>
        </p:sp>
      </p:grpSp>
      <p:pic>
        <p:nvPicPr>
          <p:cNvPr id="10" name="Picture 10"/>
          <p:cNvPicPr>
            <a:picLocks noChangeAspect="1"/>
          </p:cNvPicPr>
          <p:nvPr/>
        </p:nvPicPr>
        <p:blipFill>
          <a:blip r:embed="rId6"/>
          <a:srcRect l="34796" t="44359" b="10016"/>
          <a:stretch>
            <a:fillRect/>
          </a:stretch>
        </p:blipFill>
        <p:spPr>
          <a:xfrm>
            <a:off x="177056" y="194670"/>
            <a:ext cx="13559984" cy="5338878"/>
          </a:xfrm>
          <a:prstGeom prst="rect">
            <a:avLst/>
          </a:prstGeom>
        </p:spPr>
      </p:pic>
      <p:pic>
        <p:nvPicPr>
          <p:cNvPr id="11" name="Picture 11"/>
          <p:cNvPicPr>
            <a:picLocks noChangeAspect="1"/>
          </p:cNvPicPr>
          <p:nvPr/>
        </p:nvPicPr>
        <p:blipFill>
          <a:blip r:embed="rId7"/>
          <a:srcRect t="31061" b="12045"/>
          <a:stretch>
            <a:fillRect/>
          </a:stretch>
        </p:blipFill>
        <p:spPr>
          <a:xfrm>
            <a:off x="3119237" y="5533548"/>
            <a:ext cx="14140063" cy="4526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588</Words>
  <Application>Microsoft Office PowerPoint</Application>
  <PresentationFormat>Custom</PresentationFormat>
  <Paragraphs>86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Glacial Indifference Bold</vt:lpstr>
      <vt:lpstr>Arial</vt:lpstr>
      <vt:lpstr>Glacial Indifference</vt:lpstr>
      <vt:lpstr>Alegreya Bold</vt:lpstr>
      <vt:lpstr>Calibri</vt:lpstr>
      <vt:lpstr>Chewy</vt:lpstr>
      <vt:lpstr>Alegreya</vt:lpstr>
      <vt:lpstr>Alice</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Technology</dc:title>
  <dc:creator>KETAN</dc:creator>
  <cp:lastModifiedBy>ketan Khandelwal</cp:lastModifiedBy>
  <cp:revision>2</cp:revision>
  <dcterms:created xsi:type="dcterms:W3CDTF">2006-08-16T00:00:00Z</dcterms:created>
  <dcterms:modified xsi:type="dcterms:W3CDTF">2020-12-18T15:03:17Z</dcterms:modified>
  <dc:identifier>DAEQT_dORnI</dc:identifier>
</cp:coreProperties>
</file>