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3" r:id="rId7"/>
    <p:sldId id="264" r:id="rId8"/>
    <p:sldId id="265" r:id="rId9"/>
    <p:sldId id="261" r:id="rId10"/>
    <p:sldId id="262" r:id="rId11"/>
    <p:sldId id="266" r:id="rId12"/>
  </p:sldIdLst>
  <p:sldSz cx="9144000" cy="5143500" type="screen16x9"/>
  <p:notesSz cx="6858000" cy="9144000"/>
  <p:embeddedFontLst>
    <p:embeddedFont>
      <p:font typeface="Georgia" panose="02040502050405020303" pitchFamily="18" charset="0"/>
      <p:regular r:id="rId14"/>
      <p:bold r:id="rId15"/>
      <p:italic r:id="rId16"/>
      <p:boldItalic r:id="rId17"/>
    </p:embeddedFont>
    <p:embeddedFont>
      <p:font typeface="Maven Pro" panose="020B0604020202020204" charset="0"/>
      <p:regular r:id="rId18"/>
      <p:bold r:id="rId19"/>
    </p:embeddedFont>
    <p:embeddedFont>
      <p:font typeface="Nunit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9" autoAdjust="0"/>
    <p:restoredTop sz="94660"/>
  </p:normalViewPr>
  <p:slideViewPr>
    <p:cSldViewPr snapToGrid="0">
      <p:cViewPr>
        <p:scale>
          <a:sx n="84" d="100"/>
          <a:sy n="84" d="100"/>
        </p:scale>
        <p:origin x="6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8f6e3a6f945ea0_4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8f6e3a6f945ea0_4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8f6e3a6f945ea0_1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8f6e3a6f945ea0_1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68f6e3a6f945ea0_4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68f6e3a6f945ea0_4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68f6e3a6f945ea0_4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68f6e3a6f945ea0_4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68f6e3a6f945ea0_5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68f6e3a6f945ea0_5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68f6e3a6f945ea0_5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68f6e3a6f945ea0_5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1600"/>
              </a:spcBef>
              <a:spcAft>
                <a:spcPts val="0"/>
              </a:spcAft>
              <a:buClr>
                <a:schemeClr val="lt1"/>
              </a:buClr>
              <a:buSzPts val="1100"/>
              <a:buChar char="○"/>
              <a:defRPr>
                <a:solidFill>
                  <a:schemeClr val="lt1"/>
                </a:solidFill>
              </a:defRPr>
            </a:lvl2pPr>
            <a:lvl3pPr marL="1371600" lvl="2" indent="-298450" algn="ctr">
              <a:spcBef>
                <a:spcPts val="1600"/>
              </a:spcBef>
              <a:spcAft>
                <a:spcPts val="0"/>
              </a:spcAft>
              <a:buClr>
                <a:schemeClr val="lt1"/>
              </a:buClr>
              <a:buSzPts val="1100"/>
              <a:buChar char="■"/>
              <a:defRPr>
                <a:solidFill>
                  <a:schemeClr val="lt1"/>
                </a:solidFill>
              </a:defRPr>
            </a:lvl3pPr>
            <a:lvl4pPr marL="1828800" lvl="3" indent="-298450" algn="ctr">
              <a:spcBef>
                <a:spcPts val="1600"/>
              </a:spcBef>
              <a:spcAft>
                <a:spcPts val="0"/>
              </a:spcAft>
              <a:buClr>
                <a:schemeClr val="lt1"/>
              </a:buClr>
              <a:buSzPts val="1100"/>
              <a:buChar char="●"/>
              <a:defRPr>
                <a:solidFill>
                  <a:schemeClr val="lt1"/>
                </a:solidFill>
              </a:defRPr>
            </a:lvl4pPr>
            <a:lvl5pPr marL="2286000" lvl="4" indent="-298450" algn="ctr">
              <a:spcBef>
                <a:spcPts val="1600"/>
              </a:spcBef>
              <a:spcAft>
                <a:spcPts val="0"/>
              </a:spcAft>
              <a:buClr>
                <a:schemeClr val="lt1"/>
              </a:buClr>
              <a:buSzPts val="1100"/>
              <a:buChar char="○"/>
              <a:defRPr>
                <a:solidFill>
                  <a:schemeClr val="lt1"/>
                </a:solidFill>
              </a:defRPr>
            </a:lvl5pPr>
            <a:lvl6pPr marL="2743200" lvl="5" indent="-298450" algn="ctr">
              <a:spcBef>
                <a:spcPts val="1600"/>
              </a:spcBef>
              <a:spcAft>
                <a:spcPts val="0"/>
              </a:spcAft>
              <a:buClr>
                <a:schemeClr val="lt1"/>
              </a:buClr>
              <a:buSzPts val="1100"/>
              <a:buChar char="■"/>
              <a:defRPr>
                <a:solidFill>
                  <a:schemeClr val="lt1"/>
                </a:solidFill>
              </a:defRPr>
            </a:lvl6pPr>
            <a:lvl7pPr marL="3200400" lvl="6" indent="-298450" algn="ctr">
              <a:spcBef>
                <a:spcPts val="1600"/>
              </a:spcBef>
              <a:spcAft>
                <a:spcPts val="0"/>
              </a:spcAft>
              <a:buClr>
                <a:schemeClr val="lt1"/>
              </a:buClr>
              <a:buSzPts val="1100"/>
              <a:buChar char="●"/>
              <a:defRPr>
                <a:solidFill>
                  <a:schemeClr val="lt1"/>
                </a:solidFill>
              </a:defRPr>
            </a:lvl7pPr>
            <a:lvl8pPr marL="3657600" lvl="7" indent="-298450" algn="ctr">
              <a:spcBef>
                <a:spcPts val="1600"/>
              </a:spcBef>
              <a:spcAft>
                <a:spcPts val="0"/>
              </a:spcAft>
              <a:buClr>
                <a:schemeClr val="lt1"/>
              </a:buClr>
              <a:buSzPts val="1100"/>
              <a:buChar char="○"/>
              <a:defRPr>
                <a:solidFill>
                  <a:schemeClr val="lt1"/>
                </a:solidFill>
              </a:defRPr>
            </a:lvl8pPr>
            <a:lvl9pPr marL="4114800" lvl="8" indent="-298450" algn="ctr">
              <a:spcBef>
                <a:spcPts val="1600"/>
              </a:spcBef>
              <a:spcAft>
                <a:spcPts val="160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83920" y="787208"/>
            <a:ext cx="4972280" cy="22988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STUDENT MARKS PREDICTION</a:t>
            </a:r>
            <a:endParaRPr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0" lvl="0" indent="0" algn="l" rtl="0">
              <a:spcBef>
                <a:spcPts val="0"/>
              </a:spcBef>
              <a:spcAft>
                <a:spcPts val="0"/>
              </a:spcAft>
              <a:buNone/>
            </a:pPr>
            <a:r>
              <a:rPr lang="en-GB"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USING LINEAR REGRESSION</a:t>
            </a:r>
            <a:endParaRPr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err="1"/>
              <a:t>Divyam</a:t>
            </a:r>
            <a:r>
              <a:rPr lang="en-GB" dirty="0"/>
              <a:t> Arora</a:t>
            </a:r>
            <a:endParaRPr dirty="0"/>
          </a:p>
          <a:p>
            <a:pPr marL="0" lvl="0" indent="0" algn="l" rtl="0">
              <a:spcBef>
                <a:spcPts val="0"/>
              </a:spcBef>
              <a:spcAft>
                <a:spcPts val="0"/>
              </a:spcAft>
              <a:buNone/>
            </a:pPr>
            <a:r>
              <a:rPr lang="en-GB" dirty="0"/>
              <a:t>Anusha </a:t>
            </a:r>
            <a:r>
              <a:rPr lang="en-GB" dirty="0" err="1"/>
              <a:t>NIgam</a:t>
            </a:r>
            <a:endParaRPr dirty="0"/>
          </a:p>
          <a:p>
            <a:pPr marL="0" lvl="0" indent="0" algn="l" rtl="0">
              <a:spcBef>
                <a:spcPts val="0"/>
              </a:spcBef>
              <a:spcAft>
                <a:spcPts val="0"/>
              </a:spcAft>
              <a:buNone/>
            </a:pPr>
            <a:r>
              <a:rPr lang="en-GB" dirty="0"/>
              <a:t>Anubhav Choudhary</a:t>
            </a:r>
            <a:endParaRPr dirty="0"/>
          </a:p>
        </p:txBody>
      </p:sp>
      <p:pic>
        <p:nvPicPr>
          <p:cNvPr id="9218" name="Picture 2" descr="Linear Regression Basics for Absolute Beginners | by Benjamin Obi Tayo  Ph.D. | Towards AI | Medium">
            <a:extLst>
              <a:ext uri="{FF2B5EF4-FFF2-40B4-BE49-F238E27FC236}">
                <a16:creationId xmlns:a16="http://schemas.microsoft.com/office/drawing/2014/main" id="{15DDF44B-0ACD-48CF-9F1B-B982FA466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6200" y="704119"/>
            <a:ext cx="3987800" cy="20390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200"/>
              <a:t>EVALUATION</a:t>
            </a:r>
            <a:endParaRPr sz="4200"/>
          </a:p>
        </p:txBody>
      </p:sp>
      <p:sp>
        <p:nvSpPr>
          <p:cNvPr id="314" name="Google Shape;314;p19"/>
          <p:cNvSpPr txBox="1">
            <a:spLocks noGrp="1"/>
          </p:cNvSpPr>
          <p:nvPr>
            <p:ph type="body" idx="1"/>
          </p:nvPr>
        </p:nvSpPr>
        <p:spPr>
          <a:xfrm>
            <a:off x="1245175" y="1931425"/>
            <a:ext cx="7030500" cy="254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solidFill>
                  <a:srgbClr val="292929"/>
                </a:solidFill>
                <a:highlight>
                  <a:srgbClr val="FFFFFF"/>
                </a:highlight>
                <a:latin typeface="Georgia"/>
                <a:ea typeface="Georgia"/>
                <a:cs typeface="Georgia"/>
                <a:sym typeface="Georgia"/>
              </a:rPr>
              <a:t>Model Evaluation is an integral part of the model development process.</a:t>
            </a:r>
            <a:endParaRPr sz="1900">
              <a:solidFill>
                <a:srgbClr val="292929"/>
              </a:solidFill>
              <a:highlight>
                <a:srgbClr val="FFFFFF"/>
              </a:highlight>
              <a:latin typeface="Georgia"/>
              <a:ea typeface="Georgia"/>
              <a:cs typeface="Georgia"/>
              <a:sym typeface="Georgia"/>
            </a:endParaRPr>
          </a:p>
          <a:p>
            <a:pPr marL="0" lvl="0" indent="0" algn="l" rtl="0">
              <a:spcBef>
                <a:spcPts val="1600"/>
              </a:spcBef>
              <a:spcAft>
                <a:spcPts val="0"/>
              </a:spcAft>
              <a:buNone/>
            </a:pPr>
            <a:r>
              <a:rPr lang="en-GB" sz="1900">
                <a:solidFill>
                  <a:srgbClr val="292929"/>
                </a:solidFill>
                <a:highlight>
                  <a:srgbClr val="FFFFFF"/>
                </a:highlight>
                <a:latin typeface="Georgia"/>
                <a:ea typeface="Georgia"/>
                <a:cs typeface="Georgia"/>
                <a:sym typeface="Georgia"/>
              </a:rPr>
              <a:t>For evaluation, we utilize a partition of the refined data, usually referred to as the ‘test data’.</a:t>
            </a:r>
            <a:endParaRPr sz="1900">
              <a:solidFill>
                <a:srgbClr val="292929"/>
              </a:solidFill>
              <a:highlight>
                <a:srgbClr val="FFFFFF"/>
              </a:highlight>
              <a:latin typeface="Georgia"/>
              <a:ea typeface="Georgia"/>
              <a:cs typeface="Georgia"/>
              <a:sym typeface="Georgia"/>
            </a:endParaRPr>
          </a:p>
          <a:p>
            <a:pPr marL="0" lvl="0" indent="0" algn="l" rtl="0">
              <a:spcBef>
                <a:spcPts val="1600"/>
              </a:spcBef>
              <a:spcAft>
                <a:spcPts val="0"/>
              </a:spcAft>
              <a:buNone/>
            </a:pPr>
            <a:r>
              <a:rPr lang="en-GB" sz="1900">
                <a:solidFill>
                  <a:srgbClr val="292929"/>
                </a:solidFill>
                <a:highlight>
                  <a:srgbClr val="FFFFFF"/>
                </a:highlight>
                <a:latin typeface="Georgia"/>
                <a:ea typeface="Georgia"/>
                <a:cs typeface="Georgia"/>
                <a:sym typeface="Georgia"/>
              </a:rPr>
              <a:t>The calculated accuracy of the model is: </a:t>
            </a:r>
            <a:r>
              <a:rPr lang="en-GB" sz="1900" b="1">
                <a:solidFill>
                  <a:srgbClr val="292929"/>
                </a:solidFill>
                <a:highlight>
                  <a:srgbClr val="FFFFFF"/>
                </a:highlight>
                <a:latin typeface="Georgia"/>
                <a:ea typeface="Georgia"/>
                <a:cs typeface="Georgia"/>
                <a:sym typeface="Georgia"/>
              </a:rPr>
              <a:t>95%</a:t>
            </a:r>
            <a:endParaRPr sz="1900" b="1">
              <a:solidFill>
                <a:srgbClr val="292929"/>
              </a:solidFill>
              <a:highlight>
                <a:srgbClr val="FFFFFF"/>
              </a:highlight>
              <a:latin typeface="Georgia"/>
              <a:ea typeface="Georgia"/>
              <a:cs typeface="Georgia"/>
              <a:sym typeface="Georgia"/>
            </a:endParaRPr>
          </a:p>
          <a:p>
            <a:pPr marL="0" lvl="0" indent="0" algn="l" rtl="0">
              <a:spcBef>
                <a:spcPts val="1600"/>
              </a:spcBef>
              <a:spcAft>
                <a:spcPts val="1600"/>
              </a:spcAft>
              <a:buNone/>
            </a:pP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9B42-2700-4998-88AB-E179C73D99BE}"/>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6C6EC739-BACD-400E-B9ED-9113D2EFFBEC}"/>
              </a:ext>
            </a:extLst>
          </p:cNvPr>
          <p:cNvSpPr>
            <a:spLocks noGrp="1"/>
          </p:cNvSpPr>
          <p:nvPr>
            <p:ph type="body" idx="1"/>
          </p:nvPr>
        </p:nvSpPr>
        <p:spPr/>
        <p:txBody>
          <a:bodyPr/>
          <a:lstStyle/>
          <a:p>
            <a:endParaRPr lang="en-IN" dirty="0"/>
          </a:p>
        </p:txBody>
      </p:sp>
      <p:sp>
        <p:nvSpPr>
          <p:cNvPr id="4" name="Rectangle 3">
            <a:extLst>
              <a:ext uri="{FF2B5EF4-FFF2-40B4-BE49-F238E27FC236}">
                <a16:creationId xmlns:a16="http://schemas.microsoft.com/office/drawing/2014/main" id="{E1B28101-44A7-4D7C-A9E3-A1F989BD9F32}"/>
              </a:ext>
            </a:extLst>
          </p:cNvPr>
          <p:cNvSpPr/>
          <p:nvPr/>
        </p:nvSpPr>
        <p:spPr>
          <a:xfrm>
            <a:off x="2421412" y="2110084"/>
            <a:ext cx="5145248" cy="2308324"/>
          </a:xfrm>
          <a:prstGeom prst="rect">
            <a:avLst/>
          </a:prstGeom>
          <a:noFill/>
        </p:spPr>
        <p:txBody>
          <a:bodyPr wrap="square" lIns="91440" tIns="45720" rIns="91440" bIns="45720">
            <a:spAutoFit/>
          </a:bodyPr>
          <a:lstStyle/>
          <a:p>
            <a:pPr algn="ctr"/>
            <a:r>
              <a:rPr lang="en-US" sz="7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727976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500"/>
              <a:t>INTRODUCTION</a:t>
            </a:r>
            <a:endParaRPr sz="4500"/>
          </a:p>
        </p:txBody>
      </p:sp>
      <p:sp>
        <p:nvSpPr>
          <p:cNvPr id="284" name="Google Shape;284;p14"/>
          <p:cNvSpPr txBox="1">
            <a:spLocks noGrp="1"/>
          </p:cNvSpPr>
          <p:nvPr>
            <p:ph type="body" idx="1"/>
          </p:nvPr>
        </p:nvSpPr>
        <p:spPr>
          <a:xfrm>
            <a:off x="1186950" y="1934300"/>
            <a:ext cx="7147200" cy="2949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2000" dirty="0">
                <a:solidFill>
                  <a:srgbClr val="34495E"/>
                </a:solidFill>
                <a:highlight>
                  <a:srgbClr val="FFFFFF"/>
                </a:highlight>
                <a:latin typeface="Arial"/>
                <a:ea typeface="Arial"/>
                <a:cs typeface="Arial"/>
                <a:sym typeface="Arial"/>
              </a:rPr>
              <a:t>Education is very important issue regarding development of a country. The main objective of educational institutions is to provide high quality education to its students. One way to accomplish this is by predicting student's academic performance and thereby taking early steps to improve student's performance and teaching quality.</a:t>
            </a:r>
            <a:endParaRPr sz="2000" dirty="0"/>
          </a:p>
        </p:txBody>
      </p:sp>
      <p:pic>
        <p:nvPicPr>
          <p:cNvPr id="2050" name="Picture 2" descr="FUTURE SHOCK: 25 Education trends post COVID-19, Marketing &amp; Advertising  News, ET BrandEquity">
            <a:extLst>
              <a:ext uri="{FF2B5EF4-FFF2-40B4-BE49-F238E27FC236}">
                <a16:creationId xmlns:a16="http://schemas.microsoft.com/office/drawing/2014/main" id="{E1792411-DD5A-41D3-B715-069FF28227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7960" y="245898"/>
            <a:ext cx="2026920" cy="152019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667850"/>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500"/>
              <a:t>OBJECTIVE</a:t>
            </a:r>
            <a:endParaRPr sz="5600"/>
          </a:p>
        </p:txBody>
      </p:sp>
      <p:sp>
        <p:nvSpPr>
          <p:cNvPr id="290" name="Google Shape;290;p15"/>
          <p:cNvSpPr txBox="1">
            <a:spLocks noGrp="1"/>
          </p:cNvSpPr>
          <p:nvPr>
            <p:ph type="body" idx="1"/>
          </p:nvPr>
        </p:nvSpPr>
        <p:spPr>
          <a:xfrm>
            <a:off x="1040450" y="1814200"/>
            <a:ext cx="7894800" cy="31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900"/>
              <a:t>This system aims to predict student's marks using linear regression. The idea behind this analysis is to predict the marks of students by their studying hours.Through this project we can determine:</a:t>
            </a:r>
            <a:endParaRPr sz="1900"/>
          </a:p>
          <a:p>
            <a:pPr marL="457200" lvl="0" indent="-349250" algn="l" rtl="0">
              <a:spcBef>
                <a:spcPts val="1600"/>
              </a:spcBef>
              <a:spcAft>
                <a:spcPts val="0"/>
              </a:spcAft>
              <a:buSzPts val="1900"/>
              <a:buChar char="-"/>
            </a:pPr>
            <a:r>
              <a:rPr lang="en-GB" sz="1900"/>
              <a:t>How many hours need to do the study to get 99% marks</a:t>
            </a:r>
            <a:endParaRPr sz="1900"/>
          </a:p>
          <a:p>
            <a:pPr marL="457200" lvl="0" indent="-349250" algn="l" rtl="0">
              <a:spcBef>
                <a:spcPts val="0"/>
              </a:spcBef>
              <a:spcAft>
                <a:spcPts val="0"/>
              </a:spcAft>
              <a:buSzPts val="1900"/>
              <a:buChar char="-"/>
            </a:pPr>
            <a:r>
              <a:rPr lang="en-GB" sz="1900"/>
              <a:t>If I will do study x() hours per day so how much marks I will get.</a:t>
            </a:r>
            <a:endParaRPr sz="1900"/>
          </a:p>
          <a:p>
            <a:pPr marL="457200" lvl="0" indent="0" algn="l" rtl="0">
              <a:spcBef>
                <a:spcPts val="1600"/>
              </a:spcBef>
              <a:spcAft>
                <a:spcPts val="0"/>
              </a:spcAft>
              <a:buNone/>
            </a:pPr>
            <a:r>
              <a:rPr lang="en-GB" sz="1900"/>
              <a:t>Through these points the school can determine the performance of the student.</a:t>
            </a:r>
            <a:endParaRPr sz="1900"/>
          </a:p>
          <a:p>
            <a:pPr marL="0" lvl="0" indent="0" algn="l" rtl="0">
              <a:spcBef>
                <a:spcPts val="1600"/>
              </a:spcBef>
              <a:spcAft>
                <a:spcPts val="1600"/>
              </a:spcAft>
              <a:buNone/>
            </a:pPr>
            <a:endParaRPr sz="1400"/>
          </a:p>
        </p:txBody>
      </p:sp>
      <p:pic>
        <p:nvPicPr>
          <p:cNvPr id="1026" name="Picture 2" descr="Passing Marks? - MAPC Help">
            <a:extLst>
              <a:ext uri="{FF2B5EF4-FFF2-40B4-BE49-F238E27FC236}">
                <a16:creationId xmlns:a16="http://schemas.microsoft.com/office/drawing/2014/main" id="{7AB25682-3578-488C-A287-FDB33FAADB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185" r="25139" b="11111"/>
          <a:stretch/>
        </p:blipFill>
        <p:spPr bwMode="auto">
          <a:xfrm rot="19885216">
            <a:off x="6331488" y="303341"/>
            <a:ext cx="1636475" cy="1445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500"/>
              <a:t>IMPLEMENTATION </a:t>
            </a:r>
            <a:endParaRPr sz="3500"/>
          </a:p>
        </p:txBody>
      </p:sp>
      <p:sp>
        <p:nvSpPr>
          <p:cNvPr id="296" name="Google Shape;296;p16"/>
          <p:cNvSpPr txBox="1">
            <a:spLocks noGrp="1"/>
          </p:cNvSpPr>
          <p:nvPr>
            <p:ph type="body" idx="1"/>
          </p:nvPr>
        </p:nvSpPr>
        <p:spPr>
          <a:xfrm>
            <a:off x="252240" y="2325855"/>
            <a:ext cx="7030500" cy="14690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dirty="0">
                <a:solidFill>
                  <a:srgbClr val="34495E"/>
                </a:solidFill>
                <a:highlight>
                  <a:srgbClr val="FFFFFF"/>
                </a:highlight>
                <a:latin typeface="Arial"/>
                <a:ea typeface="Arial"/>
                <a:cs typeface="Arial"/>
                <a:sym typeface="Arial"/>
              </a:rPr>
              <a:t>To implement this model we are using </a:t>
            </a:r>
            <a:r>
              <a:rPr lang="en-GB" sz="1800" dirty="0" err="1">
                <a:solidFill>
                  <a:srgbClr val="34495E"/>
                </a:solidFill>
                <a:highlight>
                  <a:srgbClr val="FFFFFF"/>
                </a:highlight>
                <a:latin typeface="Arial"/>
                <a:ea typeface="Arial"/>
                <a:cs typeface="Arial"/>
                <a:sym typeface="Arial"/>
              </a:rPr>
              <a:t>Jupyter</a:t>
            </a:r>
            <a:r>
              <a:rPr lang="en-GB" sz="1800" dirty="0">
                <a:solidFill>
                  <a:srgbClr val="34495E"/>
                </a:solidFill>
                <a:highlight>
                  <a:srgbClr val="FFFFFF"/>
                </a:highlight>
                <a:latin typeface="Arial"/>
                <a:ea typeface="Arial"/>
                <a:cs typeface="Arial"/>
                <a:sym typeface="Arial"/>
              </a:rPr>
              <a:t> Notebook which is an open web source application.</a:t>
            </a:r>
            <a:endParaRPr sz="1800" dirty="0">
              <a:solidFill>
                <a:srgbClr val="34495E"/>
              </a:solidFill>
              <a:highlight>
                <a:srgbClr val="FFFFFF"/>
              </a:highlight>
              <a:latin typeface="Arial"/>
              <a:ea typeface="Arial"/>
              <a:cs typeface="Arial"/>
              <a:sym typeface="Arial"/>
            </a:endParaRPr>
          </a:p>
          <a:p>
            <a:pPr marL="0" lvl="0" indent="0" algn="l" rtl="0">
              <a:spcBef>
                <a:spcPts val="1600"/>
              </a:spcBef>
              <a:spcAft>
                <a:spcPts val="0"/>
              </a:spcAft>
              <a:buNone/>
            </a:pPr>
            <a:r>
              <a:rPr lang="en-GB" sz="1800" dirty="0">
                <a:solidFill>
                  <a:srgbClr val="34495E"/>
                </a:solidFill>
                <a:highlight>
                  <a:srgbClr val="FFFFFF"/>
                </a:highlight>
                <a:latin typeface="Arial"/>
                <a:ea typeface="Arial"/>
                <a:cs typeface="Arial"/>
                <a:sym typeface="Arial"/>
              </a:rPr>
              <a:t>Kaggle dataset is used for training the model.</a:t>
            </a:r>
            <a:endParaRPr sz="1800" dirty="0">
              <a:solidFill>
                <a:srgbClr val="34495E"/>
              </a:solidFill>
              <a:highlight>
                <a:srgbClr val="FFFFFF"/>
              </a:highlight>
              <a:latin typeface="Arial"/>
              <a:ea typeface="Arial"/>
              <a:cs typeface="Arial"/>
              <a:sym typeface="Arial"/>
            </a:endParaRPr>
          </a:p>
          <a:p>
            <a:pPr marL="0" lvl="0" indent="0" algn="l" rtl="0">
              <a:spcBef>
                <a:spcPts val="1600"/>
              </a:spcBef>
              <a:spcAft>
                <a:spcPts val="1600"/>
              </a:spcAft>
              <a:buNone/>
            </a:pPr>
            <a:endParaRPr sz="1800" dirty="0">
              <a:solidFill>
                <a:srgbClr val="34495E"/>
              </a:solidFill>
              <a:highlight>
                <a:srgbClr val="FFFFFF"/>
              </a:highlight>
              <a:latin typeface="Arial"/>
              <a:ea typeface="Arial"/>
              <a:cs typeface="Arial"/>
              <a:sym typeface="Arial"/>
            </a:endParaRPr>
          </a:p>
        </p:txBody>
      </p:sp>
      <p:pic>
        <p:nvPicPr>
          <p:cNvPr id="3074" name="Picture 2" descr="How to Use Jupyter Notebook in 2020: A Beginner's Tutorial">
            <a:extLst>
              <a:ext uri="{FF2B5EF4-FFF2-40B4-BE49-F238E27FC236}">
                <a16:creationId xmlns:a16="http://schemas.microsoft.com/office/drawing/2014/main" id="{72662EC1-B1B6-457C-934F-78FB27303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1947" y="3482340"/>
            <a:ext cx="4672053" cy="1752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2240280" y="53341"/>
            <a:ext cx="4547160" cy="7772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4200" dirty="0"/>
              <a:t>FLOW PROCESS</a:t>
            </a:r>
            <a:endParaRPr sz="4200" dirty="0"/>
          </a:p>
        </p:txBody>
      </p:sp>
      <p:sp>
        <p:nvSpPr>
          <p:cNvPr id="302" name="Google Shape;302;p17"/>
          <p:cNvSpPr txBox="1">
            <a:spLocks noGrp="1"/>
          </p:cNvSpPr>
          <p:nvPr>
            <p:ph type="body" idx="1"/>
          </p:nvPr>
        </p:nvSpPr>
        <p:spPr>
          <a:xfrm>
            <a:off x="228600" y="830580"/>
            <a:ext cx="8862060" cy="4640579"/>
          </a:xfrm>
          <a:prstGeom prst="rect">
            <a:avLst/>
          </a:prstGeom>
        </p:spPr>
        <p:txBody>
          <a:bodyPr spcFirstLastPara="1" wrap="square" lIns="91425" tIns="91425" rIns="91425" bIns="91425" anchor="t" anchorCtr="0">
            <a:noAutofit/>
          </a:bodyPr>
          <a:lstStyle/>
          <a:p>
            <a:pPr marL="749300" lvl="0" indent="-342900" algn="l" rtl="0">
              <a:lnSpc>
                <a:spcPct val="150000"/>
              </a:lnSpc>
              <a:spcBef>
                <a:spcPts val="3200"/>
              </a:spcBef>
              <a:spcAft>
                <a:spcPts val="0"/>
              </a:spcAft>
              <a:buClr>
                <a:srgbClr val="292929"/>
              </a:buClr>
              <a:buSzPts val="1800"/>
              <a:buFont typeface="Georgia"/>
              <a:buAutoNum type="arabicPeriod"/>
            </a:pPr>
            <a:r>
              <a:rPr lang="en-GB" sz="1800" dirty="0">
                <a:solidFill>
                  <a:srgbClr val="292929"/>
                </a:solidFill>
                <a:highlight>
                  <a:srgbClr val="FFFFFF"/>
                </a:highlight>
                <a:latin typeface="Georgia"/>
                <a:ea typeface="Georgia"/>
                <a:cs typeface="Georgia"/>
                <a:sym typeface="Georgia"/>
              </a:rPr>
              <a:t>Gathering data</a:t>
            </a:r>
            <a:endParaRPr sz="1800" dirty="0">
              <a:solidFill>
                <a:srgbClr val="292929"/>
              </a:solidFill>
              <a:highlight>
                <a:srgbClr val="FFFFFF"/>
              </a:highlight>
              <a:latin typeface="Georgia"/>
              <a:ea typeface="Georgia"/>
              <a:cs typeface="Georgia"/>
              <a:sym typeface="Georgia"/>
            </a:endParaRPr>
          </a:p>
          <a:p>
            <a:pPr marL="749300" lvl="0" indent="-342900" algn="l" rtl="0">
              <a:lnSpc>
                <a:spcPct val="150000"/>
              </a:lnSpc>
              <a:spcBef>
                <a:spcPts val="0"/>
              </a:spcBef>
              <a:spcAft>
                <a:spcPts val="0"/>
              </a:spcAft>
              <a:buClr>
                <a:srgbClr val="292929"/>
              </a:buClr>
              <a:buSzPts val="1800"/>
              <a:buFont typeface="Georgia"/>
              <a:buAutoNum type="arabicPeriod"/>
            </a:pPr>
            <a:r>
              <a:rPr lang="en-GB" sz="1800" dirty="0">
                <a:solidFill>
                  <a:srgbClr val="292929"/>
                </a:solidFill>
                <a:highlight>
                  <a:srgbClr val="FFFFFF"/>
                </a:highlight>
                <a:latin typeface="Georgia"/>
                <a:ea typeface="Georgia"/>
                <a:cs typeface="Georgia"/>
                <a:sym typeface="Georgia"/>
              </a:rPr>
              <a:t>Data pre-processing</a:t>
            </a:r>
            <a:br>
              <a:rPr lang="en-GB" sz="1800" dirty="0">
                <a:solidFill>
                  <a:srgbClr val="292929"/>
                </a:solidFill>
                <a:highlight>
                  <a:srgbClr val="FFFFFF"/>
                </a:highlight>
                <a:latin typeface="Georgia"/>
                <a:ea typeface="Georgia"/>
                <a:cs typeface="Georgia"/>
                <a:sym typeface="Georgia"/>
              </a:rPr>
            </a:br>
            <a:r>
              <a:rPr lang="en-GB" sz="1800" dirty="0">
                <a:solidFill>
                  <a:srgbClr val="292929"/>
                </a:solidFill>
                <a:highlight>
                  <a:srgbClr val="FFFFFF"/>
                </a:highlight>
                <a:latin typeface="Georgia"/>
                <a:ea typeface="Georgia"/>
                <a:cs typeface="Georgia"/>
                <a:sym typeface="Wingdings" panose="05000000000000000000" pitchFamily="2" charset="2"/>
              </a:rPr>
              <a:t>Visualisation</a:t>
            </a:r>
            <a:br>
              <a:rPr lang="en-GB" sz="1800" dirty="0">
                <a:solidFill>
                  <a:srgbClr val="292929"/>
                </a:solidFill>
                <a:highlight>
                  <a:srgbClr val="FFFFFF"/>
                </a:highlight>
                <a:latin typeface="Georgia"/>
                <a:ea typeface="Georgia"/>
                <a:cs typeface="Georgia"/>
                <a:sym typeface="Wingdings" panose="05000000000000000000" pitchFamily="2" charset="2"/>
              </a:rPr>
            </a:br>
            <a:endParaRPr sz="1800" dirty="0">
              <a:solidFill>
                <a:srgbClr val="292929"/>
              </a:solidFill>
              <a:highlight>
                <a:srgbClr val="FFFFFF"/>
              </a:highlight>
              <a:latin typeface="Georgia"/>
              <a:ea typeface="Georgia"/>
              <a:cs typeface="Georgia"/>
              <a:sym typeface="Georgia"/>
            </a:endParaRPr>
          </a:p>
          <a:p>
            <a:pPr marL="0" lvl="0" indent="0" algn="l" rtl="0">
              <a:spcBef>
                <a:spcPts val="0"/>
              </a:spcBef>
              <a:spcAft>
                <a:spcPts val="1600"/>
              </a:spcAft>
              <a:buNone/>
            </a:pPr>
            <a:endParaRPr dirty="0"/>
          </a:p>
        </p:txBody>
      </p:sp>
      <p:pic>
        <p:nvPicPr>
          <p:cNvPr id="3" name="Picture 2">
            <a:extLst>
              <a:ext uri="{FF2B5EF4-FFF2-40B4-BE49-F238E27FC236}">
                <a16:creationId xmlns:a16="http://schemas.microsoft.com/office/drawing/2014/main" id="{96E92BC8-941B-4397-8A1C-20A39D2FF08A}"/>
              </a:ext>
            </a:extLst>
          </p:cNvPr>
          <p:cNvPicPr>
            <a:picLocks noChangeAspect="1"/>
          </p:cNvPicPr>
          <p:nvPr/>
        </p:nvPicPr>
        <p:blipFill>
          <a:blip r:embed="rId3"/>
          <a:stretch>
            <a:fillRect/>
          </a:stretch>
        </p:blipFill>
        <p:spPr>
          <a:xfrm>
            <a:off x="3215640" y="1518354"/>
            <a:ext cx="5764703" cy="357180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098" name="Picture 2" descr="Cash Forecasting Data Visualisations CashAnalytics">
            <a:extLst>
              <a:ext uri="{FF2B5EF4-FFF2-40B4-BE49-F238E27FC236}">
                <a16:creationId xmlns:a16="http://schemas.microsoft.com/office/drawing/2014/main" id="{24444D8D-ACB3-449D-8589-DF84EF686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 y="3304256"/>
            <a:ext cx="2328083" cy="16591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BD9FC2D-E98A-43A2-AAEA-493B14D9B7D8}"/>
              </a:ext>
            </a:extLst>
          </p:cNvPr>
          <p:cNvSpPr>
            <a:spLocks noGrp="1"/>
          </p:cNvSpPr>
          <p:nvPr>
            <p:ph type="body" idx="1"/>
          </p:nvPr>
        </p:nvSpPr>
        <p:spPr>
          <a:xfrm>
            <a:off x="205740" y="0"/>
            <a:ext cx="8128560" cy="5013960"/>
          </a:xfrm>
        </p:spPr>
        <p:txBody>
          <a:bodyPr/>
          <a:lstStyle/>
          <a:p>
            <a:pPr marL="406400" lvl="0" indent="0" algn="l" rtl="0">
              <a:lnSpc>
                <a:spcPct val="150000"/>
              </a:lnSpc>
              <a:spcBef>
                <a:spcPts val="0"/>
              </a:spcBef>
              <a:spcAft>
                <a:spcPts val="0"/>
              </a:spcAft>
              <a:buClr>
                <a:srgbClr val="292929"/>
              </a:buClr>
              <a:buSzPts val="1800"/>
              <a:buNone/>
            </a:pPr>
            <a:r>
              <a:rPr lang="en-US" sz="1800" dirty="0">
                <a:solidFill>
                  <a:srgbClr val="292929"/>
                </a:solidFill>
                <a:highlight>
                  <a:srgbClr val="FFFFFF"/>
                </a:highlight>
                <a:latin typeface="Georgia"/>
                <a:ea typeface="Georgia"/>
                <a:cs typeface="Georgia"/>
                <a:sym typeface="Wingdings" panose="05000000000000000000" pitchFamily="2" charset="2"/>
              </a:rPr>
              <a:t></a:t>
            </a:r>
            <a:r>
              <a:rPr lang="en-US" sz="1800" dirty="0">
                <a:solidFill>
                  <a:srgbClr val="292929"/>
                </a:solidFill>
                <a:highlight>
                  <a:srgbClr val="FFFFFF"/>
                </a:highlight>
                <a:latin typeface="Georgia"/>
                <a:ea typeface="Georgia"/>
                <a:cs typeface="Georgia"/>
                <a:sym typeface="Georgia"/>
              </a:rPr>
              <a:t>Data Cleaning</a:t>
            </a:r>
          </a:p>
          <a:p>
            <a:pPr marL="406400" lvl="0" indent="0" algn="l" rtl="0">
              <a:lnSpc>
                <a:spcPct val="150000"/>
              </a:lnSpc>
              <a:spcBef>
                <a:spcPts val="0"/>
              </a:spcBef>
              <a:spcAft>
                <a:spcPts val="0"/>
              </a:spcAft>
              <a:buClr>
                <a:srgbClr val="292929"/>
              </a:buClr>
              <a:buSzPts val="1800"/>
              <a:buNone/>
            </a:pPr>
            <a:endParaRPr lang="en-US" sz="18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4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r>
              <a:rPr lang="en-US" sz="1400" dirty="0">
                <a:solidFill>
                  <a:srgbClr val="292929"/>
                </a:solidFill>
                <a:highlight>
                  <a:srgbClr val="FFFFFF"/>
                </a:highlight>
                <a:latin typeface="Georgia"/>
                <a:ea typeface="Georgia"/>
                <a:cs typeface="Georgia"/>
                <a:sym typeface="Georgia"/>
              </a:rPr>
              <a:t>4. Researching the model that will be best for the type of data, in this case Linear Regression.</a:t>
            </a:r>
          </a:p>
          <a:p>
            <a:endParaRPr lang="en-IN" dirty="0"/>
          </a:p>
        </p:txBody>
      </p:sp>
      <p:pic>
        <p:nvPicPr>
          <p:cNvPr id="5" name="Picture 4">
            <a:extLst>
              <a:ext uri="{FF2B5EF4-FFF2-40B4-BE49-F238E27FC236}">
                <a16:creationId xmlns:a16="http://schemas.microsoft.com/office/drawing/2014/main" id="{DF53B1B8-BAEF-4071-839E-93A1DD62488B}"/>
              </a:ext>
            </a:extLst>
          </p:cNvPr>
          <p:cNvPicPr>
            <a:picLocks noChangeAspect="1"/>
          </p:cNvPicPr>
          <p:nvPr/>
        </p:nvPicPr>
        <p:blipFill>
          <a:blip r:embed="rId2"/>
          <a:stretch>
            <a:fillRect/>
          </a:stretch>
        </p:blipFill>
        <p:spPr>
          <a:xfrm>
            <a:off x="4091940" y="129540"/>
            <a:ext cx="4472940" cy="362712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126" name="Picture 6" descr="10 Best Data Cleaning Tools To Get The Most Out Of Your Data">
            <a:extLst>
              <a:ext uri="{FF2B5EF4-FFF2-40B4-BE49-F238E27FC236}">
                <a16:creationId xmlns:a16="http://schemas.microsoft.com/office/drawing/2014/main" id="{4EEC358B-5304-401D-AE32-AC460C7B3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 y="899159"/>
            <a:ext cx="3136442" cy="175260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78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D38A0C-6C76-4ACA-975F-DFBAD9A87161}"/>
              </a:ext>
            </a:extLst>
          </p:cNvPr>
          <p:cNvSpPr>
            <a:spLocks noGrp="1"/>
          </p:cNvSpPr>
          <p:nvPr>
            <p:ph type="body" idx="1"/>
          </p:nvPr>
        </p:nvSpPr>
        <p:spPr>
          <a:xfrm>
            <a:off x="236220" y="259080"/>
            <a:ext cx="8098080" cy="4815840"/>
          </a:xfrm>
        </p:spPr>
        <p:txBody>
          <a:bodyPr/>
          <a:lstStyle/>
          <a:p>
            <a:pPr marL="406400" lvl="0" indent="0" algn="l" rtl="0">
              <a:lnSpc>
                <a:spcPct val="150000"/>
              </a:lnSpc>
              <a:spcBef>
                <a:spcPts val="0"/>
              </a:spcBef>
              <a:spcAft>
                <a:spcPts val="0"/>
              </a:spcAft>
              <a:buClr>
                <a:srgbClr val="292929"/>
              </a:buClr>
              <a:buSzPts val="1800"/>
              <a:buNone/>
            </a:pPr>
            <a:r>
              <a:rPr lang="en-US" sz="1800" dirty="0">
                <a:solidFill>
                  <a:srgbClr val="292929"/>
                </a:solidFill>
                <a:highlight>
                  <a:srgbClr val="FFFFFF"/>
                </a:highlight>
                <a:latin typeface="Georgia"/>
                <a:ea typeface="Georgia"/>
                <a:cs typeface="Georgia"/>
                <a:sym typeface="Georgia"/>
              </a:rPr>
              <a:t>5.Training and testing the model</a:t>
            </a:r>
          </a:p>
          <a:p>
            <a:pPr marL="406400" lvl="0" indent="0" algn="l" rtl="0">
              <a:lnSpc>
                <a:spcPct val="150000"/>
              </a:lnSpc>
              <a:spcBef>
                <a:spcPts val="0"/>
              </a:spcBef>
              <a:spcAft>
                <a:spcPts val="0"/>
              </a:spcAft>
              <a:buClr>
                <a:srgbClr val="292929"/>
              </a:buClr>
              <a:buSzPts val="1800"/>
              <a:buNone/>
            </a:pPr>
            <a:endParaRPr lang="en-US" sz="18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800" dirty="0">
              <a:solidFill>
                <a:srgbClr val="292929"/>
              </a:solidFill>
              <a:highlight>
                <a:srgbClr val="FFFFFF"/>
              </a:highlight>
              <a:latin typeface="Georgia"/>
              <a:ea typeface="Georgia"/>
              <a:cs typeface="Georgia"/>
              <a:sym typeface="Georgia"/>
            </a:endParaRPr>
          </a:p>
          <a:p>
            <a:pPr marL="406400" lvl="0" indent="0" algn="l" rtl="0">
              <a:lnSpc>
                <a:spcPct val="150000"/>
              </a:lnSpc>
              <a:spcBef>
                <a:spcPts val="0"/>
              </a:spcBef>
              <a:spcAft>
                <a:spcPts val="0"/>
              </a:spcAft>
              <a:buClr>
                <a:srgbClr val="292929"/>
              </a:buClr>
              <a:buSzPts val="1800"/>
              <a:buNone/>
            </a:pPr>
            <a:endParaRPr lang="en-US" sz="1800" dirty="0">
              <a:solidFill>
                <a:srgbClr val="292929"/>
              </a:solidFill>
              <a:highlight>
                <a:srgbClr val="FFFFFF"/>
              </a:highlight>
              <a:latin typeface="Georgia"/>
              <a:ea typeface="Georgia"/>
              <a:cs typeface="Georgia"/>
              <a:sym typeface="Georgia"/>
            </a:endParaRPr>
          </a:p>
        </p:txBody>
      </p:sp>
      <p:pic>
        <p:nvPicPr>
          <p:cNvPr id="5" name="Picture 4">
            <a:extLst>
              <a:ext uri="{FF2B5EF4-FFF2-40B4-BE49-F238E27FC236}">
                <a16:creationId xmlns:a16="http://schemas.microsoft.com/office/drawing/2014/main" id="{4569BD04-FE09-4803-95AC-059A11C4CB9D}"/>
              </a:ext>
            </a:extLst>
          </p:cNvPr>
          <p:cNvPicPr>
            <a:picLocks noChangeAspect="1"/>
          </p:cNvPicPr>
          <p:nvPr/>
        </p:nvPicPr>
        <p:blipFill>
          <a:blip r:embed="rId2"/>
          <a:stretch>
            <a:fillRect/>
          </a:stretch>
        </p:blipFill>
        <p:spPr>
          <a:xfrm>
            <a:off x="4073568" y="570547"/>
            <a:ext cx="5015012" cy="25888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146" name="Picture 2" descr="Machine Learning: Supervised Learning vs Unsupervised Learning | by  Gowthamy Vaseekaran | Medium">
            <a:extLst>
              <a:ext uri="{FF2B5EF4-FFF2-40B4-BE49-F238E27FC236}">
                <a16:creationId xmlns:a16="http://schemas.microsoft.com/office/drawing/2014/main" id="{A6105AE2-D819-4F06-BA00-5BFE5450EF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 y="2766974"/>
            <a:ext cx="4271688" cy="225647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004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F6E28D-B8DD-45AE-B96A-BCBE72755308}"/>
              </a:ext>
            </a:extLst>
          </p:cNvPr>
          <p:cNvSpPr>
            <a:spLocks noGrp="1"/>
          </p:cNvSpPr>
          <p:nvPr>
            <p:ph type="body" idx="1"/>
          </p:nvPr>
        </p:nvSpPr>
        <p:spPr>
          <a:xfrm>
            <a:off x="1303800" y="449580"/>
            <a:ext cx="7030500" cy="4082070"/>
          </a:xfrm>
        </p:spPr>
        <p:txBody>
          <a:bodyPr/>
          <a:lstStyle/>
          <a:p>
            <a:pPr marL="146050" indent="0">
              <a:buNone/>
            </a:pPr>
            <a:r>
              <a:rPr lang="en-US" sz="1800" dirty="0"/>
              <a:t>6. Evaluation– We got 95% accuracy after training the model.</a:t>
            </a:r>
          </a:p>
          <a:p>
            <a:pPr marL="146050" indent="0">
              <a:buNone/>
            </a:pPr>
            <a:endParaRPr lang="en-US" sz="1800" dirty="0"/>
          </a:p>
          <a:p>
            <a:pPr marL="146050" indent="0">
              <a:buNone/>
            </a:pPr>
            <a:endParaRPr lang="en-IN" sz="1800" dirty="0"/>
          </a:p>
        </p:txBody>
      </p:sp>
      <p:pic>
        <p:nvPicPr>
          <p:cNvPr id="5" name="Picture 4">
            <a:extLst>
              <a:ext uri="{FF2B5EF4-FFF2-40B4-BE49-F238E27FC236}">
                <a16:creationId xmlns:a16="http://schemas.microsoft.com/office/drawing/2014/main" id="{5864E406-8B29-4303-879B-ECDA5B854BDD}"/>
              </a:ext>
            </a:extLst>
          </p:cNvPr>
          <p:cNvPicPr>
            <a:picLocks noChangeAspect="1"/>
          </p:cNvPicPr>
          <p:nvPr/>
        </p:nvPicPr>
        <p:blipFill>
          <a:blip r:embed="rId2"/>
          <a:stretch>
            <a:fillRect/>
          </a:stretch>
        </p:blipFill>
        <p:spPr>
          <a:xfrm>
            <a:off x="3879360" y="806595"/>
            <a:ext cx="4616939" cy="2087880"/>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7170" name="Picture 2" descr="Pipelines for production ML systems | by Ivelin Angelov | Medium">
            <a:extLst>
              <a:ext uri="{FF2B5EF4-FFF2-40B4-BE49-F238E27FC236}">
                <a16:creationId xmlns:a16="http://schemas.microsoft.com/office/drawing/2014/main" id="{7301D818-14BD-4A80-B337-333495775E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440" y="2674620"/>
            <a:ext cx="2382561" cy="121158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220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900"/>
              <a:t>LIBRARIES USED</a:t>
            </a:r>
            <a:endParaRPr sz="3900"/>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457200" lvl="0" indent="-400050" algn="l" rtl="0">
              <a:spcBef>
                <a:spcPts val="0"/>
              </a:spcBef>
              <a:spcAft>
                <a:spcPts val="0"/>
              </a:spcAft>
              <a:buSzPts val="2700"/>
              <a:buChar char="-"/>
            </a:pPr>
            <a:r>
              <a:rPr lang="en-GB" sz="2700" dirty="0" err="1"/>
              <a:t>Numpy</a:t>
            </a:r>
            <a:r>
              <a:rPr lang="en-GB" sz="2700" dirty="0"/>
              <a:t> </a:t>
            </a:r>
            <a:endParaRPr sz="2700" dirty="0"/>
          </a:p>
          <a:p>
            <a:pPr marL="457200" lvl="0" indent="-400050" algn="l" rtl="0">
              <a:spcBef>
                <a:spcPts val="0"/>
              </a:spcBef>
              <a:spcAft>
                <a:spcPts val="0"/>
              </a:spcAft>
              <a:buSzPts val="2700"/>
              <a:buChar char="-"/>
            </a:pPr>
            <a:r>
              <a:rPr lang="en-GB" sz="2700" dirty="0"/>
              <a:t>Pandas</a:t>
            </a:r>
            <a:endParaRPr sz="2700" dirty="0"/>
          </a:p>
          <a:p>
            <a:pPr marL="457200" lvl="0" indent="-400050" algn="l" rtl="0">
              <a:spcBef>
                <a:spcPts val="0"/>
              </a:spcBef>
              <a:spcAft>
                <a:spcPts val="0"/>
              </a:spcAft>
              <a:buSzPts val="2700"/>
              <a:buChar char="-"/>
            </a:pPr>
            <a:r>
              <a:rPr lang="en-GB" sz="2700" dirty="0" err="1"/>
              <a:t>Sklearn.model_selection</a:t>
            </a:r>
            <a:endParaRPr sz="2700" dirty="0"/>
          </a:p>
          <a:p>
            <a:pPr marL="457200" lvl="0" indent="-400050" algn="l" rtl="0">
              <a:spcBef>
                <a:spcPts val="0"/>
              </a:spcBef>
              <a:spcAft>
                <a:spcPts val="0"/>
              </a:spcAft>
              <a:buSzPts val="2700"/>
              <a:buChar char="-"/>
            </a:pPr>
            <a:r>
              <a:rPr lang="en-GB" sz="2700" dirty="0" err="1"/>
              <a:t>Sklearn.linear_model</a:t>
            </a:r>
            <a:endParaRPr sz="2700" dirty="0"/>
          </a:p>
          <a:p>
            <a:pPr marL="457200" lvl="0" indent="-400050" algn="l" rtl="0">
              <a:spcBef>
                <a:spcPts val="0"/>
              </a:spcBef>
              <a:spcAft>
                <a:spcPts val="0"/>
              </a:spcAft>
              <a:buSzPts val="2700"/>
              <a:buChar char="-"/>
            </a:pPr>
            <a:r>
              <a:rPr lang="en-GB" sz="2700" dirty="0"/>
              <a:t>Matplotlib</a:t>
            </a:r>
            <a:endParaRPr sz="2700" dirty="0"/>
          </a:p>
        </p:txBody>
      </p:sp>
      <p:pic>
        <p:nvPicPr>
          <p:cNvPr id="8194" name="Picture 2" descr="Initialize Numpy Arrays with Tuple Unpacking Technique – np.random.rand and  np.zeros examples | Mathalope">
            <a:extLst>
              <a:ext uri="{FF2B5EF4-FFF2-40B4-BE49-F238E27FC236}">
                <a16:creationId xmlns:a16="http://schemas.microsoft.com/office/drawing/2014/main" id="{F894366C-2605-4513-9380-CEA5A2C130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723" y="396645"/>
            <a:ext cx="1944577" cy="761047"/>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andas on Ray - A Library to Make Pandas Faster with Just One Line of Code">
            <a:extLst>
              <a:ext uri="{FF2B5EF4-FFF2-40B4-BE49-F238E27FC236}">
                <a16:creationId xmlns:a16="http://schemas.microsoft.com/office/drawing/2014/main" id="{BD290653-936A-4AD0-84BC-556C3F776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7530" y="4210995"/>
            <a:ext cx="1293540" cy="808463"/>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Matplotlib Tutorial - javatpoint">
            <a:extLst>
              <a:ext uri="{FF2B5EF4-FFF2-40B4-BE49-F238E27FC236}">
                <a16:creationId xmlns:a16="http://schemas.microsoft.com/office/drawing/2014/main" id="{8C88BAB4-1B4A-4A7C-B37B-631F1D0EA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0200" y="2205157"/>
            <a:ext cx="1162050" cy="116205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29</TotalTime>
  <Words>287</Words>
  <Application>Microsoft Office PowerPoint</Application>
  <PresentationFormat>On-screen Show (16:9)</PresentationFormat>
  <Paragraphs>45</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Nunito</vt:lpstr>
      <vt:lpstr>Georgia</vt:lpstr>
      <vt:lpstr>Maven Pro</vt:lpstr>
      <vt:lpstr>Momentum</vt:lpstr>
      <vt:lpstr>STUDENT MARKS PREDICTION USING LINEAR REGRESSION</vt:lpstr>
      <vt:lpstr>INTRODUCTION</vt:lpstr>
      <vt:lpstr>OBJECTIVE</vt:lpstr>
      <vt:lpstr>IMPLEMENTATION </vt:lpstr>
      <vt:lpstr>FLOW PROCESS</vt:lpstr>
      <vt:lpstr>PowerPoint Presentation</vt:lpstr>
      <vt:lpstr>PowerPoint Presentation</vt:lpstr>
      <vt:lpstr>PowerPoint Presentation</vt:lpstr>
      <vt:lpstr>LIBRARIES USED</vt:lpstr>
      <vt:lpstr>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MARKS PREDICTION USING LINEAR REGRESSION</dc:title>
  <dc:creator>DIVYAM ARORA</dc:creator>
  <cp:lastModifiedBy>DIVYAM ARORA</cp:lastModifiedBy>
  <cp:revision>5</cp:revision>
  <dcterms:modified xsi:type="dcterms:W3CDTF">2020-12-19T04:22:45Z</dcterms:modified>
</cp:coreProperties>
</file>