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8" r:id="rId15"/>
    <p:sldId id="270" r:id="rId16"/>
    <p:sldId id="274" r:id="rId17"/>
    <p:sldId id="275" r:id="rId18"/>
    <p:sldId id="276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21078-6648-4EA3-BE17-B2A887807781}" v="144" dt="2021-01-05T06:41:08.338"/>
    <p1510:client id="{E1411AA7-91F9-41DB-921D-E83029DEF8EF}" v="15" dt="2020-12-22T08:34:39.38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TeX Gyre Bonum"/>
                <a:cs typeface="TeX Gyre Bon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TeX Gyre Bonum"/>
                <a:cs typeface="TeX Gyre Bon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87552" y="3496055"/>
            <a:ext cx="6396228" cy="2246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TeX Gyre Bonum"/>
                <a:cs typeface="TeX Gyre Bon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63773" y="373125"/>
            <a:ext cx="3616452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bg1"/>
                </a:solidFill>
                <a:latin typeface="TeX Gyre Bonum"/>
                <a:cs typeface="TeX Gyre Bon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235" y="2100401"/>
            <a:ext cx="7615529" cy="3542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5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9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4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24.png"/><Relationship Id="rId10" Type="http://schemas.openxmlformats.org/officeDocument/2006/relationships/image" Target="../media/image110.png"/><Relationship Id="rId4" Type="http://schemas.openxmlformats.org/officeDocument/2006/relationships/image" Target="../media/image105.png"/><Relationship Id="rId9" Type="http://schemas.openxmlformats.org/officeDocument/2006/relationships/image" Target="../media/image10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1.png"/><Relationship Id="rId7" Type="http://schemas.openxmlformats.org/officeDocument/2006/relationships/image" Target="../media/image116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19.png"/><Relationship Id="rId5" Type="http://schemas.openxmlformats.org/officeDocument/2006/relationships/image" Target="../media/image115.png"/><Relationship Id="rId10" Type="http://schemas.openxmlformats.org/officeDocument/2006/relationships/image" Target="../media/image118.png"/><Relationship Id="rId4" Type="http://schemas.openxmlformats.org/officeDocument/2006/relationships/image" Target="../media/image114.png"/><Relationship Id="rId9" Type="http://schemas.openxmlformats.org/officeDocument/2006/relationships/image" Target="../media/image1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2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28.png"/><Relationship Id="rId5" Type="http://schemas.openxmlformats.org/officeDocument/2006/relationships/image" Target="../media/image123.png"/><Relationship Id="rId10" Type="http://schemas.openxmlformats.org/officeDocument/2006/relationships/image" Target="../media/image127.png"/><Relationship Id="rId4" Type="http://schemas.openxmlformats.org/officeDocument/2006/relationships/image" Target="../media/image24.png"/><Relationship Id="rId9" Type="http://schemas.openxmlformats.org/officeDocument/2006/relationships/image" Target="../media/image1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41.png"/><Relationship Id="rId7" Type="http://schemas.openxmlformats.org/officeDocument/2006/relationships/image" Target="../media/image13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24.png"/><Relationship Id="rId4" Type="http://schemas.openxmlformats.org/officeDocument/2006/relationships/image" Target="../media/image131.png"/><Relationship Id="rId9" Type="http://schemas.openxmlformats.org/officeDocument/2006/relationships/image" Target="../media/image135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26" Type="http://schemas.openxmlformats.org/officeDocument/2006/relationships/image" Target="../media/image160.png"/><Relationship Id="rId39" Type="http://schemas.openxmlformats.org/officeDocument/2006/relationships/image" Target="../media/image173.png"/><Relationship Id="rId21" Type="http://schemas.openxmlformats.org/officeDocument/2006/relationships/image" Target="../media/image155.png"/><Relationship Id="rId34" Type="http://schemas.openxmlformats.org/officeDocument/2006/relationships/image" Target="../media/image168.png"/><Relationship Id="rId42" Type="http://schemas.openxmlformats.org/officeDocument/2006/relationships/image" Target="../media/image176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6" Type="http://schemas.openxmlformats.org/officeDocument/2006/relationships/image" Target="../media/image150.png"/><Relationship Id="rId20" Type="http://schemas.openxmlformats.org/officeDocument/2006/relationships/image" Target="../media/image154.png"/><Relationship Id="rId29" Type="http://schemas.openxmlformats.org/officeDocument/2006/relationships/image" Target="../media/image163.png"/><Relationship Id="rId41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24" Type="http://schemas.openxmlformats.org/officeDocument/2006/relationships/image" Target="../media/image158.png"/><Relationship Id="rId32" Type="http://schemas.openxmlformats.org/officeDocument/2006/relationships/image" Target="../media/image166.png"/><Relationship Id="rId37" Type="http://schemas.openxmlformats.org/officeDocument/2006/relationships/image" Target="../media/image171.png"/><Relationship Id="rId40" Type="http://schemas.openxmlformats.org/officeDocument/2006/relationships/image" Target="../media/image174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23" Type="http://schemas.openxmlformats.org/officeDocument/2006/relationships/image" Target="../media/image157.png"/><Relationship Id="rId28" Type="http://schemas.openxmlformats.org/officeDocument/2006/relationships/image" Target="../media/image162.png"/><Relationship Id="rId36" Type="http://schemas.openxmlformats.org/officeDocument/2006/relationships/image" Target="../media/image170.png"/><Relationship Id="rId10" Type="http://schemas.openxmlformats.org/officeDocument/2006/relationships/image" Target="../media/image144.png"/><Relationship Id="rId19" Type="http://schemas.openxmlformats.org/officeDocument/2006/relationships/image" Target="../media/image153.png"/><Relationship Id="rId31" Type="http://schemas.openxmlformats.org/officeDocument/2006/relationships/image" Target="../media/image165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Relationship Id="rId22" Type="http://schemas.openxmlformats.org/officeDocument/2006/relationships/image" Target="../media/image156.png"/><Relationship Id="rId27" Type="http://schemas.openxmlformats.org/officeDocument/2006/relationships/image" Target="../media/image161.png"/><Relationship Id="rId30" Type="http://schemas.openxmlformats.org/officeDocument/2006/relationships/image" Target="../media/image164.png"/><Relationship Id="rId35" Type="http://schemas.openxmlformats.org/officeDocument/2006/relationships/image" Target="../media/image169.png"/><Relationship Id="rId43" Type="http://schemas.openxmlformats.org/officeDocument/2006/relationships/hyperlink" Target="http://www.quora.com/How-do-Bayesian-algorithms-work-for-the-" TargetMode="External"/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5" Type="http://schemas.openxmlformats.org/officeDocument/2006/relationships/image" Target="../media/image159.png"/><Relationship Id="rId33" Type="http://schemas.openxmlformats.org/officeDocument/2006/relationships/image" Target="../media/image167.png"/><Relationship Id="rId38" Type="http://schemas.openxmlformats.org/officeDocument/2006/relationships/image" Target="../media/image17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24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24.png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1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hyperlink" Target="http://en.wikipedia.org/wiki/Linguistics" TargetMode="External"/><Relationship Id="rId3" Type="http://schemas.openxmlformats.org/officeDocument/2006/relationships/image" Target="../media/image41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8.png"/><Relationship Id="rId16" Type="http://schemas.openxmlformats.org/officeDocument/2006/relationships/image" Target="../media/image81.png"/><Relationship Id="rId20" Type="http://schemas.openxmlformats.org/officeDocument/2006/relationships/hyperlink" Target="http://en.wikipedia.org/wiki/Lemma_(morphology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hyperlink" Target="http://en.wikipedia.org/wiki/Computational_linguistics" TargetMode="External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D1BE-2653-4798-856D-A53757FD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04644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/>
              <a:t>SPAM MAIL DETECTION </a:t>
            </a:r>
            <a:br>
              <a:rPr lang="en-US" dirty="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43FCF-59C6-48C4-BBE1-6216E97262F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107996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MACHINE LEARNING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PRESENTED BY: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PRIYANSHI GUPTA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AKSHIT MALIK</a:t>
            </a:r>
          </a:p>
        </p:txBody>
      </p:sp>
    </p:spTree>
    <p:extLst>
      <p:ext uri="{BB962C8B-B14F-4D97-AF65-F5344CB8AC3E}">
        <p14:creationId xmlns:p14="http://schemas.microsoft.com/office/powerpoint/2010/main" val="358391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5167" y="966216"/>
            <a:ext cx="6028944" cy="886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73" y="1064133"/>
            <a:ext cx="538543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/>
              <a:t>REQUIREMENT</a:t>
            </a:r>
            <a:r>
              <a:rPr sz="3100" spc="-25" dirty="0"/>
              <a:t> </a:t>
            </a:r>
            <a:r>
              <a:rPr sz="3100" spc="-10" dirty="0"/>
              <a:t>ANALYSIS</a:t>
            </a:r>
            <a:endParaRPr sz="3100"/>
          </a:p>
        </p:txBody>
      </p:sp>
      <p:grpSp>
        <p:nvGrpSpPr>
          <p:cNvPr id="4" name="object 4"/>
          <p:cNvGrpSpPr/>
          <p:nvPr/>
        </p:nvGrpSpPr>
        <p:grpSpPr>
          <a:xfrm>
            <a:off x="620268" y="2057400"/>
            <a:ext cx="7832090" cy="3793490"/>
            <a:chOff x="620268" y="2057400"/>
            <a:chExt cx="7832090" cy="3793490"/>
          </a:xfrm>
        </p:grpSpPr>
        <p:sp>
          <p:nvSpPr>
            <p:cNvPr id="5" name="object 5"/>
            <p:cNvSpPr/>
            <p:nvPr/>
          </p:nvSpPr>
          <p:spPr>
            <a:xfrm>
              <a:off x="620268" y="2057400"/>
              <a:ext cx="3067811" cy="551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0268" y="2473451"/>
              <a:ext cx="2103120" cy="5516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88107" y="2473451"/>
              <a:ext cx="416051" cy="5516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8879" y="2473451"/>
              <a:ext cx="5983224" cy="5516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0268" y="2763012"/>
              <a:ext cx="7781544" cy="5516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0268" y="3052572"/>
              <a:ext cx="2177796" cy="5516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0268" y="3470147"/>
              <a:ext cx="800100" cy="5516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5087" y="3470147"/>
              <a:ext cx="416051" cy="5516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65859" y="3470147"/>
              <a:ext cx="3067812" cy="551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0268" y="3886200"/>
              <a:ext cx="1321308" cy="5516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06295" y="3886200"/>
              <a:ext cx="5335524" cy="5516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0268" y="4302251"/>
              <a:ext cx="5375148" cy="5516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0268" y="4719827"/>
              <a:ext cx="7781544" cy="5516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0268" y="5009388"/>
              <a:ext cx="7397496" cy="5516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0268" y="5298948"/>
              <a:ext cx="4293108" cy="5516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64235" y="1998473"/>
            <a:ext cx="7450455" cy="3684904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0"/>
              </a:spcBef>
            </a:pP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Functional</a:t>
            </a:r>
            <a:r>
              <a:rPr sz="1900" spc="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Requirement</a:t>
            </a:r>
            <a:endParaRPr sz="1900">
              <a:latin typeface="TeXGyreSchola"/>
              <a:cs typeface="TeXGyreSchola"/>
            </a:endParaRPr>
          </a:p>
          <a:p>
            <a:pPr marL="12700" marR="5080" algn="just">
              <a:lnSpc>
                <a:spcPct val="100000"/>
              </a:lnSpc>
              <a:spcBef>
                <a:spcPts val="1000"/>
              </a:spcBef>
            </a:pPr>
            <a:r>
              <a:rPr sz="1900" spc="-95" dirty="0">
                <a:solidFill>
                  <a:srgbClr val="FFFFFF"/>
                </a:solidFill>
                <a:latin typeface="TeXGyreSchola"/>
                <a:cs typeface="TeXGyreSchola"/>
              </a:rPr>
              <a:t>To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classify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e-mails which is done by first taking out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feature 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vector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extraction which involves first taking out whether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word  is a spam or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not.</a:t>
            </a:r>
            <a:endParaRPr sz="1900">
              <a:latin typeface="TeXGyreSchola"/>
              <a:cs typeface="TeXGyreSchola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Non-Functional</a:t>
            </a:r>
            <a:r>
              <a:rPr sz="1900" spc="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Requirement</a:t>
            </a:r>
            <a:endParaRPr sz="1900">
              <a:latin typeface="TeXGyreSchola"/>
              <a:cs typeface="TeXGyreSchola"/>
            </a:endParaRPr>
          </a:p>
          <a:p>
            <a:pPr marL="12700" marR="1445260">
              <a:lnSpc>
                <a:spcPct val="143700"/>
              </a:lnSpc>
            </a:pP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Ensures high availability of email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data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here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datasets. 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User should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get the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result as fast as</a:t>
            </a:r>
            <a:r>
              <a:rPr sz="1900" spc="1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possible.</a:t>
            </a:r>
            <a:endParaRPr sz="1900">
              <a:latin typeface="TeXGyreSchola"/>
              <a:cs typeface="TeXGyreSchola"/>
            </a:endParaRPr>
          </a:p>
          <a:p>
            <a:pPr marL="12700" marR="50800">
              <a:lnSpc>
                <a:spcPct val="100000"/>
              </a:lnSpc>
              <a:spcBef>
                <a:spcPts val="1010"/>
              </a:spcBef>
            </a:pP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It should be easy to use i.e., user is just required to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type the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words  and click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then the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result is displayed or user is just required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to 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enter a pair of reasonable</a:t>
            </a:r>
            <a:r>
              <a:rPr sz="1900" spc="2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sentence.</a:t>
            </a:r>
            <a:endParaRPr sz="19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2535" y="851916"/>
            <a:ext cx="5183123" cy="97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5266" y="960247"/>
            <a:ext cx="46247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FEASIBILITY</a:t>
            </a:r>
            <a:r>
              <a:rPr spc="-30" dirty="0"/>
              <a:t> </a:t>
            </a:r>
            <a:r>
              <a:rPr spc="-10" dirty="0"/>
              <a:t>STUDY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3316" y="2078735"/>
            <a:ext cx="3298190" cy="1565275"/>
            <a:chOff x="623316" y="2078735"/>
            <a:chExt cx="3298190" cy="1565275"/>
          </a:xfrm>
        </p:grpSpPr>
        <p:sp>
          <p:nvSpPr>
            <p:cNvPr id="5" name="object 5"/>
            <p:cNvSpPr/>
            <p:nvPr/>
          </p:nvSpPr>
          <p:spPr>
            <a:xfrm>
              <a:off x="623316" y="2103119"/>
              <a:ext cx="417576" cy="5425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1248" y="2078735"/>
              <a:ext cx="2849879" cy="579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3316" y="2595371"/>
              <a:ext cx="417576" cy="5425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1248" y="2570987"/>
              <a:ext cx="2798064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3316" y="3089147"/>
              <a:ext cx="417576" cy="54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1248" y="3064763"/>
              <a:ext cx="3080004" cy="5791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4235" y="2148916"/>
            <a:ext cx="2982595" cy="1317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solidFill>
                  <a:srgbClr val="FFFFFF"/>
                </a:solidFill>
                <a:latin typeface="TeXGyreSchola"/>
                <a:cs typeface="TeXGyreSchola"/>
              </a:rPr>
              <a:t>Technical</a:t>
            </a:r>
            <a:r>
              <a:rPr sz="2000" spc="-10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Feasibility</a:t>
            </a:r>
            <a:endParaRPr sz="2000"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Economic</a:t>
            </a:r>
            <a:r>
              <a:rPr sz="2000" spc="-10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Feasibility</a:t>
            </a:r>
            <a:endParaRPr sz="2000"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Operational</a:t>
            </a:r>
            <a:r>
              <a:rPr sz="2000" spc="-7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Feasibility</a:t>
            </a:r>
            <a:endParaRPr sz="20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8791" y="851916"/>
            <a:ext cx="2609088" cy="97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1521" y="960247"/>
            <a:ext cx="20523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TESTING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3316" y="2078735"/>
            <a:ext cx="7787640" cy="2662555"/>
            <a:chOff x="623316" y="2078735"/>
            <a:chExt cx="7787640" cy="2662555"/>
          </a:xfrm>
        </p:grpSpPr>
        <p:sp>
          <p:nvSpPr>
            <p:cNvPr id="5" name="object 5"/>
            <p:cNvSpPr/>
            <p:nvPr/>
          </p:nvSpPr>
          <p:spPr>
            <a:xfrm>
              <a:off x="623316" y="2103119"/>
              <a:ext cx="417576" cy="5425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1352" y="2078735"/>
              <a:ext cx="5635752" cy="579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96583" y="2078735"/>
              <a:ext cx="435863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81927" y="2078735"/>
              <a:ext cx="1911096" cy="579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1248" y="2444495"/>
              <a:ext cx="7569708" cy="579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3316" y="2961131"/>
              <a:ext cx="417576" cy="54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1352" y="2936747"/>
              <a:ext cx="7449311" cy="579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1248" y="3302507"/>
              <a:ext cx="1098804" cy="579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89532" y="3302507"/>
              <a:ext cx="435863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4876" y="3302507"/>
              <a:ext cx="981456" cy="5791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3316" y="3820667"/>
              <a:ext cx="417576" cy="54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1248" y="3796283"/>
              <a:ext cx="7292340" cy="5791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1248" y="4162043"/>
              <a:ext cx="5420868" cy="5791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64235" y="2088172"/>
            <a:ext cx="7473315" cy="24758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11150" algn="l"/>
                <a:tab pos="311785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we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tested the datasets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and found out which e-mail is</a:t>
            </a:r>
            <a:r>
              <a:rPr sz="2000" spc="-21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spam</a:t>
            </a:r>
            <a:endParaRPr sz="2000">
              <a:latin typeface="TeXGyreSchola"/>
              <a:cs typeface="TeXGyreSchola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and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which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mail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is non spam indicated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as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0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and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1</a:t>
            </a:r>
            <a:r>
              <a:rPr sz="2000" spc="-12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eXGyreSchola"/>
                <a:cs typeface="TeXGyreSchola"/>
              </a:rPr>
              <a:t>respectively.</a:t>
            </a:r>
            <a:endParaRPr sz="2000">
              <a:latin typeface="TeXGyreSchola"/>
              <a:cs typeface="TeXGyreSchola"/>
            </a:endParaRPr>
          </a:p>
          <a:p>
            <a:pPr marL="241300" marR="125730" indent="-228600">
              <a:lnSpc>
                <a:spcPct val="120000"/>
              </a:lnSpc>
              <a:spcBef>
                <a:spcPts val="994"/>
              </a:spcBef>
              <a:buClr>
                <a:srgbClr val="FFFFFF"/>
              </a:buClr>
              <a:buFont typeface="Arial"/>
              <a:buChar char="•"/>
              <a:tabLst>
                <a:tab pos="311150" algn="l"/>
                <a:tab pos="311785" algn="l"/>
              </a:tabLst>
            </a:pPr>
            <a:r>
              <a:rPr dirty="0"/>
              <a:t>	</a:t>
            </a:r>
            <a:r>
              <a:rPr sz="2000" spc="-55" dirty="0">
                <a:solidFill>
                  <a:srgbClr val="FFFFFF"/>
                </a:solidFill>
                <a:latin typeface="TeXGyreSchola"/>
                <a:cs typeface="TeXGyreSchola"/>
              </a:rPr>
              <a:t>We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calculated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feature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vector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to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know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whether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it is</a:t>
            </a:r>
            <a:r>
              <a:rPr sz="2000" spc="-14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spam  or</a:t>
            </a:r>
            <a:r>
              <a:rPr sz="2000" spc="-2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non-spam</a:t>
            </a:r>
            <a:endParaRPr sz="2000">
              <a:latin typeface="TeXGyreSchola"/>
              <a:cs typeface="TeXGyreSchola"/>
            </a:endParaRPr>
          </a:p>
          <a:p>
            <a:pPr marL="241300" marR="353695" indent="-228600">
              <a:lnSpc>
                <a:spcPct val="12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Using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that feature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vector Naïve Bayes Algorithm works</a:t>
            </a:r>
            <a:r>
              <a:rPr sz="2000" spc="-35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by 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comparing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trained data to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test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</a:t>
            </a:r>
            <a:r>
              <a:rPr sz="2000" spc="-15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data</a:t>
            </a:r>
            <a:endParaRPr sz="20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3260" y="851916"/>
            <a:ext cx="2740152" cy="97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5990" y="960247"/>
            <a:ext cx="218376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dirty="0"/>
              <a:t>S</a:t>
            </a:r>
            <a:r>
              <a:rPr spc="-10" dirty="0"/>
              <a:t>ET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3316" y="2078735"/>
            <a:ext cx="7580630" cy="1803400"/>
            <a:chOff x="623316" y="2078735"/>
            <a:chExt cx="7580630" cy="1803400"/>
          </a:xfrm>
        </p:grpSpPr>
        <p:sp>
          <p:nvSpPr>
            <p:cNvPr id="5" name="object 5"/>
            <p:cNvSpPr/>
            <p:nvPr/>
          </p:nvSpPr>
          <p:spPr>
            <a:xfrm>
              <a:off x="623316" y="2103119"/>
              <a:ext cx="417576" cy="5425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1248" y="2078735"/>
              <a:ext cx="7362444" cy="579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1248" y="2444495"/>
              <a:ext cx="4085844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6572" y="2444495"/>
              <a:ext cx="420624" cy="579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3316" y="2961131"/>
              <a:ext cx="417576" cy="54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7636" y="2936747"/>
              <a:ext cx="3640836" cy="579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87951" y="2936747"/>
              <a:ext cx="435863" cy="579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73295" y="2936747"/>
              <a:ext cx="3913632" cy="579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1248" y="3302507"/>
              <a:ext cx="789431" cy="5791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80160" y="3302507"/>
              <a:ext cx="435864" cy="579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65504" y="3302507"/>
              <a:ext cx="2161032" cy="5791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4235" y="2088172"/>
            <a:ext cx="7196455" cy="16160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Dataset is a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collection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data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or related information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that</a:t>
            </a:r>
            <a:r>
              <a:rPr sz="2000" spc="-229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is</a:t>
            </a:r>
            <a:endParaRPr sz="2000">
              <a:latin typeface="TeXGyreSchola"/>
              <a:cs typeface="TeXGyreSchola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composed for separate</a:t>
            </a:r>
            <a:r>
              <a:rPr sz="2000" spc="-10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elements.</a:t>
            </a:r>
            <a:endParaRPr sz="2000">
              <a:latin typeface="TeXGyreSchola"/>
              <a:cs typeface="TeXGyreSchola"/>
            </a:endParaRPr>
          </a:p>
          <a:p>
            <a:pPr marL="241300" marR="21590" indent="-228600">
              <a:lnSpc>
                <a:spcPct val="120000"/>
              </a:lnSpc>
              <a:spcBef>
                <a:spcPts val="994"/>
              </a:spcBef>
              <a:buClr>
                <a:srgbClr val="FFFFFF"/>
              </a:buClr>
              <a:buFont typeface="Arial"/>
              <a:buChar char="•"/>
              <a:tabLst>
                <a:tab pos="297180" algn="l"/>
                <a:tab pos="297815" algn="l"/>
                <a:tab pos="676910" algn="l"/>
              </a:tabLst>
            </a:pPr>
            <a:r>
              <a:rPr dirty="0"/>
              <a:t>	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A	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collection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dataset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for e-mail spam contains spam</a:t>
            </a:r>
            <a:r>
              <a:rPr sz="2000" spc="-19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and 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non-spam</a:t>
            </a:r>
            <a:r>
              <a:rPr sz="2000" spc="-4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messages</a:t>
            </a:r>
            <a:endParaRPr sz="20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AF3E05D-C181-4F2A-8A77-960BC8A81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84" t="36364" r="37391" b="13369"/>
          <a:stretch/>
        </p:blipFill>
        <p:spPr>
          <a:xfrm>
            <a:off x="1908314" y="1905320"/>
            <a:ext cx="4772225" cy="251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9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8040" y="851916"/>
            <a:ext cx="2452116" cy="97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0770" y="960247"/>
            <a:ext cx="18961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OU</a:t>
            </a:r>
            <a:r>
              <a:rPr spc="-15" dirty="0"/>
              <a:t>T</a:t>
            </a:r>
            <a:r>
              <a:rPr spc="-10" dirty="0"/>
              <a:t>PUT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12648" y="2078735"/>
            <a:ext cx="7571740" cy="3281679"/>
            <a:chOff x="612648" y="2078735"/>
            <a:chExt cx="7571740" cy="3281679"/>
          </a:xfrm>
        </p:grpSpPr>
        <p:sp>
          <p:nvSpPr>
            <p:cNvPr id="5" name="object 5"/>
            <p:cNvSpPr/>
            <p:nvPr/>
          </p:nvSpPr>
          <p:spPr>
            <a:xfrm>
              <a:off x="669036" y="2078735"/>
              <a:ext cx="7429500" cy="579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8016" y="2078735"/>
              <a:ext cx="435864" cy="579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2648" y="2444495"/>
              <a:ext cx="5704332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66459" y="2444495"/>
              <a:ext cx="420624" cy="579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2648" y="2936747"/>
              <a:ext cx="5704332" cy="579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2648" y="3430523"/>
              <a:ext cx="7420356" cy="5791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2648" y="3796283"/>
              <a:ext cx="1266444" cy="5791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2648" y="4288535"/>
              <a:ext cx="2217420" cy="5791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2648" y="4780787"/>
              <a:ext cx="519683" cy="5791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1812" y="4780787"/>
              <a:ext cx="435863" cy="579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7156" y="4780787"/>
              <a:ext cx="2217420" cy="5791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4235" y="2088172"/>
            <a:ext cx="7246620" cy="3063018"/>
          </a:xfrm>
          <a:prstGeom prst="rect">
            <a:avLst/>
          </a:prstGeom>
        </p:spPr>
        <p:txBody>
          <a:bodyPr vert="horz" wrap="square" lIns="0" tIns="74295" rIns="0" bIns="0" rtlCol="0" anchor="t">
            <a:spAutoFit/>
          </a:bodyPr>
          <a:lstStyle/>
          <a:p>
            <a:pPr marL="68580">
              <a:lnSpc>
                <a:spcPct val="100000"/>
              </a:lnSpc>
              <a:spcBef>
                <a:spcPts val="585"/>
              </a:spcBef>
              <a:tabLst>
                <a:tab pos="1731010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Any</a:t>
            </a:r>
            <a:r>
              <a:rPr sz="2000" spc="-1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external	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email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can be detected and classified as spam</a:t>
            </a:r>
            <a:r>
              <a:rPr sz="2000" spc="-21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eXGyreSchola"/>
                <a:cs typeface="TeXGyreSchola"/>
              </a:rPr>
              <a:t>e-</a:t>
            </a:r>
            <a:endParaRPr sz="2000">
              <a:latin typeface="TeXGyreSchola"/>
              <a:cs typeface="TeXGyreSchol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mail.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So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users will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be aware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such</a:t>
            </a:r>
            <a:r>
              <a:rPr sz="2000" spc="-17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TeXGyreSchola"/>
                <a:cs typeface="TeXGyreSchola"/>
              </a:rPr>
              <a:t>email.</a:t>
            </a:r>
            <a:endParaRPr sz="2000">
              <a:latin typeface="TeXGyreSchola"/>
              <a:cs typeface="TeXGyreSchol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2943860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Mails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classified</a:t>
            </a:r>
            <a:r>
              <a:rPr sz="2000" spc="-4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into	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spam and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non</a:t>
            </a:r>
            <a:r>
              <a:rPr sz="2000" spc="-3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spam.</a:t>
            </a:r>
            <a:endParaRPr sz="2000">
              <a:latin typeface="TeXGyreSchola"/>
              <a:cs typeface="TeXGyreSchola"/>
            </a:endParaRPr>
          </a:p>
          <a:p>
            <a:pPr marL="12700">
              <a:spcBef>
                <a:spcPts val="1490"/>
              </a:spcBef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From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classified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data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we have calculated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accuracy</a:t>
            </a:r>
            <a:r>
              <a:rPr lang="en-US" sz="2000" spc="-200" dirty="0">
                <a:solidFill>
                  <a:srgbClr val="FFFFFF"/>
                </a:solidFill>
                <a:latin typeface="TeXGyreSchola"/>
                <a:cs typeface="TeXGyreSchola"/>
              </a:rPr>
              <a:t> greater than 87</a:t>
            </a:r>
            <a:r>
              <a:rPr lang="en-US" sz="2000" spc="-35" dirty="0">
                <a:solidFill>
                  <a:srgbClr val="FFFFFF"/>
                </a:solidFill>
                <a:latin typeface="TeXGyreSchola"/>
                <a:cs typeface="TeXGyreSchola"/>
              </a:rPr>
              <a:t> 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%</a:t>
            </a:r>
            <a:endParaRPr sz="2000">
              <a:latin typeface="TeXGyreSchola"/>
              <a:cs typeface="TeXGyreSchola"/>
            </a:endParaRPr>
          </a:p>
          <a:p>
            <a:pPr marL="12700">
              <a:spcBef>
                <a:spcPts val="1480"/>
              </a:spcBef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Recall </a:t>
            </a:r>
            <a:r>
              <a:rPr lang="en-US" sz="2000" dirty="0">
                <a:solidFill>
                  <a:srgbClr val="FFFFFF"/>
                </a:solidFill>
                <a:latin typeface="TeXGyreSchola"/>
                <a:cs typeface="TeXGyreSchola"/>
              </a:rPr>
              <a:t>&gt;</a:t>
            </a:r>
            <a:r>
              <a:rPr lang="en-US" sz="2000" spc="-50" dirty="0">
                <a:solidFill>
                  <a:srgbClr val="FFFFFF"/>
                </a:solidFill>
                <a:latin typeface="TeXGyreSchola"/>
                <a:cs typeface="TeXGyreSchola"/>
              </a:rPr>
              <a:t> 86.</a:t>
            </a:r>
            <a:r>
              <a:rPr lang="en-US" sz="2000" spc="-5" dirty="0">
                <a:solidFill>
                  <a:srgbClr val="FFFFFF"/>
                </a:solidFill>
                <a:latin typeface="TeXGyreSchola"/>
                <a:cs typeface="TeXGyreSchola"/>
              </a:rPr>
              <a:t>07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%</a:t>
            </a:r>
            <a:endParaRPr sz="2000" dirty="0">
              <a:latin typeface="TeXGyreSchola"/>
              <a:cs typeface="TeXGyreSchola"/>
            </a:endParaRPr>
          </a:p>
          <a:p>
            <a:pPr marL="12700">
              <a:spcBef>
                <a:spcPts val="1475"/>
              </a:spcBef>
            </a:pPr>
            <a:r>
              <a:rPr lang="en-US" sz="2000" spc="-5" dirty="0">
                <a:solidFill>
                  <a:srgbClr val="FFFFFF"/>
                </a:solidFill>
                <a:latin typeface="TeXGyreSchola"/>
                <a:cs typeface="TeXGyreSchola"/>
              </a:rPr>
              <a:t>F-measure &gt; 86%</a:t>
            </a:r>
            <a:endParaRPr sz="2000" dirty="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5016" y="851916"/>
            <a:ext cx="3596639" cy="97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7745" y="960247"/>
            <a:ext cx="3041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3316" y="2078735"/>
            <a:ext cx="7807959" cy="1676400"/>
            <a:chOff x="623316" y="2078735"/>
            <a:chExt cx="7807959" cy="1676400"/>
          </a:xfrm>
        </p:grpSpPr>
        <p:sp>
          <p:nvSpPr>
            <p:cNvPr id="5" name="object 5"/>
            <p:cNvSpPr/>
            <p:nvPr/>
          </p:nvSpPr>
          <p:spPr>
            <a:xfrm>
              <a:off x="623316" y="2103119"/>
              <a:ext cx="417576" cy="5425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1248" y="2078735"/>
              <a:ext cx="6092952" cy="579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3680" y="2078735"/>
              <a:ext cx="435864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69024" y="2078735"/>
              <a:ext cx="1761744" cy="579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1248" y="2444495"/>
              <a:ext cx="7482840" cy="579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1248" y="2810255"/>
              <a:ext cx="7278624" cy="579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1248" y="3176015"/>
              <a:ext cx="4520184" cy="579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4235" y="2088172"/>
            <a:ext cx="7426959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  <a:tab pos="4562475" algn="l"/>
              </a:tabLst>
            </a:pPr>
            <a:r>
              <a:rPr sz="2000" spc="-55" dirty="0">
                <a:solidFill>
                  <a:srgbClr val="FFFFFF"/>
                </a:solidFill>
                <a:latin typeface="TeXGyreSchola"/>
                <a:cs typeface="TeXGyreSchola"/>
              </a:rPr>
              <a:t>We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are able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to classify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emails as spam or non-spam.</a:t>
            </a:r>
            <a:r>
              <a:rPr sz="2000" spc="-15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eXGyreSchola"/>
                <a:cs typeface="TeXGyreSchola"/>
              </a:rPr>
              <a:t>With 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high number of emails lots</a:t>
            </a:r>
            <a:r>
              <a:rPr sz="2000" spc="-10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if</a:t>
            </a:r>
            <a:r>
              <a:rPr sz="2000" spc="-2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people	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using the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system it will 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be difficult to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handle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all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possible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mails as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our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project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deals  with only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limited amount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of</a:t>
            </a:r>
            <a:r>
              <a:rPr sz="2000" spc="-15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corpus.</a:t>
            </a:r>
            <a:endParaRPr sz="20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7104" y="851916"/>
            <a:ext cx="3713988" cy="97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9833" y="960247"/>
            <a:ext cx="31578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REFERENCES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44651" y="2066544"/>
            <a:ext cx="7879080" cy="3728085"/>
            <a:chOff x="644651" y="2066544"/>
            <a:chExt cx="7879080" cy="3728085"/>
          </a:xfrm>
        </p:grpSpPr>
        <p:sp>
          <p:nvSpPr>
            <p:cNvPr id="5" name="object 5"/>
            <p:cNvSpPr/>
            <p:nvPr/>
          </p:nvSpPr>
          <p:spPr>
            <a:xfrm>
              <a:off x="644651" y="2086356"/>
              <a:ext cx="361188" cy="466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4107" y="2066544"/>
              <a:ext cx="565404" cy="4968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7759" y="2066544"/>
              <a:ext cx="1208531" cy="4968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4540" y="2066544"/>
              <a:ext cx="1367027" cy="4968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62300" y="2066544"/>
              <a:ext cx="5361432" cy="4968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4107" y="2351532"/>
              <a:ext cx="3422904" cy="4968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85260" y="2351532"/>
              <a:ext cx="373379" cy="4968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56887" y="2351532"/>
              <a:ext cx="534924" cy="4968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0060" y="2351532"/>
              <a:ext cx="373379" cy="4968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61687" y="2351532"/>
              <a:ext cx="1225296" cy="4968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85231" y="2351532"/>
              <a:ext cx="373379" cy="4968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56860" y="2351532"/>
              <a:ext cx="1388364" cy="4968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43472" y="2351532"/>
              <a:ext cx="373379" cy="4968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15099" y="2351532"/>
              <a:ext cx="800100" cy="4968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13448" y="2351532"/>
              <a:ext cx="373379" cy="4968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85075" y="2351532"/>
              <a:ext cx="573024" cy="4968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56347" y="2351532"/>
              <a:ext cx="373379" cy="4968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27975" y="2351532"/>
              <a:ext cx="626364" cy="4968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52587" y="2351532"/>
              <a:ext cx="373379" cy="4968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4107" y="2636520"/>
              <a:ext cx="1638300" cy="4968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00655" y="2636520"/>
              <a:ext cx="373380" cy="4968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72284" y="2636520"/>
              <a:ext cx="481583" cy="4968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52116" y="2636520"/>
              <a:ext cx="371856" cy="49682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22219" y="2636520"/>
              <a:ext cx="3339083" cy="49682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4651" y="3069336"/>
              <a:ext cx="361188" cy="466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64107" y="3049524"/>
              <a:ext cx="373379" cy="49682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5735" y="3049524"/>
              <a:ext cx="422148" cy="49682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56131" y="3049524"/>
              <a:ext cx="981456" cy="49682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35835" y="3049524"/>
              <a:ext cx="3323844" cy="49682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15840" y="3049524"/>
              <a:ext cx="2674619" cy="49682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64107" y="3334511"/>
              <a:ext cx="4690872" cy="49682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53228" y="3334511"/>
              <a:ext cx="373379" cy="4968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24855" y="3334511"/>
              <a:ext cx="1347216" cy="49682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70319" y="3334511"/>
              <a:ext cx="373379" cy="4968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41948" y="3334511"/>
              <a:ext cx="1491996" cy="4968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632192" y="3334511"/>
              <a:ext cx="373379" cy="4968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64107" y="3619500"/>
              <a:ext cx="3863340" cy="49682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4651" y="4050792"/>
              <a:ext cx="361188" cy="466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25067" y="4030979"/>
              <a:ext cx="733044" cy="49682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56359" y="4030979"/>
              <a:ext cx="769620" cy="49682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85187" y="4030979"/>
              <a:ext cx="3270504" cy="49682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4651" y="4462272"/>
              <a:ext cx="361188" cy="466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4107" y="4442460"/>
              <a:ext cx="373379" cy="49682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35735" y="4442460"/>
              <a:ext cx="422148" cy="49682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56131" y="4442460"/>
              <a:ext cx="432816" cy="49682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87195" y="4442460"/>
              <a:ext cx="7324344" cy="49682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64107" y="4727448"/>
              <a:ext cx="847343" cy="49682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09700" y="4727448"/>
              <a:ext cx="373380" cy="4968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81327" y="4727448"/>
              <a:ext cx="5975604" cy="49682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64107" y="5012436"/>
              <a:ext cx="6731508" cy="49682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293863" y="5012436"/>
              <a:ext cx="373379" cy="49682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365492" y="5012436"/>
              <a:ext cx="839724" cy="49682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03463" y="5012436"/>
              <a:ext cx="373379" cy="49682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64107" y="5297423"/>
              <a:ext cx="794004" cy="49682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356359" y="5297423"/>
              <a:ext cx="373379" cy="49682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27987" y="5297423"/>
              <a:ext cx="999744" cy="496823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25979" y="5297423"/>
              <a:ext cx="373380" cy="49682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97607" y="5297423"/>
              <a:ext cx="845819" cy="496823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741675" y="5297423"/>
              <a:ext cx="373380" cy="49682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813303" y="5297423"/>
              <a:ext cx="3386328" cy="496823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64235" y="2100401"/>
            <a:ext cx="7553959" cy="354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1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-15" dirty="0">
                <a:solidFill>
                  <a:srgbClr val="FFFFFF"/>
                </a:solidFill>
                <a:latin typeface="TeXGyreSchola"/>
                <a:cs typeface="TeXGyreSchola"/>
              </a:rPr>
              <a:t>[1]Clemmer, </a:t>
            </a:r>
            <a:r>
              <a:rPr sz="1700" dirty="0">
                <a:solidFill>
                  <a:srgbClr val="FFFFFF"/>
                </a:solidFill>
                <a:latin typeface="TeXGyreSchola"/>
                <a:cs typeface="TeXGyreSchola"/>
              </a:rPr>
              <a:t>A. </a:t>
            </a:r>
            <a:r>
              <a:rPr sz="1700" spc="-5" dirty="0">
                <a:solidFill>
                  <a:srgbClr val="FFFFFF"/>
                </a:solidFill>
                <a:latin typeface="TeXGyreSchola"/>
                <a:cs typeface="TeXGyreSchola"/>
              </a:rPr>
              <a:t>(2012). </a:t>
            </a:r>
            <a:r>
              <a:rPr sz="1700" dirty="0">
                <a:solidFill>
                  <a:srgbClr val="FFFFFF"/>
                </a:solidFill>
                <a:latin typeface="TeXGyreSchola"/>
                <a:cs typeface="TeXGyreSchola"/>
              </a:rPr>
              <a:t>How </a:t>
            </a:r>
            <a:r>
              <a:rPr sz="1700" spc="-5" dirty="0">
                <a:solidFill>
                  <a:srgbClr val="FFFFFF"/>
                </a:solidFill>
                <a:latin typeface="TeXGyreSchola"/>
                <a:cs typeface="TeXGyreSchola"/>
              </a:rPr>
              <a:t>Bayesian algorithm works. </a:t>
            </a:r>
            <a:r>
              <a:rPr sz="1700" dirty="0">
                <a:solidFill>
                  <a:srgbClr val="FFFFFF"/>
                </a:solidFill>
                <a:latin typeface="TeXGyreSchola"/>
                <a:cs typeface="TeXGyreSchola"/>
              </a:rPr>
              <a:t>[online] </a:t>
            </a:r>
            <a:r>
              <a:rPr sz="1700" spc="-15" dirty="0">
                <a:solidFill>
                  <a:srgbClr val="FFFFFF"/>
                </a:solidFill>
                <a:latin typeface="TeXGyreSchola"/>
                <a:cs typeface="TeXGyreSchola"/>
              </a:rPr>
              <a:t>Available  </a:t>
            </a:r>
            <a:r>
              <a:rPr sz="1700" spc="-5" dirty="0">
                <a:solidFill>
                  <a:srgbClr val="FFFFFF"/>
                </a:solidFill>
                <a:latin typeface="TeXGyreSchola"/>
                <a:cs typeface="TeXGyreSchola"/>
              </a:rPr>
              <a:t>at: https://</a:t>
            </a:r>
            <a:r>
              <a:rPr sz="1700" spc="-5" dirty="0">
                <a:solidFill>
                  <a:srgbClr val="FFFFFF"/>
                </a:solidFill>
                <a:latin typeface="TeXGyreSchola"/>
                <a:cs typeface="TeXGyreSchola"/>
                <a:hlinkClick r:id="rId43"/>
              </a:rPr>
              <a:t>www.quora.com/How-do-Bayesian-algorithms-work-for-the- </a:t>
            </a:r>
            <a:r>
              <a:rPr sz="1700" spc="-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700" dirty="0">
                <a:solidFill>
                  <a:srgbClr val="FFFFFF"/>
                </a:solidFill>
                <a:latin typeface="TeXGyreSchola"/>
                <a:cs typeface="TeXGyreSchola"/>
              </a:rPr>
              <a:t>identification-of-spam [Accessed 16 Aug.</a:t>
            </a:r>
            <a:r>
              <a:rPr sz="1700" spc="-18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eXGyreSchola"/>
                <a:cs typeface="TeXGyreSchola"/>
              </a:rPr>
              <a:t>2017].</a:t>
            </a:r>
            <a:endParaRPr sz="1700">
              <a:latin typeface="TeXGyreSchola"/>
              <a:cs typeface="TeXGyreSchola"/>
            </a:endParaRPr>
          </a:p>
          <a:p>
            <a:pPr marL="241300" marR="462915" indent="-228600">
              <a:lnSpc>
                <a:spcPct val="11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solidFill>
                  <a:srgbClr val="FFFFFF"/>
                </a:solidFill>
                <a:latin typeface="TeXGyreSchola"/>
                <a:cs typeface="TeXGyreSchola"/>
              </a:rPr>
              <a:t>[2]What is Email Spam?. (2017). [Blog] </a:t>
            </a:r>
            <a:r>
              <a:rPr sz="1700" spc="-5" dirty="0">
                <a:solidFill>
                  <a:srgbClr val="FFFFFF"/>
                </a:solidFill>
                <a:latin typeface="TeXGyreSchola"/>
                <a:cs typeface="TeXGyreSchola"/>
              </a:rPr>
              <a:t>comm100. </a:t>
            </a:r>
            <a:r>
              <a:rPr sz="1700" spc="-15" dirty="0">
                <a:solidFill>
                  <a:srgbClr val="FFFFFF"/>
                </a:solidFill>
                <a:latin typeface="TeXGyreSchola"/>
                <a:cs typeface="TeXGyreSchola"/>
              </a:rPr>
              <a:t>Available </a:t>
            </a:r>
            <a:r>
              <a:rPr sz="1700" spc="-5" dirty="0">
                <a:solidFill>
                  <a:srgbClr val="FFFFFF"/>
                </a:solidFill>
                <a:latin typeface="TeXGyreSchola"/>
                <a:cs typeface="TeXGyreSchola"/>
              </a:rPr>
              <a:t>at:  </a:t>
            </a:r>
            <a:r>
              <a:rPr sz="1700" dirty="0">
                <a:solidFill>
                  <a:srgbClr val="FFFFFF"/>
                </a:solidFill>
                <a:latin typeface="TeXGyreSchola"/>
                <a:cs typeface="TeXGyreSchola"/>
              </a:rPr>
              <a:t>http</a:t>
            </a:r>
            <a:r>
              <a:rPr sz="1700" spc="5" dirty="0">
                <a:solidFill>
                  <a:srgbClr val="FFFFFF"/>
                </a:solidFill>
                <a:latin typeface="TeXGyreSchola"/>
                <a:cs typeface="TeXGyreSchola"/>
              </a:rPr>
              <a:t>s</a:t>
            </a:r>
            <a:r>
              <a:rPr sz="1700" spc="-5" dirty="0">
                <a:solidFill>
                  <a:srgbClr val="FFFFFF"/>
                </a:solidFill>
                <a:latin typeface="TeXGyreSchola"/>
                <a:cs typeface="TeXGyreSchola"/>
              </a:rPr>
              <a:t>://</a:t>
            </a:r>
            <a:r>
              <a:rPr sz="1700" dirty="0">
                <a:solidFill>
                  <a:srgbClr val="FFFFFF"/>
                </a:solidFill>
                <a:latin typeface="TeXGyreSchola"/>
                <a:cs typeface="TeXGyreSchola"/>
              </a:rPr>
              <a:t>emailmarketing</a:t>
            </a:r>
            <a:r>
              <a:rPr sz="1700" spc="-10" dirty="0">
                <a:solidFill>
                  <a:srgbClr val="FFFFFF"/>
                </a:solidFill>
                <a:latin typeface="TeXGyreSchola"/>
                <a:cs typeface="TeXGyreSchola"/>
              </a:rPr>
              <a:t>.</a:t>
            </a:r>
            <a:r>
              <a:rPr sz="1700" dirty="0">
                <a:solidFill>
                  <a:srgbClr val="FFFFFF"/>
                </a:solidFill>
                <a:latin typeface="TeXGyreSchola"/>
                <a:cs typeface="TeXGyreSchola"/>
              </a:rPr>
              <a:t>com</a:t>
            </a:r>
            <a:r>
              <a:rPr sz="1700" spc="-10" dirty="0">
                <a:solidFill>
                  <a:srgbClr val="FFFFFF"/>
                </a:solidFill>
                <a:latin typeface="TeXGyreSchola"/>
                <a:cs typeface="TeXGyreSchola"/>
              </a:rPr>
              <a:t>m</a:t>
            </a:r>
            <a:r>
              <a:rPr sz="1700" spc="-5" dirty="0">
                <a:solidFill>
                  <a:srgbClr val="FFFFFF"/>
                </a:solidFill>
                <a:latin typeface="TeXGyreSchola"/>
                <a:cs typeface="TeXGyreSchola"/>
              </a:rPr>
              <a:t>100.co</a:t>
            </a:r>
            <a:r>
              <a:rPr sz="1700" spc="-10" dirty="0">
                <a:solidFill>
                  <a:srgbClr val="FFFFFF"/>
                </a:solidFill>
                <a:latin typeface="TeXGyreSchola"/>
                <a:cs typeface="TeXGyreSchola"/>
              </a:rPr>
              <a:t>m</a:t>
            </a:r>
            <a:r>
              <a:rPr sz="1700" spc="-5" dirty="0">
                <a:solidFill>
                  <a:srgbClr val="FFFFFF"/>
                </a:solidFill>
                <a:latin typeface="TeXGyreSchola"/>
                <a:cs typeface="TeXGyreSchola"/>
              </a:rPr>
              <a:t>/</a:t>
            </a:r>
            <a:r>
              <a:rPr sz="1700" dirty="0">
                <a:solidFill>
                  <a:srgbClr val="FFFFFF"/>
                </a:solidFill>
                <a:latin typeface="TeXGyreSchola"/>
                <a:cs typeface="TeXGyreSchola"/>
              </a:rPr>
              <a:t>emai</a:t>
            </a:r>
            <a:r>
              <a:rPr sz="1700" spc="5" dirty="0">
                <a:solidFill>
                  <a:srgbClr val="FFFFFF"/>
                </a:solidFill>
                <a:latin typeface="TeXGyreSchola"/>
                <a:cs typeface="TeXGyreSchola"/>
              </a:rPr>
              <a:t>l</a:t>
            </a:r>
            <a:r>
              <a:rPr sz="1700" spc="-5" dirty="0">
                <a:solidFill>
                  <a:srgbClr val="FFFFFF"/>
                </a:solidFill>
                <a:latin typeface="TeXGyreSchola"/>
                <a:cs typeface="TeXGyreSchola"/>
              </a:rPr>
              <a:t>-mar</a:t>
            </a:r>
            <a:r>
              <a:rPr sz="1700" spc="-10" dirty="0">
                <a:solidFill>
                  <a:srgbClr val="FFFFFF"/>
                </a:solidFill>
                <a:latin typeface="TeXGyreSchola"/>
                <a:cs typeface="TeXGyreSchola"/>
              </a:rPr>
              <a:t>k</a:t>
            </a:r>
            <a:r>
              <a:rPr sz="1700" dirty="0">
                <a:solidFill>
                  <a:srgbClr val="FFFFFF"/>
                </a:solidFill>
                <a:latin typeface="TeXGyreSchola"/>
                <a:cs typeface="TeXGyreSchola"/>
              </a:rPr>
              <a:t>eting</a:t>
            </a:r>
            <a:r>
              <a:rPr sz="1700" spc="-5" dirty="0">
                <a:solidFill>
                  <a:srgbClr val="FFFFFF"/>
                </a:solidFill>
                <a:latin typeface="TeXGyreSchola"/>
                <a:cs typeface="TeXGyreSchola"/>
              </a:rPr>
              <a:t>-</a:t>
            </a:r>
            <a:r>
              <a:rPr sz="1700" dirty="0">
                <a:solidFill>
                  <a:srgbClr val="FFFFFF"/>
                </a:solidFill>
                <a:latin typeface="TeXGyreSchola"/>
                <a:cs typeface="TeXGyreSchola"/>
              </a:rPr>
              <a:t>ebook</a:t>
            </a:r>
            <a:r>
              <a:rPr sz="1700" spc="-10" dirty="0">
                <a:solidFill>
                  <a:srgbClr val="FFFFFF"/>
                </a:solidFill>
                <a:latin typeface="TeXGyreSchola"/>
                <a:cs typeface="TeXGyreSchola"/>
              </a:rPr>
              <a:t>/</a:t>
            </a:r>
            <a:r>
              <a:rPr sz="1700" dirty="0">
                <a:solidFill>
                  <a:srgbClr val="FFFFFF"/>
                </a:solidFill>
                <a:latin typeface="TeXGyreSchola"/>
                <a:cs typeface="TeXGyreSchola"/>
              </a:rPr>
              <a:t>email-  spam.aspx [Accessed 27 Aug.</a:t>
            </a:r>
            <a:r>
              <a:rPr sz="1700" spc="-18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eXGyreSchola"/>
                <a:cs typeface="TeXGyreSchola"/>
              </a:rPr>
              <a:t>2017].</a:t>
            </a:r>
            <a:endParaRPr sz="1700">
              <a:latin typeface="TeXGyreSchola"/>
              <a:cs typeface="TeXGyreSchola"/>
            </a:endParaRPr>
          </a:p>
          <a:p>
            <a:pPr marL="302260" indent="-28956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sz="1700" spc="-5" dirty="0">
                <a:solidFill>
                  <a:srgbClr val="FFFFFF"/>
                </a:solidFill>
                <a:latin typeface="TeXGyreSchola"/>
                <a:cs typeface="TeXGyreSchola"/>
              </a:rPr>
              <a:t>[3]G. </a:t>
            </a:r>
            <a:r>
              <a:rPr sz="1700" dirty="0">
                <a:solidFill>
                  <a:srgbClr val="FFFFFF"/>
                </a:solidFill>
                <a:latin typeface="TeXGyreSchola"/>
                <a:cs typeface="TeXGyreSchola"/>
              </a:rPr>
              <a:t>He, Spam Detection, </a:t>
            </a:r>
            <a:r>
              <a:rPr sz="1700" spc="-5" dirty="0">
                <a:solidFill>
                  <a:srgbClr val="FFFFFF"/>
                </a:solidFill>
                <a:latin typeface="TeXGyreSchola"/>
                <a:cs typeface="TeXGyreSchola"/>
              </a:rPr>
              <a:t>1st </a:t>
            </a:r>
            <a:r>
              <a:rPr sz="1700" dirty="0">
                <a:solidFill>
                  <a:srgbClr val="FFFFFF"/>
                </a:solidFill>
                <a:latin typeface="TeXGyreSchola"/>
                <a:cs typeface="TeXGyreSchola"/>
              </a:rPr>
              <a:t>ed.</a:t>
            </a:r>
            <a:r>
              <a:rPr sz="1700" spc="-5" dirty="0">
                <a:solidFill>
                  <a:srgbClr val="FFFFFF"/>
                </a:solidFill>
                <a:latin typeface="TeXGyreSchola"/>
                <a:cs typeface="TeXGyreSchola"/>
              </a:rPr>
              <a:t> 2007.</a:t>
            </a:r>
            <a:endParaRPr sz="1700">
              <a:latin typeface="TeXGyreSchola"/>
              <a:cs typeface="TeXGyreSchola"/>
            </a:endParaRPr>
          </a:p>
          <a:p>
            <a:pPr marL="241300" marR="20320" indent="-228600">
              <a:lnSpc>
                <a:spcPct val="11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solidFill>
                  <a:srgbClr val="FFFFFF"/>
                </a:solidFill>
                <a:latin typeface="TeXGyreSchola"/>
                <a:cs typeface="TeXGyreSchola"/>
              </a:rPr>
              <a:t>[4] </a:t>
            </a:r>
            <a:r>
              <a:rPr sz="1700" spc="-5" dirty="0">
                <a:solidFill>
                  <a:srgbClr val="FFFFFF"/>
                </a:solidFill>
                <a:latin typeface="TeXGyreSchola"/>
                <a:cs typeface="TeXGyreSchola"/>
              </a:rPr>
              <a:t>bot2, </a:t>
            </a:r>
            <a:r>
              <a:rPr sz="1700" spc="-105" dirty="0">
                <a:solidFill>
                  <a:srgbClr val="FFFFFF"/>
                </a:solidFill>
                <a:latin typeface="TeXGyreSchola"/>
                <a:cs typeface="TeXGyreSchola"/>
              </a:rPr>
              <a:t>V. </a:t>
            </a:r>
            <a:r>
              <a:rPr sz="1700" dirty="0">
                <a:solidFill>
                  <a:srgbClr val="FFFFFF"/>
                </a:solidFill>
                <a:latin typeface="TeXGyreSchola"/>
                <a:cs typeface="TeXGyreSchola"/>
              </a:rPr>
              <a:t>(2017). </a:t>
            </a:r>
            <a:r>
              <a:rPr sz="1700" spc="-5" dirty="0">
                <a:solidFill>
                  <a:srgbClr val="FFFFFF"/>
                </a:solidFill>
                <a:latin typeface="TeXGyreSchola"/>
                <a:cs typeface="TeXGyreSchola"/>
              </a:rPr>
              <a:t>Email </a:t>
            </a:r>
            <a:r>
              <a:rPr sz="1700" dirty="0">
                <a:solidFill>
                  <a:srgbClr val="FFFFFF"/>
                </a:solidFill>
                <a:latin typeface="TeXGyreSchola"/>
                <a:cs typeface="TeXGyreSchola"/>
              </a:rPr>
              <a:t>Spam Filtering : A </a:t>
            </a:r>
            <a:r>
              <a:rPr sz="1700" spc="-5" dirty="0">
                <a:solidFill>
                  <a:srgbClr val="FFFFFF"/>
                </a:solidFill>
                <a:latin typeface="TeXGyreSchola"/>
                <a:cs typeface="TeXGyreSchola"/>
              </a:rPr>
              <a:t>python </a:t>
            </a:r>
            <a:r>
              <a:rPr sz="1700" dirty="0">
                <a:solidFill>
                  <a:srgbClr val="FFFFFF"/>
                </a:solidFill>
                <a:latin typeface="TeXGyreSchola"/>
                <a:cs typeface="TeXGyreSchola"/>
              </a:rPr>
              <a:t>implementation</a:t>
            </a:r>
            <a:r>
              <a:rPr sz="1700" spc="-12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700" dirty="0">
                <a:solidFill>
                  <a:srgbClr val="FFFFFF"/>
                </a:solidFill>
                <a:latin typeface="TeXGyreSchola"/>
                <a:cs typeface="TeXGyreSchola"/>
              </a:rPr>
              <a:t>with  scikit-learn. [online] Machine Learning in Action. </a:t>
            </a:r>
            <a:r>
              <a:rPr sz="1700" spc="-15" dirty="0">
                <a:solidFill>
                  <a:srgbClr val="FFFFFF"/>
                </a:solidFill>
                <a:latin typeface="TeXGyreSchola"/>
                <a:cs typeface="TeXGyreSchola"/>
              </a:rPr>
              <a:t>Available </a:t>
            </a:r>
            <a:r>
              <a:rPr sz="1700" spc="-5" dirty="0">
                <a:solidFill>
                  <a:srgbClr val="FFFFFF"/>
                </a:solidFill>
                <a:latin typeface="TeXGyreSchola"/>
                <a:cs typeface="TeXGyreSchola"/>
              </a:rPr>
              <a:t>at:  https://appliedmachinelearning.wordpress.com/2017/01/23/email-spam-  filter-python-scikit-learn/ </a:t>
            </a:r>
            <a:r>
              <a:rPr sz="1700" dirty="0">
                <a:solidFill>
                  <a:srgbClr val="FFFFFF"/>
                </a:solidFill>
                <a:latin typeface="TeXGyreSchola"/>
                <a:cs typeface="TeXGyreSchola"/>
              </a:rPr>
              <a:t>[Accessed 30 Aug.</a:t>
            </a:r>
            <a:r>
              <a:rPr sz="1700" spc="-17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eXGyreSchola"/>
                <a:cs typeface="TeXGyreSchola"/>
              </a:rPr>
              <a:t>2017].</a:t>
            </a:r>
            <a:endParaRPr sz="17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1630" y="3800043"/>
            <a:ext cx="509206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0" dirty="0">
                <a:latin typeface="TeXGyreSchola"/>
                <a:cs typeface="TeXGyreSchola"/>
              </a:rPr>
              <a:t>Thank</a:t>
            </a:r>
            <a:r>
              <a:rPr sz="8000" b="0" spc="-375" dirty="0">
                <a:latin typeface="TeXGyreSchola"/>
                <a:cs typeface="TeXGyreSchola"/>
              </a:rPr>
              <a:t> </a:t>
            </a:r>
            <a:r>
              <a:rPr sz="8000" b="0" spc="-295" dirty="0">
                <a:latin typeface="TeXGyreSchola"/>
                <a:cs typeface="TeXGyreSchola"/>
              </a:rPr>
              <a:t>You</a:t>
            </a:r>
            <a:endParaRPr sz="80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0" y="265175"/>
            <a:ext cx="4166615" cy="97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91668" y="1487424"/>
            <a:ext cx="8248015" cy="3733800"/>
            <a:chOff x="391668" y="1487424"/>
            <a:chExt cx="8248015" cy="3733800"/>
          </a:xfrm>
        </p:grpSpPr>
        <p:sp>
          <p:nvSpPr>
            <p:cNvPr id="5" name="object 5"/>
            <p:cNvSpPr/>
            <p:nvPr/>
          </p:nvSpPr>
          <p:spPr>
            <a:xfrm>
              <a:off x="391668" y="1487424"/>
              <a:ext cx="1162812" cy="551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200" y="1487424"/>
              <a:ext cx="416051" cy="5516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9971" y="1487424"/>
              <a:ext cx="6388608" cy="5516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668" y="1805940"/>
              <a:ext cx="1655064" cy="5516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1668" y="2250948"/>
              <a:ext cx="1162812" cy="551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9200" y="2250948"/>
              <a:ext cx="416051" cy="5516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9971" y="2250948"/>
              <a:ext cx="3061716" cy="5516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5068" y="2695956"/>
              <a:ext cx="1821180" cy="5516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2123" y="3142488"/>
              <a:ext cx="2299716" cy="5516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06068" y="3587496"/>
              <a:ext cx="1933956" cy="5516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1668" y="4032503"/>
              <a:ext cx="1162812" cy="551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9200" y="4032503"/>
              <a:ext cx="416051" cy="5516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99971" y="4032503"/>
              <a:ext cx="7339583" cy="5516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1668" y="4351019"/>
              <a:ext cx="8191500" cy="5516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668" y="4669536"/>
              <a:ext cx="3305555" cy="5516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5940" y="1526525"/>
            <a:ext cx="7866380" cy="35267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2120900" algn="l"/>
              </a:tabLst>
            </a:pP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Spam</a:t>
            </a:r>
            <a:r>
              <a:rPr sz="1900" spc="1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e-mails</a:t>
            </a:r>
            <a:r>
              <a:rPr sz="1900" spc="1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can	be not only annoying but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also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dangerous</a:t>
            </a:r>
            <a:r>
              <a:rPr sz="1900" spc="3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to</a:t>
            </a:r>
            <a:endParaRPr sz="1900">
              <a:latin typeface="TeXGyreSchola"/>
              <a:cs typeface="TeXGyreSchola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consumers.</a:t>
            </a:r>
            <a:endParaRPr sz="1900">
              <a:latin typeface="TeXGyreSchola"/>
              <a:cs typeface="TeXGyreSchola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Spam e-mails can be defined as</a:t>
            </a:r>
            <a:r>
              <a:rPr sz="1900" spc="2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:</a:t>
            </a:r>
            <a:endParaRPr sz="1900">
              <a:latin typeface="TeXGyreSchola"/>
              <a:cs typeface="TeXGyreSchola"/>
            </a:endParaRPr>
          </a:p>
          <a:p>
            <a:pPr marL="800735" indent="-255270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801370" algn="l"/>
              </a:tabLst>
            </a:pP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Anonymity</a:t>
            </a:r>
            <a:endParaRPr sz="1900">
              <a:latin typeface="TeXGyreSchola"/>
              <a:cs typeface="TeXGyreSchola"/>
            </a:endParaRPr>
          </a:p>
          <a:p>
            <a:pPr marL="880744" indent="-267970">
              <a:lnSpc>
                <a:spcPct val="100000"/>
              </a:lnSpc>
              <a:spcBef>
                <a:spcPts val="1235"/>
              </a:spcBef>
              <a:buAutoNum type="arabicPeriod"/>
              <a:tabLst>
                <a:tab pos="881380" algn="l"/>
              </a:tabLst>
            </a:pP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Mass</a:t>
            </a:r>
            <a:r>
              <a:rPr sz="1900" spc="-8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Mailings</a:t>
            </a:r>
            <a:endParaRPr sz="1900">
              <a:latin typeface="TeXGyreSchola"/>
              <a:cs typeface="TeXGyreSchola"/>
            </a:endParaRPr>
          </a:p>
          <a:p>
            <a:pPr marL="1194435" indent="-267970" algn="just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1195070" algn="l"/>
              </a:tabLst>
            </a:pP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Unsolicited:</a:t>
            </a:r>
            <a:endParaRPr sz="1900">
              <a:latin typeface="TeXGyreSchola"/>
              <a:cs typeface="TeXGyreSchola"/>
            </a:endParaRPr>
          </a:p>
          <a:p>
            <a:pPr marL="12700" marR="5080" algn="just">
              <a:lnSpc>
                <a:spcPct val="110000"/>
              </a:lnSpc>
              <a:spcBef>
                <a:spcPts val="994"/>
              </a:spcBef>
            </a:pP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Spam e-mail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are message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randomly sent to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multiple addressees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by all  sorts of groups, but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mostly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lazy advertisers and criminals who wish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to 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lead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you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to phishing</a:t>
            </a:r>
            <a:r>
              <a:rPr sz="190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sites.</a:t>
            </a:r>
            <a:endParaRPr sz="19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8467" y="851916"/>
            <a:ext cx="6269735" cy="97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0944" y="960247"/>
            <a:ext cx="5715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NAÏVE </a:t>
            </a:r>
            <a:r>
              <a:rPr spc="-10" dirty="0"/>
              <a:t>BAYS</a:t>
            </a:r>
            <a:r>
              <a:rPr spc="-25" dirty="0"/>
              <a:t> </a:t>
            </a:r>
            <a:r>
              <a:rPr spc="-5" dirty="0"/>
              <a:t>CLASSIFIER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12648" y="2078735"/>
            <a:ext cx="7324725" cy="3154680"/>
            <a:chOff x="612648" y="2078735"/>
            <a:chExt cx="7324725" cy="3154680"/>
          </a:xfrm>
        </p:grpSpPr>
        <p:sp>
          <p:nvSpPr>
            <p:cNvPr id="5" name="object 5"/>
            <p:cNvSpPr/>
            <p:nvPr/>
          </p:nvSpPr>
          <p:spPr>
            <a:xfrm>
              <a:off x="612648" y="2078735"/>
              <a:ext cx="510539" cy="579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2668" y="2078735"/>
              <a:ext cx="1077468" cy="579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9615" y="2078735"/>
              <a:ext cx="5701284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2648" y="2444495"/>
              <a:ext cx="7309104" cy="579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2648" y="2810255"/>
              <a:ext cx="2398776" cy="579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60904" y="2810255"/>
              <a:ext cx="1359408" cy="579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2648" y="3302507"/>
              <a:ext cx="4966716" cy="579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2648" y="3796283"/>
              <a:ext cx="4072128" cy="5791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34256" y="3796283"/>
              <a:ext cx="435863" cy="5791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19600" y="3796283"/>
              <a:ext cx="2054352" cy="5791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2648" y="4288535"/>
              <a:ext cx="7324344" cy="57911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2648" y="4654295"/>
              <a:ext cx="1331976" cy="57912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4235" y="2088172"/>
            <a:ext cx="6928484" cy="296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320">
              <a:lnSpc>
                <a:spcPct val="1201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Simple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probabilistic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classifier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that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calculates a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set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of 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probabilities by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counting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frequency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and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combination</a:t>
            </a:r>
            <a:r>
              <a:rPr sz="2000" spc="-15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of  values in a given</a:t>
            </a:r>
            <a:r>
              <a:rPr sz="2000" spc="-9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dataset.</a:t>
            </a:r>
            <a:endParaRPr sz="2000">
              <a:latin typeface="TeXGyreSchola"/>
              <a:cs typeface="TeXGyreSchol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Represent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as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a vector of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feature</a:t>
            </a:r>
            <a:r>
              <a:rPr sz="2000" spc="-16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values.</a:t>
            </a:r>
            <a:endParaRPr sz="2000">
              <a:latin typeface="TeXGyreSchola"/>
              <a:cs typeface="TeXGyreSchola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It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is very useful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to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classify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e-mails</a:t>
            </a:r>
            <a:r>
              <a:rPr sz="2000" spc="-19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properly</a:t>
            </a:r>
            <a:endParaRPr sz="2000">
              <a:latin typeface="TeXGyreSchola"/>
              <a:cs typeface="TeXGyreSchola"/>
            </a:endParaRPr>
          </a:p>
          <a:p>
            <a:pPr marL="12700" marR="5080">
              <a:lnSpc>
                <a:spcPct val="120000"/>
              </a:lnSpc>
              <a:spcBef>
                <a:spcPts val="1000"/>
              </a:spcBef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precision and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recall of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this method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is known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to be</a:t>
            </a:r>
            <a:r>
              <a:rPr sz="2000" spc="-18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very  effective</a:t>
            </a:r>
            <a:endParaRPr sz="20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8779" y="851916"/>
            <a:ext cx="5849112" cy="97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1255" y="960247"/>
            <a:ext cx="52959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</a:t>
            </a:r>
            <a:r>
              <a:rPr spc="-30" dirty="0"/>
              <a:t> </a:t>
            </a:r>
            <a:r>
              <a:rPr spc="-5" dirty="0"/>
              <a:t>STATEMENT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4840" y="2078735"/>
            <a:ext cx="6666230" cy="3043555"/>
            <a:chOff x="624840" y="2078735"/>
            <a:chExt cx="6666230" cy="3043555"/>
          </a:xfrm>
        </p:grpSpPr>
        <p:sp>
          <p:nvSpPr>
            <p:cNvPr id="5" name="object 5"/>
            <p:cNvSpPr/>
            <p:nvPr/>
          </p:nvSpPr>
          <p:spPr>
            <a:xfrm>
              <a:off x="624840" y="2104643"/>
              <a:ext cx="554735" cy="5394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1352" y="2078735"/>
              <a:ext cx="1775460" cy="579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6291" y="2078735"/>
              <a:ext cx="435863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21635" y="2078735"/>
              <a:ext cx="4503420" cy="579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4840" y="2596895"/>
              <a:ext cx="554735" cy="5394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1248" y="2570987"/>
              <a:ext cx="1435608" cy="579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26336" y="2570987"/>
              <a:ext cx="435863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11679" y="2570987"/>
              <a:ext cx="5279136" cy="579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4840" y="3090671"/>
              <a:ext cx="554735" cy="5394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1248" y="3064763"/>
              <a:ext cx="4567428" cy="5791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840" y="3582923"/>
              <a:ext cx="554735" cy="5394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1248" y="3557015"/>
              <a:ext cx="4248912" cy="5791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4840" y="4075175"/>
              <a:ext cx="554735" cy="5394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1248" y="4049267"/>
              <a:ext cx="1932431" cy="5791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4840" y="4568951"/>
              <a:ext cx="554735" cy="5394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1248" y="4543043"/>
              <a:ext cx="6422135" cy="5791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64235" y="2148916"/>
            <a:ext cx="6351270" cy="2796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11785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Unwanted e-mails irritating internet</a:t>
            </a:r>
            <a:r>
              <a:rPr sz="2000" spc="-18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connection</a:t>
            </a:r>
            <a:endParaRPr sz="2000"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Wingdings"/>
              <a:buChar char=""/>
              <a:tabLst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Critical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e-mail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message are missed and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/ or</a:t>
            </a:r>
            <a:r>
              <a:rPr sz="2000" spc="-16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delayed.</a:t>
            </a:r>
            <a:endParaRPr sz="2000"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Font typeface="Wingdings"/>
              <a:buChar char="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Millions of compromised</a:t>
            </a:r>
            <a:r>
              <a:rPr sz="2000" spc="-11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computers</a:t>
            </a:r>
            <a:endParaRPr sz="2000"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Wingdings"/>
              <a:buChar char="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Billions of dollars lost</a:t>
            </a:r>
            <a:r>
              <a:rPr sz="2000" spc="-15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worldwide</a:t>
            </a:r>
            <a:endParaRPr sz="2000"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Wingdings"/>
              <a:buChar char="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Identity</a:t>
            </a:r>
            <a:r>
              <a:rPr sz="2000" spc="-4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theft</a:t>
            </a:r>
            <a:endParaRPr sz="2000"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Wingdings"/>
              <a:buChar char="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Spam can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crash mail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servers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and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fill up hard</a:t>
            </a:r>
            <a:r>
              <a:rPr sz="2000" spc="-16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drives</a:t>
            </a:r>
            <a:endParaRPr sz="20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4848" y="851916"/>
            <a:ext cx="3238500" cy="97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7577" y="960247"/>
            <a:ext cx="26835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OBJECTIVE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12648" y="2078735"/>
            <a:ext cx="7310755" cy="1931035"/>
            <a:chOff x="612648" y="2078735"/>
            <a:chExt cx="7310755" cy="1931035"/>
          </a:xfrm>
        </p:grpSpPr>
        <p:sp>
          <p:nvSpPr>
            <p:cNvPr id="5" name="object 5"/>
            <p:cNvSpPr/>
            <p:nvPr/>
          </p:nvSpPr>
          <p:spPr>
            <a:xfrm>
              <a:off x="612648" y="2078735"/>
              <a:ext cx="5033772" cy="579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95900" y="2078735"/>
              <a:ext cx="435863" cy="579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81244" y="2078735"/>
              <a:ext cx="1581911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3316" y="2595371"/>
              <a:ext cx="417576" cy="5425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1248" y="2570987"/>
              <a:ext cx="5772911" cy="579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63639" y="2570987"/>
              <a:ext cx="435863" cy="579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48983" y="2570987"/>
              <a:ext cx="1574291" cy="579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1248" y="2936747"/>
              <a:ext cx="1525524" cy="579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16251" y="2936747"/>
              <a:ext cx="435863" cy="579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01595" y="2936747"/>
              <a:ext cx="996695" cy="5791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3316" y="3454907"/>
              <a:ext cx="417576" cy="5425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1248" y="3430523"/>
              <a:ext cx="4253484" cy="5791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4235" y="2148916"/>
            <a:ext cx="6917055" cy="168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The objective of identification of Spam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e-mails are</a:t>
            </a:r>
            <a:r>
              <a:rPr sz="2000" spc="-204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:</a:t>
            </a:r>
            <a:endParaRPr sz="2000">
              <a:latin typeface="TeXGyreSchola"/>
              <a:cs typeface="TeXGyreSchola"/>
            </a:endParaRPr>
          </a:p>
          <a:p>
            <a:pPr marL="241300" marR="5080" indent="-228600">
              <a:lnSpc>
                <a:spcPct val="1200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95" dirty="0">
                <a:solidFill>
                  <a:srgbClr val="FFFFFF"/>
                </a:solidFill>
                <a:latin typeface="TeXGyreSchola"/>
                <a:cs typeface="TeXGyreSchola"/>
              </a:rPr>
              <a:t>To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give knowledge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to the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user about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fake e-mails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and 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relevant</a:t>
            </a:r>
            <a:r>
              <a:rPr sz="2000" spc="-6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e-mails</a:t>
            </a:r>
            <a:endParaRPr sz="2000"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95" dirty="0">
                <a:solidFill>
                  <a:srgbClr val="FFFFFF"/>
                </a:solidFill>
                <a:latin typeface="TeXGyreSchola"/>
                <a:cs typeface="TeXGyreSchola"/>
              </a:rPr>
              <a:t>To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classify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that mail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spam or</a:t>
            </a:r>
            <a:r>
              <a:rPr sz="2000" spc="-4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not.</a:t>
            </a:r>
            <a:endParaRPr sz="20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7216" y="851916"/>
            <a:ext cx="6494145" cy="970915"/>
            <a:chOff x="1347216" y="851916"/>
            <a:chExt cx="6494145" cy="970915"/>
          </a:xfrm>
        </p:grpSpPr>
        <p:sp>
          <p:nvSpPr>
            <p:cNvPr id="3" name="object 3"/>
            <p:cNvSpPr/>
            <p:nvPr/>
          </p:nvSpPr>
          <p:spPr>
            <a:xfrm>
              <a:off x="1347216" y="851916"/>
              <a:ext cx="2275332" cy="9707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0380" y="851916"/>
              <a:ext cx="4800600" cy="970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9691" y="960247"/>
            <a:ext cx="59372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SCOPE </a:t>
            </a:r>
            <a:r>
              <a:rPr spc="-5" dirty="0"/>
              <a:t>OF </a:t>
            </a:r>
            <a:r>
              <a:rPr spc="-10" dirty="0"/>
              <a:t>THE</a:t>
            </a:r>
            <a:r>
              <a:rPr spc="-15" dirty="0"/>
              <a:t> </a:t>
            </a:r>
            <a:r>
              <a:rPr spc="-10" dirty="0"/>
              <a:t>PROJECT: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23316" y="2078735"/>
            <a:ext cx="7741920" cy="3281679"/>
            <a:chOff x="623316" y="2078735"/>
            <a:chExt cx="7741920" cy="3281679"/>
          </a:xfrm>
        </p:grpSpPr>
        <p:sp>
          <p:nvSpPr>
            <p:cNvPr id="7" name="object 7"/>
            <p:cNvSpPr/>
            <p:nvPr/>
          </p:nvSpPr>
          <p:spPr>
            <a:xfrm>
              <a:off x="623316" y="2103119"/>
              <a:ext cx="417576" cy="5425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1248" y="2078735"/>
              <a:ext cx="7120128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1248" y="2444495"/>
              <a:ext cx="3262884" cy="579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3316" y="2961131"/>
              <a:ext cx="417576" cy="542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1248" y="2936747"/>
              <a:ext cx="7523988" cy="579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1248" y="3302507"/>
              <a:ext cx="3538728" cy="579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3316" y="3820667"/>
              <a:ext cx="417576" cy="542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1248" y="3796283"/>
              <a:ext cx="4236720" cy="5791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7448" y="3796283"/>
              <a:ext cx="420624" cy="5791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3316" y="4312919"/>
              <a:ext cx="417576" cy="542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1248" y="4288535"/>
              <a:ext cx="4504944" cy="5791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3316" y="4805171"/>
              <a:ext cx="417576" cy="5425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1248" y="4780787"/>
              <a:ext cx="4876800" cy="5791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67527" y="4780787"/>
              <a:ext cx="420624" cy="5791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64235" y="2088172"/>
            <a:ext cx="7359650" cy="30949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It provides sensitivity to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client and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adapts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well to</a:t>
            </a:r>
            <a:r>
              <a:rPr sz="2000" spc="-30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</a:t>
            </a:r>
            <a:endParaRPr sz="2000">
              <a:latin typeface="TeXGyreSchola"/>
              <a:cs typeface="TeXGyreSchola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future spam</a:t>
            </a:r>
            <a:r>
              <a:rPr sz="2000" spc="-5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techniques.</a:t>
            </a:r>
            <a:endParaRPr sz="2000">
              <a:latin typeface="TeXGyreSchola"/>
              <a:cs typeface="TeXGyreSchola"/>
            </a:endParaRPr>
          </a:p>
          <a:p>
            <a:pPr marL="241300" marR="5080" indent="-228600">
              <a:lnSpc>
                <a:spcPct val="12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It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considers a complete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message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instead of single words</a:t>
            </a:r>
            <a:r>
              <a:rPr sz="2000" spc="-229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with  respect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to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its</a:t>
            </a:r>
            <a:r>
              <a:rPr sz="2000" spc="-7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organization.</a:t>
            </a:r>
            <a:endParaRPr sz="2000"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It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increases Security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and</a:t>
            </a:r>
            <a:r>
              <a:rPr sz="2000" spc="-8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Control.</a:t>
            </a:r>
            <a:endParaRPr sz="2000"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It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reduces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IT Administration</a:t>
            </a:r>
            <a:r>
              <a:rPr sz="2000" spc="-22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Costs.</a:t>
            </a:r>
            <a:endParaRPr sz="2000"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It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also reduce Network Resource</a:t>
            </a:r>
            <a:r>
              <a:rPr sz="2000" spc="-13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Costs.</a:t>
            </a:r>
            <a:endParaRPr sz="20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39339" y="618744"/>
            <a:ext cx="4508500" cy="1437640"/>
            <a:chOff x="2339339" y="618744"/>
            <a:chExt cx="4508500" cy="1437640"/>
          </a:xfrm>
        </p:grpSpPr>
        <p:sp>
          <p:nvSpPr>
            <p:cNvPr id="3" name="object 3"/>
            <p:cNvSpPr/>
            <p:nvPr/>
          </p:nvSpPr>
          <p:spPr>
            <a:xfrm>
              <a:off x="3432047" y="618744"/>
              <a:ext cx="3387852" cy="9707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39339" y="1085088"/>
              <a:ext cx="4507992" cy="970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2070" y="727074"/>
            <a:ext cx="3951604" cy="10096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1092200">
              <a:lnSpc>
                <a:spcPts val="3670"/>
              </a:lnSpc>
              <a:spcBef>
                <a:spcPts val="560"/>
              </a:spcBef>
            </a:pPr>
            <a:r>
              <a:rPr spc="-5" dirty="0"/>
              <a:t>DOCUMENT  </a:t>
            </a:r>
            <a:r>
              <a:rPr spc="-10" dirty="0"/>
              <a:t>PRE</a:t>
            </a:r>
            <a:r>
              <a:rPr dirty="0"/>
              <a:t>P</a:t>
            </a:r>
            <a:r>
              <a:rPr spc="-5" dirty="0"/>
              <a:t>ROCESSING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20268" y="2058923"/>
            <a:ext cx="7638415" cy="2397760"/>
            <a:chOff x="620268" y="2058923"/>
            <a:chExt cx="7638415" cy="2397760"/>
          </a:xfrm>
        </p:grpSpPr>
        <p:sp>
          <p:nvSpPr>
            <p:cNvPr id="7" name="object 7"/>
            <p:cNvSpPr/>
            <p:nvPr/>
          </p:nvSpPr>
          <p:spPr>
            <a:xfrm>
              <a:off x="620268" y="2058923"/>
              <a:ext cx="1775460" cy="5516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0936" y="2528315"/>
              <a:ext cx="397764" cy="515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8868" y="2503931"/>
              <a:ext cx="7409688" cy="5516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8868" y="2822447"/>
              <a:ext cx="7251192" cy="5516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8868" y="3140963"/>
              <a:ext cx="1205483" cy="5516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0936" y="3610355"/>
              <a:ext cx="397764" cy="515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8868" y="3585971"/>
              <a:ext cx="830580" cy="5516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4168" y="3585971"/>
              <a:ext cx="6867144" cy="5516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8868" y="3904488"/>
              <a:ext cx="2836163" cy="5516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9751" y="3904488"/>
              <a:ext cx="402336" cy="5516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4235" y="1971005"/>
            <a:ext cx="7257415" cy="231775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9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Tokenization</a:t>
            </a:r>
            <a:endParaRPr sz="19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20" dirty="0">
                <a:solidFill>
                  <a:srgbClr val="FFFFFF"/>
                </a:solidFill>
                <a:latin typeface="TeXGyreSchola"/>
                <a:cs typeface="TeXGyreSchola"/>
              </a:rPr>
              <a:t>Tokenization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is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process of breaking a stream of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text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up into  words, phrases, symbols, or other meaningful elements called 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tokens.</a:t>
            </a:r>
            <a:endParaRPr sz="1900"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The list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of tokens becomes 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input for further processing such</a:t>
            </a:r>
            <a:r>
              <a:rPr sz="1900" spc="7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as</a:t>
            </a:r>
            <a:endParaRPr sz="1900">
              <a:latin typeface="TeXGyreSchola"/>
              <a:cs typeface="TeXGyreSchola"/>
            </a:endParaRPr>
          </a:p>
          <a:p>
            <a:pPr marL="241300">
              <a:lnSpc>
                <a:spcPct val="100000"/>
              </a:lnSpc>
              <a:spcBef>
                <a:spcPts val="229"/>
              </a:spcBef>
            </a:pP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parsing or </a:t>
            </a:r>
            <a:r>
              <a:rPr sz="1900" spc="-10" dirty="0">
                <a:solidFill>
                  <a:srgbClr val="FFFFFF"/>
                </a:solidFill>
                <a:latin typeface="TeXGyreSchola"/>
                <a:cs typeface="TeXGyreSchola"/>
              </a:rPr>
              <a:t>text</a:t>
            </a:r>
            <a:r>
              <a:rPr sz="1900" spc="-5" dirty="0">
                <a:solidFill>
                  <a:srgbClr val="FFFFFF"/>
                </a:solidFill>
                <a:latin typeface="TeXGyreSchola"/>
                <a:cs typeface="TeXGyreSchola"/>
              </a:rPr>
              <a:t> mining.</a:t>
            </a:r>
            <a:endParaRPr sz="19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0007" y="851916"/>
            <a:ext cx="4488180" cy="97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2738" y="960247"/>
            <a:ext cx="393255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LEMMATIZATION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3316" y="2078735"/>
            <a:ext cx="7907020" cy="2169160"/>
            <a:chOff x="623316" y="2078735"/>
            <a:chExt cx="7907020" cy="2169160"/>
          </a:xfrm>
        </p:grpSpPr>
        <p:sp>
          <p:nvSpPr>
            <p:cNvPr id="5" name="object 5"/>
            <p:cNvSpPr/>
            <p:nvPr/>
          </p:nvSpPr>
          <p:spPr>
            <a:xfrm>
              <a:off x="623316" y="2103119"/>
              <a:ext cx="417576" cy="5425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1248" y="2078735"/>
              <a:ext cx="2447543" cy="579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06851" y="2078735"/>
              <a:ext cx="1566672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59251" y="2430779"/>
              <a:ext cx="1261872" cy="579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23004" y="2078735"/>
              <a:ext cx="3532632" cy="579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1248" y="2444495"/>
              <a:ext cx="7618476" cy="579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1248" y="2810255"/>
              <a:ext cx="3439667" cy="5791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3316" y="3326891"/>
              <a:ext cx="417576" cy="5425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1248" y="3302507"/>
              <a:ext cx="609600" cy="5791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70432" y="3302507"/>
              <a:ext cx="3322320" cy="5791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2832" y="3654551"/>
              <a:ext cx="3017520" cy="579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2231" y="3302507"/>
              <a:ext cx="4387596" cy="5791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1248" y="3668267"/>
              <a:ext cx="3457955" cy="57911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15739" y="3668267"/>
              <a:ext cx="1152143" cy="5791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68139" y="4020311"/>
              <a:ext cx="847343" cy="5791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84419" y="3668267"/>
              <a:ext cx="2382012" cy="57911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64235" y="2088172"/>
            <a:ext cx="7526020" cy="198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80645" indent="-228600">
              <a:lnSpc>
                <a:spcPct val="1201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Lemmatization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in</a:t>
            </a:r>
            <a:r>
              <a:rPr sz="2000" dirty="0">
                <a:solidFill>
                  <a:srgbClr val="6BA9DA"/>
                </a:solidFill>
                <a:latin typeface="TeXGyreSchola"/>
                <a:cs typeface="TeXGyreSchola"/>
              </a:rPr>
              <a:t> </a:t>
            </a:r>
            <a:r>
              <a:rPr sz="2000" u="sng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TeXGyreSchola"/>
                <a:cs typeface="TeXGyreSchola"/>
                <a:hlinkClick r:id="rId18"/>
              </a:rPr>
              <a:t>linguistics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, is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process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of grouping 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together the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different inflected forms of a word so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they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can</a:t>
            </a:r>
            <a:r>
              <a:rPr sz="2000" spc="-229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be  analysed as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a single</a:t>
            </a:r>
            <a:r>
              <a:rPr sz="2000" spc="-9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item.</a:t>
            </a:r>
            <a:endParaRPr sz="2000">
              <a:latin typeface="TeXGyreSchola"/>
              <a:cs typeface="TeXGyreSchola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In</a:t>
            </a:r>
            <a:r>
              <a:rPr sz="2000" spc="-5" dirty="0">
                <a:solidFill>
                  <a:srgbClr val="6BA9DA"/>
                </a:solidFill>
                <a:latin typeface="TeXGyreSchola"/>
                <a:cs typeface="TeXGyreSchola"/>
              </a:rPr>
              <a:t> </a:t>
            </a:r>
            <a:r>
              <a:rPr sz="2000" u="sng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TeXGyreSchola"/>
                <a:cs typeface="TeXGyreSchola"/>
                <a:hlinkClick r:id="rId19"/>
              </a:rPr>
              <a:t>computational </a:t>
            </a:r>
            <a:r>
              <a:rPr sz="2000" u="sng" spc="-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TeXGyreSchola"/>
                <a:cs typeface="TeXGyreSchola"/>
                <a:hlinkClick r:id="rId19"/>
              </a:rPr>
              <a:t>linguistics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, lemmatisation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</a:t>
            </a:r>
            <a:r>
              <a:rPr sz="2000" spc="-120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algorithmic</a:t>
            </a:r>
            <a:endParaRPr sz="2000">
              <a:latin typeface="TeXGyreSchola"/>
              <a:cs typeface="TeXGyreSchola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process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of determining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2000" u="sng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TeXGyreSchola"/>
                <a:cs typeface="TeXGyreSchola"/>
                <a:hlinkClick r:id="rId20"/>
              </a:rPr>
              <a:t>lemma</a:t>
            </a:r>
            <a:r>
              <a:rPr sz="2000" dirty="0">
                <a:solidFill>
                  <a:srgbClr val="6BA9DA"/>
                </a:solidFill>
                <a:latin typeface="TeXGyreSchola"/>
                <a:cs typeface="TeXGyreSchola"/>
                <a:hlinkClick r:id="rId20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for a given</a:t>
            </a:r>
            <a:r>
              <a:rPr sz="2000" spc="-18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word.</a:t>
            </a:r>
            <a:endParaRPr sz="20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7027" y="851916"/>
            <a:ext cx="6600444" cy="97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9503" y="960247"/>
            <a:ext cx="604456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REMOVAL OF </a:t>
            </a:r>
            <a:r>
              <a:rPr spc="-10" dirty="0"/>
              <a:t>STOP</a:t>
            </a:r>
            <a:r>
              <a:rPr spc="-20" dirty="0"/>
              <a:t> </a:t>
            </a:r>
            <a:r>
              <a:rPr spc="-5" dirty="0"/>
              <a:t>WORD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3316" y="2078735"/>
            <a:ext cx="7903845" cy="1310640"/>
            <a:chOff x="623316" y="2078735"/>
            <a:chExt cx="7903845" cy="1310640"/>
          </a:xfrm>
        </p:grpSpPr>
        <p:sp>
          <p:nvSpPr>
            <p:cNvPr id="5" name="object 5"/>
            <p:cNvSpPr/>
            <p:nvPr/>
          </p:nvSpPr>
          <p:spPr>
            <a:xfrm>
              <a:off x="623316" y="2103119"/>
              <a:ext cx="417576" cy="5425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1248" y="2078735"/>
              <a:ext cx="7592568" cy="579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1248" y="2444495"/>
              <a:ext cx="7685532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1248" y="2810255"/>
              <a:ext cx="6560820" cy="579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64235" y="2088172"/>
            <a:ext cx="75184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1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Sometimes,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extremely common word which would appear 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to be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of very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little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value in helping select documents</a:t>
            </a:r>
            <a:r>
              <a:rPr sz="2000" spc="-23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matching 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user need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are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excluded from </a:t>
            </a:r>
            <a:r>
              <a:rPr sz="2000" spc="-5" dirty="0">
                <a:solidFill>
                  <a:srgbClr val="FFFFFF"/>
                </a:solidFill>
                <a:latin typeface="TeXGyreSchola"/>
                <a:cs typeface="TeXGyreSchola"/>
              </a:rPr>
              <a:t>the </a:t>
            </a:r>
            <a:r>
              <a:rPr sz="2000" dirty="0">
                <a:solidFill>
                  <a:srgbClr val="FFFFFF"/>
                </a:solidFill>
                <a:latin typeface="TeXGyreSchola"/>
                <a:cs typeface="TeXGyreSchola"/>
              </a:rPr>
              <a:t>vocabulary</a:t>
            </a:r>
            <a:r>
              <a:rPr sz="2000" spc="-185" dirty="0">
                <a:solidFill>
                  <a:srgbClr val="FFFFFF"/>
                </a:solidFill>
                <a:latin typeface="TeXGyreSchola"/>
                <a:cs typeface="TeXGyreSchol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eXGyreSchola"/>
                <a:cs typeface="TeXGyreSchola"/>
              </a:rPr>
              <a:t>entirely.</a:t>
            </a:r>
            <a:endParaRPr sz="2000">
              <a:latin typeface="TeXGyreSchola"/>
              <a:cs typeface="TeXGyreScho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SPAM MAIL DETECTION  </vt:lpstr>
      <vt:lpstr>INTRODUCTION</vt:lpstr>
      <vt:lpstr>NAÏVE BAYS CLASSIFIER</vt:lpstr>
      <vt:lpstr>PROBLEM STATEMENT</vt:lpstr>
      <vt:lpstr>OBJECTIVE</vt:lpstr>
      <vt:lpstr>SCOPE OF THE PROJECT:</vt:lpstr>
      <vt:lpstr>DOCUMENT  PREPROCESSING</vt:lpstr>
      <vt:lpstr>LEMMATIZATION</vt:lpstr>
      <vt:lpstr>REMOVAL OF STOP WORD</vt:lpstr>
      <vt:lpstr>REQUIREMENT ANALYSIS</vt:lpstr>
      <vt:lpstr>FEASIBILITY STUDY</vt:lpstr>
      <vt:lpstr>TESTING</vt:lpstr>
      <vt:lpstr>DATASET</vt:lpstr>
      <vt:lpstr>PowerPoint Presentation</vt:lpstr>
      <vt:lpstr>OUTPUT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SPAM E-MAIL DETECTION</dc:title>
  <cp:revision>35</cp:revision>
  <dcterms:created xsi:type="dcterms:W3CDTF">2020-12-15T07:38:48Z</dcterms:created>
  <dcterms:modified xsi:type="dcterms:W3CDTF">2021-01-05T06:42:09Z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2020-12-15T00:00:00Z</vt:filetime>
  </property>
</Properties>
</file>