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56" r:id="rId5"/>
    <p:sldId id="257" r:id="rId6"/>
    <p:sldId id="269" r:id="rId7"/>
    <p:sldId id="270" r:id="rId8"/>
    <p:sldId id="273" r:id="rId9"/>
    <p:sldId id="271"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dhav Agrawal" initials="MA" lastIdx="1" clrIdx="0">
    <p:extLst>
      <p:ext uri="{19B8F6BF-5375-455C-9EA6-DF929625EA0E}">
        <p15:presenceInfo xmlns:p15="http://schemas.microsoft.com/office/powerpoint/2012/main" userId="148ba50cd90b72f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9A6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6" d="100"/>
          <a:sy n="86" d="100"/>
        </p:scale>
        <p:origin x="562" y="67"/>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12/19/2020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12/19/2020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12/19/2020</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12/19/2020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12/19/2020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12/19/2020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12/19/2020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12/19/2020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12/19/2020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12/19/2020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12/19/2020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12/19/2020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12/19/2020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12/19/2020</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shivanshsinghal107/covid19-india-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071673" y="1390651"/>
            <a:ext cx="8720831" cy="1660124"/>
          </a:xfrm>
        </p:spPr>
        <p:txBody>
          <a:bodyPr anchor="ctr">
            <a:normAutofit/>
          </a:bodyPr>
          <a:lstStyle/>
          <a:p>
            <a:r>
              <a:rPr lang="en-US" sz="2800" dirty="0">
                <a:solidFill>
                  <a:srgbClr val="C00000"/>
                </a:solidFill>
                <a:latin typeface="Arial Rounded MT Bold" panose="020F0704030504030204" pitchFamily="34" charset="0"/>
              </a:rPr>
              <a:t>ANALYSIS OF COVID-19 CASES IN STATES/UNION TERRITORIES OF INDIA USING LINEAR REGRESSION</a:t>
            </a:r>
          </a:p>
        </p:txBody>
      </p:sp>
      <p:sp>
        <p:nvSpPr>
          <p:cNvPr id="7" name="Subtitle 6"/>
          <p:cNvSpPr>
            <a:spLocks noGrp="1"/>
          </p:cNvSpPr>
          <p:nvPr>
            <p:ph type="subTitle" idx="1"/>
          </p:nvPr>
        </p:nvSpPr>
        <p:spPr>
          <a:xfrm>
            <a:off x="6800295" y="3996939"/>
            <a:ext cx="5078027" cy="1470409"/>
          </a:xfrm>
        </p:spPr>
        <p:txBody>
          <a:bodyPr numCol="1">
            <a:noAutofit/>
          </a:bodyPr>
          <a:lstStyle/>
          <a:p>
            <a:r>
              <a:rPr lang="en-US" sz="1200" dirty="0"/>
              <a:t>                           </a:t>
            </a:r>
            <a:r>
              <a:rPr lang="en-US" b="1" u="sng" dirty="0">
                <a:latin typeface="Forte" panose="03060902040502070203" pitchFamily="66" charset="0"/>
              </a:rPr>
              <a:t>SUBMITTED BY</a:t>
            </a:r>
          </a:p>
          <a:p>
            <a:endParaRPr lang="en-US" sz="1200" dirty="0"/>
          </a:p>
          <a:p>
            <a:r>
              <a:rPr lang="en-US" sz="1200" dirty="0"/>
              <a:t>         	</a:t>
            </a:r>
            <a:r>
              <a:rPr lang="en-US" sz="1600" dirty="0">
                <a:latin typeface="Arial" panose="020B0604020202020204" pitchFamily="34" charset="0"/>
                <a:cs typeface="Arial" panose="020B0604020202020204" pitchFamily="34" charset="0"/>
              </a:rPr>
              <a:t>MADHAV AGRAWAL    PRANAV BADOLA</a:t>
            </a:r>
          </a:p>
          <a:p>
            <a:r>
              <a:rPr lang="en-US" sz="1600" dirty="0">
                <a:latin typeface="Arial" panose="020B0604020202020204" pitchFamily="34" charset="0"/>
                <a:cs typeface="Arial" panose="020B0604020202020204" pitchFamily="34" charset="0"/>
              </a:rPr>
              <a:t>                      1802921080               1802913109</a:t>
            </a:r>
          </a:p>
          <a:p>
            <a:r>
              <a:rPr lang="en-US" sz="1600" dirty="0">
                <a:latin typeface="Arial" panose="020B0604020202020204" pitchFamily="34" charset="0"/>
                <a:cs typeface="Arial" panose="020B0604020202020204" pitchFamily="34" charset="0"/>
              </a:rPr>
              <a:t>                     IT – 3 Year(C)             IT – 3 Year(B) </a:t>
            </a:r>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r>
              <a:rPr lang="en-US" sz="1200" dirty="0"/>
              <a:t>                                </a:t>
            </a:r>
          </a:p>
          <a:p>
            <a:r>
              <a:rPr lang="en-US" sz="1200" dirty="0"/>
              <a:t>                                          </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a:xfrm>
            <a:off x="239697" y="2867487"/>
            <a:ext cx="4847208" cy="2713799"/>
          </a:xfrm>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200" dirty="0"/>
              <a:t>                         </a:t>
            </a:r>
            <a:r>
              <a:rPr lang="en-US" sz="3200" dirty="0">
                <a:solidFill>
                  <a:schemeClr val="accent5">
                    <a:lumMod val="50000"/>
                  </a:schemeClr>
                </a:solidFill>
                <a:latin typeface="Lucida Handwriting" panose="03010101010101010101" pitchFamily="66" charset="0"/>
              </a:rPr>
              <a:t>INTRODUCTION</a:t>
            </a:r>
          </a:p>
        </p:txBody>
      </p:sp>
      <p:sp>
        <p:nvSpPr>
          <p:cNvPr id="14" name="Content Placeholder 13"/>
          <p:cNvSpPr>
            <a:spLocks noGrp="1"/>
          </p:cNvSpPr>
          <p:nvPr>
            <p:ph idx="1"/>
          </p:nvPr>
        </p:nvSpPr>
        <p:spPr>
          <a:xfrm>
            <a:off x="1104900" y="1624614"/>
            <a:ext cx="9982200" cy="4547586"/>
          </a:xfrm>
        </p:spPr>
        <p:txBody>
          <a:bodyPr>
            <a:normAutofit/>
          </a:bodyPr>
          <a:lstStyle/>
          <a:p>
            <a:pPr marL="0" indent="0">
              <a:lnSpc>
                <a:spcPct val="100000"/>
              </a:lnSpc>
              <a:buNone/>
            </a:pPr>
            <a:r>
              <a:rPr lang="en-US" dirty="0">
                <a:latin typeface="Cambria" panose="02040503050406030204" pitchFamily="18" charset="0"/>
                <a:ea typeface="Cambria" panose="02040503050406030204" pitchFamily="18" charset="0"/>
                <a:cs typeface="Arial" panose="020B0604020202020204" pitchFamily="34" charset="0"/>
              </a:rPr>
              <a:t>This mini-project type of assessment has been prepared as the learning outcome for the Machine Learning classes held throughout this semester. In this project, we used linear regression technique for analyzing the dataset preceded by its cleaning and graphical analysis work. We need to have knowledge of python and its in-built functions and libraries for implementing this project. </a:t>
            </a:r>
          </a:p>
          <a:p>
            <a:pPr marL="0" indent="0">
              <a:lnSpc>
                <a:spcPct val="100000"/>
              </a:lnSpc>
              <a:buNone/>
            </a:pPr>
            <a:r>
              <a:rPr lang="en-US" b="0" i="0" dirty="0">
                <a:solidFill>
                  <a:srgbClr val="292929"/>
                </a:solidFill>
                <a:effectLst/>
                <a:latin typeface="Cambria" panose="02040503050406030204" pitchFamily="18" charset="0"/>
                <a:ea typeface="Cambria" panose="02040503050406030204" pitchFamily="18" charset="0"/>
                <a:cs typeface="Arial" panose="020B0604020202020204" pitchFamily="34" charset="0"/>
              </a:rPr>
              <a:t>Regression is a method of modelling a target value based on independent predictors. This method is mostly used for forecasting and finding out cause and effect relationship between variables. We have used covid-19 dataset of India for analyzing the situations in all the states and union territories of the country.</a:t>
            </a:r>
            <a:endParaRPr lang="en-US" dirty="0">
              <a:latin typeface="Cambria" panose="02040503050406030204" pitchFamily="18" charset="0"/>
              <a:ea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122AE-6F50-4A0F-ADEE-28FBB7DB8588}"/>
              </a:ext>
            </a:extLst>
          </p:cNvPr>
          <p:cNvSpPr>
            <a:spLocks noGrp="1"/>
          </p:cNvSpPr>
          <p:nvPr>
            <p:ph type="title"/>
          </p:nvPr>
        </p:nvSpPr>
        <p:spPr/>
        <p:txBody>
          <a:bodyPr>
            <a:normAutofit/>
          </a:bodyPr>
          <a:lstStyle/>
          <a:p>
            <a:r>
              <a:rPr lang="en-IN" sz="3200" dirty="0">
                <a:latin typeface="Lucida Handwriting" panose="03010101010101010101" pitchFamily="66" charset="0"/>
              </a:rPr>
              <a:t>                          OBJECTIVE</a:t>
            </a:r>
          </a:p>
        </p:txBody>
      </p:sp>
      <p:sp>
        <p:nvSpPr>
          <p:cNvPr id="3" name="Content Placeholder 2">
            <a:extLst>
              <a:ext uri="{FF2B5EF4-FFF2-40B4-BE49-F238E27FC236}">
                <a16:creationId xmlns:a16="http://schemas.microsoft.com/office/drawing/2014/main" id="{000B3A7F-F774-4E57-A1B1-038BB057AB10}"/>
              </a:ext>
            </a:extLst>
          </p:cNvPr>
          <p:cNvSpPr>
            <a:spLocks noGrp="1"/>
          </p:cNvSpPr>
          <p:nvPr>
            <p:ph idx="1"/>
          </p:nvPr>
        </p:nvSpPr>
        <p:spPr/>
        <p:txBody>
          <a:bodyPr/>
          <a:lstStyle/>
          <a:p>
            <a:pPr marL="0" indent="0">
              <a:buNone/>
            </a:pPr>
            <a:r>
              <a:rPr lang="en-IN" dirty="0">
                <a:latin typeface="Cambria" panose="02040503050406030204" pitchFamily="18" charset="0"/>
                <a:ea typeface="Cambria" panose="02040503050406030204" pitchFamily="18" charset="0"/>
              </a:rPr>
              <a:t>The motive of this project is to analyse the situation of the pandemic in all the States/UT on the basis of total cases confirmed, recovered cases, active cases, and death cases. </a:t>
            </a:r>
          </a:p>
          <a:p>
            <a:pPr marL="0" indent="0">
              <a:buNone/>
            </a:pPr>
            <a:r>
              <a:rPr lang="en-IN" dirty="0">
                <a:latin typeface="Cambria" panose="02040503050406030204" pitchFamily="18" charset="0"/>
                <a:ea typeface="Cambria" panose="02040503050406030204" pitchFamily="18" charset="0"/>
              </a:rPr>
              <a:t>This comparative analysis showcase where the situation is down and what all the measures the government should take for overcoming this scenario. This also describes the situation of the region where it has properly handled and other region’s governing body could implement such measures in their area. </a:t>
            </a:r>
          </a:p>
          <a:p>
            <a:pPr marL="0" indent="0">
              <a:buNone/>
            </a:pPr>
            <a:r>
              <a:rPr lang="en-IN" dirty="0">
                <a:latin typeface="Cambria" panose="02040503050406030204" pitchFamily="18" charset="0"/>
                <a:ea typeface="Cambria" panose="02040503050406030204" pitchFamily="18" charset="0"/>
              </a:rPr>
              <a:t>We are able to determine the recovery rate or death rate of the states where the difference is normal or high as compared to the overall rate of the country. </a:t>
            </a:r>
          </a:p>
          <a:p>
            <a:pPr marL="0" indent="0">
              <a:buNone/>
            </a:pP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48757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7173-A67A-4322-93A4-F93F0874428D}"/>
              </a:ext>
            </a:extLst>
          </p:cNvPr>
          <p:cNvSpPr>
            <a:spLocks noGrp="1"/>
          </p:cNvSpPr>
          <p:nvPr>
            <p:ph type="title"/>
          </p:nvPr>
        </p:nvSpPr>
        <p:spPr/>
        <p:txBody>
          <a:bodyPr>
            <a:normAutofit/>
          </a:bodyPr>
          <a:lstStyle/>
          <a:p>
            <a:r>
              <a:rPr lang="en-IN" sz="3200" dirty="0">
                <a:latin typeface="Lucida Handwriting" panose="03010101010101010101" pitchFamily="66" charset="0"/>
              </a:rPr>
              <a:t>                       METHODOLOGY </a:t>
            </a:r>
          </a:p>
        </p:txBody>
      </p:sp>
      <p:sp>
        <p:nvSpPr>
          <p:cNvPr id="3" name="Content Placeholder 2">
            <a:extLst>
              <a:ext uri="{FF2B5EF4-FFF2-40B4-BE49-F238E27FC236}">
                <a16:creationId xmlns:a16="http://schemas.microsoft.com/office/drawing/2014/main" id="{DB96016C-41AA-4C7B-8D78-45109984E049}"/>
              </a:ext>
            </a:extLst>
          </p:cNvPr>
          <p:cNvSpPr>
            <a:spLocks noGrp="1"/>
          </p:cNvSpPr>
          <p:nvPr>
            <p:ph idx="1"/>
          </p:nvPr>
        </p:nvSpPr>
        <p:spPr>
          <a:xfrm>
            <a:off x="1104900" y="1426464"/>
            <a:ext cx="10285150" cy="5138928"/>
          </a:xfrm>
        </p:spPr>
        <p:txBody>
          <a:bodyPr>
            <a:normAutofit fontScale="77500" lnSpcReduction="20000"/>
          </a:bodyPr>
          <a:lstStyle/>
          <a:p>
            <a:pPr marL="457200" indent="-457200">
              <a:buFont typeface="+mj-lt"/>
              <a:buAutoNum type="arabicPeriod"/>
            </a:pPr>
            <a:r>
              <a:rPr lang="en-IN" sz="2400"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Data</a:t>
            </a:r>
            <a:r>
              <a:rPr lang="en-IN" sz="2400" u="sng" dirty="0">
                <a:solidFill>
                  <a:schemeClr val="tx1">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IN" sz="2400"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Acquiring</a:t>
            </a:r>
            <a:r>
              <a:rPr lang="en-IN" sz="2400" dirty="0">
                <a:solidFill>
                  <a:schemeClr val="tx1">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IN" dirty="0">
                <a:solidFill>
                  <a:schemeClr val="tx1">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n-IN" dirty="0"/>
              <a:t> </a:t>
            </a:r>
            <a:r>
              <a:rPr lang="en-IN" sz="2100" dirty="0"/>
              <a:t>Reference of the dataset is </a:t>
            </a:r>
          </a:p>
          <a:p>
            <a:pPr marL="0" indent="0">
              <a:buNone/>
            </a:pPr>
            <a:r>
              <a:rPr lang="en-IN" dirty="0"/>
              <a:t>                       </a:t>
            </a:r>
            <a:r>
              <a:rPr lang="en-IN" dirty="0">
                <a:hlinkClick r:id="rId2"/>
              </a:rPr>
              <a:t>COVID-19 India | Kaggle</a:t>
            </a:r>
            <a:r>
              <a:rPr lang="en-IN" dirty="0"/>
              <a:t>        </a:t>
            </a:r>
          </a:p>
          <a:p>
            <a:pPr marL="457200" indent="-457200">
              <a:lnSpc>
                <a:spcPct val="120000"/>
              </a:lnSpc>
              <a:buAutoNum type="arabicPeriod" startAt="2"/>
            </a:pPr>
            <a:r>
              <a:rPr lang="en-IN" sz="2400"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Data Pre-processing</a:t>
            </a:r>
            <a:r>
              <a:rPr lang="en-IN" sz="2400" dirty="0">
                <a:latin typeface="Arial" panose="020B0604020202020204" pitchFamily="34" charset="0"/>
                <a:cs typeface="Arial" panose="020B0604020202020204" pitchFamily="34" charset="0"/>
              </a:rPr>
              <a:t> </a:t>
            </a:r>
            <a:r>
              <a:rPr lang="en-IN"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IN" sz="2100" dirty="0">
                <a:cs typeface="Arial" panose="020B0604020202020204" pitchFamily="34" charset="0"/>
              </a:rPr>
              <a:t>T</a:t>
            </a:r>
            <a:r>
              <a:rPr lang="en-IN" sz="2100" dirty="0"/>
              <a:t>his enable us to understand the data. This dataset contains only 36 rows but it is helpful where range of rows lies in thousands or even more. This part includes </a:t>
            </a:r>
          </a:p>
          <a:p>
            <a:pPr lvl="2">
              <a:buFont typeface="Wingdings" panose="05000000000000000000" pitchFamily="2" charset="2"/>
              <a:buChar char="Ø"/>
            </a:pPr>
            <a:r>
              <a:rPr lang="en-IN" sz="1900" dirty="0">
                <a:latin typeface="Century Schoolbook" panose="02040604050505020304" pitchFamily="18" charset="0"/>
              </a:rPr>
              <a:t>Importing required libraries </a:t>
            </a:r>
          </a:p>
          <a:p>
            <a:pPr lvl="2">
              <a:buFont typeface="Wingdings" panose="05000000000000000000" pitchFamily="2" charset="2"/>
              <a:buChar char="Ø"/>
            </a:pPr>
            <a:r>
              <a:rPr lang="en-IN" sz="1900" dirty="0">
                <a:latin typeface="Century Schoolbook" panose="02040604050505020304" pitchFamily="18" charset="0"/>
              </a:rPr>
              <a:t>Reading the dataset </a:t>
            </a:r>
          </a:p>
          <a:p>
            <a:pPr marL="914400" lvl="2" indent="0">
              <a:buNone/>
            </a:pPr>
            <a:r>
              <a:rPr lang="en-IN" sz="1900" dirty="0">
                <a:latin typeface="Century Schoolbook" panose="02040604050505020304" pitchFamily="18" charset="0"/>
              </a:rPr>
              <a:t>    The dataset includes following columns </a:t>
            </a:r>
            <a:r>
              <a:rPr lang="en-IN" sz="2100" dirty="0">
                <a:latin typeface="Century Schoolbook" panose="02040604050505020304" pitchFamily="18" charset="0"/>
              </a:rPr>
              <a:t>:-</a:t>
            </a:r>
            <a:r>
              <a:rPr lang="en-IN" sz="1900" dirty="0">
                <a:latin typeface="Century Schoolbook" panose="02040604050505020304" pitchFamily="18" charset="0"/>
              </a:rPr>
              <a:t> </a:t>
            </a:r>
          </a:p>
          <a:p>
            <a:pPr lvl="3">
              <a:buFont typeface="Arial" panose="020B0604020202020204" pitchFamily="34" charset="0"/>
              <a:buChar char="•"/>
            </a:pPr>
            <a:r>
              <a:rPr lang="en-IN" sz="1900" dirty="0">
                <a:latin typeface="Century Schoolbook" panose="02040604050505020304" pitchFamily="18" charset="0"/>
              </a:rPr>
              <a:t>S. No.</a:t>
            </a:r>
          </a:p>
          <a:p>
            <a:pPr lvl="3">
              <a:buFont typeface="Arial" panose="020B0604020202020204" pitchFamily="34" charset="0"/>
              <a:buChar char="•"/>
            </a:pPr>
            <a:r>
              <a:rPr lang="en-IN" sz="1900" dirty="0" err="1">
                <a:latin typeface="Century Schoolbook" panose="02040604050505020304" pitchFamily="18" charset="0"/>
              </a:rPr>
              <a:t>Name_of_State_UT</a:t>
            </a:r>
            <a:endParaRPr lang="en-IN" sz="1900" dirty="0">
              <a:latin typeface="Century Schoolbook" panose="02040604050505020304" pitchFamily="18" charset="0"/>
            </a:endParaRPr>
          </a:p>
          <a:p>
            <a:pPr lvl="3">
              <a:buFont typeface="Arial" panose="020B0604020202020204" pitchFamily="34" charset="0"/>
              <a:buChar char="•"/>
            </a:pPr>
            <a:r>
              <a:rPr lang="en-IN" sz="1900" dirty="0" err="1">
                <a:latin typeface="Century Schoolbook" panose="02040604050505020304" pitchFamily="18" charset="0"/>
              </a:rPr>
              <a:t>Active_Cases</a:t>
            </a:r>
            <a:endParaRPr lang="en-IN" sz="1900" dirty="0">
              <a:latin typeface="Century Schoolbook" panose="02040604050505020304" pitchFamily="18" charset="0"/>
            </a:endParaRPr>
          </a:p>
          <a:p>
            <a:pPr lvl="3">
              <a:buFont typeface="Arial" panose="020B0604020202020204" pitchFamily="34" charset="0"/>
              <a:buChar char="•"/>
            </a:pPr>
            <a:r>
              <a:rPr lang="en-IN" sz="1900" dirty="0" err="1">
                <a:latin typeface="Century Schoolbook" panose="02040604050505020304" pitchFamily="18" charset="0"/>
              </a:rPr>
              <a:t>Cured_Discharged_Migrated</a:t>
            </a:r>
            <a:endParaRPr lang="en-IN" sz="1900" dirty="0">
              <a:latin typeface="Century Schoolbook" panose="02040604050505020304" pitchFamily="18" charset="0"/>
            </a:endParaRPr>
          </a:p>
          <a:p>
            <a:pPr lvl="3">
              <a:buFont typeface="Arial" panose="020B0604020202020204" pitchFamily="34" charset="0"/>
              <a:buChar char="•"/>
            </a:pPr>
            <a:r>
              <a:rPr lang="en-IN" sz="1900" dirty="0">
                <a:latin typeface="Century Schoolbook" panose="02040604050505020304" pitchFamily="18" charset="0"/>
              </a:rPr>
              <a:t>Deaths</a:t>
            </a:r>
          </a:p>
          <a:p>
            <a:pPr lvl="3">
              <a:buFont typeface="Arial" panose="020B0604020202020204" pitchFamily="34" charset="0"/>
              <a:buChar char="•"/>
            </a:pPr>
            <a:r>
              <a:rPr lang="en-IN" sz="1900" dirty="0" err="1">
                <a:latin typeface="Century Schoolbook" panose="02040604050505020304" pitchFamily="18" charset="0"/>
              </a:rPr>
              <a:t>Total_Confirmed_Cases</a:t>
            </a:r>
            <a:r>
              <a:rPr lang="en-IN" sz="1900" dirty="0">
                <a:latin typeface="Century Schoolbook" panose="02040604050505020304" pitchFamily="18" charset="0"/>
              </a:rPr>
              <a:t>                                    </a:t>
            </a:r>
          </a:p>
          <a:p>
            <a:pPr lvl="2">
              <a:buFont typeface="Wingdings" panose="05000000000000000000" pitchFamily="2" charset="2"/>
              <a:buChar char="Ø"/>
            </a:pPr>
            <a:r>
              <a:rPr lang="en-IN" sz="1900" dirty="0">
                <a:latin typeface="Century Schoolbook" panose="02040604050505020304" pitchFamily="18" charset="0"/>
              </a:rPr>
              <a:t>Removing redundancy, if there</a:t>
            </a:r>
          </a:p>
          <a:p>
            <a:pPr lvl="2">
              <a:buFont typeface="Wingdings" panose="05000000000000000000" pitchFamily="2" charset="2"/>
              <a:buChar char="Ø"/>
            </a:pPr>
            <a:r>
              <a:rPr lang="en-IN" sz="1900" dirty="0">
                <a:latin typeface="Century Schoolbook" panose="02040604050505020304" pitchFamily="18" charset="0"/>
              </a:rPr>
              <a:t>Removing non-essential attributes, if there </a:t>
            </a:r>
          </a:p>
          <a:p>
            <a:pPr lvl="2">
              <a:buFont typeface="Wingdings" panose="05000000000000000000" pitchFamily="2" charset="2"/>
              <a:buChar char="Ø"/>
            </a:pPr>
            <a:r>
              <a:rPr lang="en-IN" sz="1900" dirty="0">
                <a:latin typeface="Century Schoolbook" panose="02040604050505020304" pitchFamily="18" charset="0"/>
              </a:rPr>
              <a:t>Cleaning of the data(removing null values, or other)</a:t>
            </a:r>
          </a:p>
          <a:p>
            <a:pPr lvl="2">
              <a:buFont typeface="Wingdings" panose="05000000000000000000" pitchFamily="2" charset="2"/>
              <a:buChar char="Ø"/>
            </a:pPr>
            <a:r>
              <a:rPr lang="en-IN" sz="1900" dirty="0">
                <a:latin typeface="Century Schoolbook" panose="02040604050505020304" pitchFamily="18" charset="0"/>
              </a:rPr>
              <a:t>Determining information</a:t>
            </a:r>
          </a:p>
          <a:p>
            <a:pPr marL="914400" lvl="2" indent="0">
              <a:buNone/>
            </a:pPr>
            <a:endParaRPr lang="en-IN" dirty="0"/>
          </a:p>
          <a:p>
            <a:pPr marL="914400" lvl="2" indent="0">
              <a:buNone/>
            </a:pPr>
            <a:r>
              <a:rPr lang="en-IN" dirty="0"/>
              <a:t>                                     </a:t>
            </a:r>
          </a:p>
        </p:txBody>
      </p:sp>
    </p:spTree>
    <p:extLst>
      <p:ext uri="{BB962C8B-B14F-4D97-AF65-F5344CB8AC3E}">
        <p14:creationId xmlns:p14="http://schemas.microsoft.com/office/powerpoint/2010/main" val="1866206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FE05DE-41B0-4C01-A5F3-ACF9CEBEF987}"/>
              </a:ext>
            </a:extLst>
          </p:cNvPr>
          <p:cNvSpPr>
            <a:spLocks noGrp="1"/>
          </p:cNvSpPr>
          <p:nvPr>
            <p:ph idx="1"/>
          </p:nvPr>
        </p:nvSpPr>
        <p:spPr>
          <a:xfrm>
            <a:off x="1005841" y="1600200"/>
            <a:ext cx="10597806" cy="4572000"/>
          </a:xfrm>
        </p:spPr>
        <p:txBody>
          <a:bodyPr/>
          <a:lstStyle/>
          <a:p>
            <a:pPr marL="342900" indent="-342900">
              <a:lnSpc>
                <a:spcPct val="100000"/>
              </a:lnSpc>
              <a:spcBef>
                <a:spcPts val="600"/>
              </a:spcBef>
              <a:buAutoNum type="arabicPeriod" startAt="3"/>
            </a:pPr>
            <a:r>
              <a:rPr lang="en-IN"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Data Visualisation</a:t>
            </a:r>
            <a:r>
              <a:rPr lang="en-IN"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IN"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n-IN" dirty="0"/>
              <a:t> </a:t>
            </a:r>
            <a:r>
              <a:rPr lang="en-IN" sz="1800" dirty="0"/>
              <a:t>This helps to analyse the data in forms of graphs of it’s different types for our desired result</a:t>
            </a:r>
            <a:r>
              <a:rPr lang="en-IN" sz="1600" dirty="0"/>
              <a:t>. </a:t>
            </a:r>
          </a:p>
          <a:p>
            <a:pPr marL="0" indent="0">
              <a:lnSpc>
                <a:spcPct val="100000"/>
              </a:lnSpc>
              <a:spcBef>
                <a:spcPts val="600"/>
              </a:spcBef>
              <a:buNone/>
            </a:pPr>
            <a:r>
              <a:rPr lang="en-IN" sz="1600" dirty="0"/>
              <a:t>    </a:t>
            </a:r>
            <a:r>
              <a:rPr lang="en-IN" sz="1800" dirty="0"/>
              <a:t>We plot bar graph, line graph, histogram, pie chart, and others in our project.</a:t>
            </a:r>
          </a:p>
          <a:p>
            <a:pPr marL="342900" indent="-342900">
              <a:lnSpc>
                <a:spcPct val="100000"/>
              </a:lnSpc>
              <a:buAutoNum type="arabicPeriod" startAt="4"/>
            </a:pPr>
            <a:r>
              <a:rPr lang="en-IN"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Data Modelling </a:t>
            </a:r>
            <a:r>
              <a:rPr lang="en-IN" dirty="0">
                <a:effectLst>
                  <a:outerShdw blurRad="38100" dist="38100" dir="2700000" algn="tl">
                    <a:srgbClr val="000000">
                      <a:alpha val="43137"/>
                    </a:srgbClr>
                  </a:outerShdw>
                </a:effectLst>
              </a:rPr>
              <a:t>:</a:t>
            </a:r>
            <a:r>
              <a:rPr lang="en-IN" dirty="0"/>
              <a:t> </a:t>
            </a:r>
            <a:r>
              <a:rPr lang="en-IN" sz="1800" dirty="0"/>
              <a:t>This includes implementation part of particular machine learning algorithm which would be best suited for the analysis</a:t>
            </a:r>
            <a:r>
              <a:rPr lang="en-IN" sz="1600" dirty="0"/>
              <a:t>.</a:t>
            </a:r>
          </a:p>
          <a:p>
            <a:pPr marL="0" indent="0">
              <a:lnSpc>
                <a:spcPct val="100000"/>
              </a:lnSpc>
              <a:spcBef>
                <a:spcPts val="600"/>
              </a:spcBef>
              <a:buNone/>
            </a:pPr>
            <a:r>
              <a:rPr lang="en-IN" sz="1800" dirty="0"/>
              <a:t>   We use linear regression technique for our analysis. Further, we split the dataset in testing and </a:t>
            </a:r>
          </a:p>
          <a:p>
            <a:pPr marL="0" indent="0">
              <a:lnSpc>
                <a:spcPct val="100000"/>
              </a:lnSpc>
              <a:spcBef>
                <a:spcPts val="600"/>
              </a:spcBef>
              <a:buNone/>
            </a:pPr>
            <a:r>
              <a:rPr lang="en-IN" sz="1800" dirty="0"/>
              <a:t>   training purpose.</a:t>
            </a:r>
          </a:p>
          <a:p>
            <a:pPr marL="0" indent="0">
              <a:buNone/>
            </a:pPr>
            <a:endParaRPr lang="en-IN" dirty="0"/>
          </a:p>
        </p:txBody>
      </p:sp>
    </p:spTree>
    <p:extLst>
      <p:ext uri="{BB962C8B-B14F-4D97-AF65-F5344CB8AC3E}">
        <p14:creationId xmlns:p14="http://schemas.microsoft.com/office/powerpoint/2010/main" val="3063680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751E0-CE62-47D2-9069-C213CD0C5241}"/>
              </a:ext>
            </a:extLst>
          </p:cNvPr>
          <p:cNvSpPr>
            <a:spLocks noGrp="1"/>
          </p:cNvSpPr>
          <p:nvPr>
            <p:ph type="title"/>
          </p:nvPr>
        </p:nvSpPr>
        <p:spPr/>
        <p:txBody>
          <a:bodyPr>
            <a:normAutofit/>
          </a:bodyPr>
          <a:lstStyle/>
          <a:p>
            <a:pPr algn="ctr"/>
            <a:r>
              <a:rPr lang="en-IN" sz="3200" dirty="0">
                <a:latin typeface="Lucida Handwriting" panose="03010101010101010101" pitchFamily="66" charset="0"/>
              </a:rPr>
              <a:t>EXPERIMENTAL RESULTS </a:t>
            </a:r>
          </a:p>
        </p:txBody>
      </p:sp>
      <p:sp>
        <p:nvSpPr>
          <p:cNvPr id="3" name="Content Placeholder 2">
            <a:extLst>
              <a:ext uri="{FF2B5EF4-FFF2-40B4-BE49-F238E27FC236}">
                <a16:creationId xmlns:a16="http://schemas.microsoft.com/office/drawing/2014/main" id="{7F7DD803-46CD-425B-B0F0-ABB319A03B21}"/>
              </a:ext>
            </a:extLst>
          </p:cNvPr>
          <p:cNvSpPr>
            <a:spLocks noGrp="1"/>
          </p:cNvSpPr>
          <p:nvPr>
            <p:ph idx="1"/>
          </p:nvPr>
        </p:nvSpPr>
        <p:spPr>
          <a:xfrm>
            <a:off x="346229" y="1600199"/>
            <a:ext cx="11567604" cy="4987031"/>
          </a:xfrm>
        </p:spPr>
        <p:txBody>
          <a:bodyPr numCol="2"/>
          <a:lstStyle/>
          <a:p>
            <a:pPr marL="0" indent="0">
              <a:buNone/>
            </a:pPr>
            <a:r>
              <a:rPr lang="en-IN" dirty="0"/>
              <a:t>                                                  </a:t>
            </a:r>
          </a:p>
        </p:txBody>
      </p:sp>
      <p:pic>
        <p:nvPicPr>
          <p:cNvPr id="7" name="Picture 6">
            <a:extLst>
              <a:ext uri="{FF2B5EF4-FFF2-40B4-BE49-F238E27FC236}">
                <a16:creationId xmlns:a16="http://schemas.microsoft.com/office/drawing/2014/main" id="{0FAD3299-D3B3-4240-BC8A-C6D98B5022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948" y="1411551"/>
            <a:ext cx="4980372" cy="4030461"/>
          </a:xfrm>
          <a:prstGeom prst="rect">
            <a:avLst/>
          </a:prstGeom>
        </p:spPr>
      </p:pic>
      <p:pic>
        <p:nvPicPr>
          <p:cNvPr id="9" name="Picture 8">
            <a:extLst>
              <a:ext uri="{FF2B5EF4-FFF2-40B4-BE49-F238E27FC236}">
                <a16:creationId xmlns:a16="http://schemas.microsoft.com/office/drawing/2014/main" id="{E73941F4-D16A-4EEC-B6C4-DCF908D51E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0080" y="1361810"/>
            <a:ext cx="5903651" cy="4030461"/>
          </a:xfrm>
          <a:prstGeom prst="rect">
            <a:avLst/>
          </a:prstGeom>
        </p:spPr>
      </p:pic>
      <p:sp>
        <p:nvSpPr>
          <p:cNvPr id="10" name="TextBox 9">
            <a:extLst>
              <a:ext uri="{FF2B5EF4-FFF2-40B4-BE49-F238E27FC236}">
                <a16:creationId xmlns:a16="http://schemas.microsoft.com/office/drawing/2014/main" id="{756274EB-93E8-4130-8C40-C0346189B910}"/>
              </a:ext>
            </a:extLst>
          </p:cNvPr>
          <p:cNvSpPr txBox="1"/>
          <p:nvPr/>
        </p:nvSpPr>
        <p:spPr>
          <a:xfrm>
            <a:off x="1029810" y="5630660"/>
            <a:ext cx="4190259" cy="369332"/>
          </a:xfrm>
          <a:prstGeom prst="rect">
            <a:avLst/>
          </a:prstGeom>
          <a:noFill/>
        </p:spPr>
        <p:txBody>
          <a:bodyPr wrap="square" rtlCol="0">
            <a:spAutoFit/>
          </a:bodyPr>
          <a:lstStyle/>
          <a:p>
            <a:r>
              <a:rPr lang="en-IN" dirty="0"/>
              <a:t>Fig.1 </a:t>
            </a:r>
            <a:r>
              <a:rPr lang="en-IN" i="1" dirty="0"/>
              <a:t>Illustrating total confirmed cases</a:t>
            </a:r>
          </a:p>
        </p:txBody>
      </p:sp>
      <p:sp>
        <p:nvSpPr>
          <p:cNvPr id="11" name="TextBox 10">
            <a:extLst>
              <a:ext uri="{FF2B5EF4-FFF2-40B4-BE49-F238E27FC236}">
                <a16:creationId xmlns:a16="http://schemas.microsoft.com/office/drawing/2014/main" id="{4FD13F28-EE8E-431A-B27C-8FE4E1548853}"/>
              </a:ext>
            </a:extLst>
          </p:cNvPr>
          <p:cNvSpPr txBox="1"/>
          <p:nvPr/>
        </p:nvSpPr>
        <p:spPr>
          <a:xfrm>
            <a:off x="6356412" y="5630660"/>
            <a:ext cx="5699464" cy="369332"/>
          </a:xfrm>
          <a:prstGeom prst="rect">
            <a:avLst/>
          </a:prstGeom>
          <a:noFill/>
        </p:spPr>
        <p:txBody>
          <a:bodyPr wrap="square" rtlCol="0">
            <a:spAutoFit/>
          </a:bodyPr>
          <a:lstStyle/>
          <a:p>
            <a:r>
              <a:rPr lang="en-IN" dirty="0"/>
              <a:t>Fig.2 </a:t>
            </a:r>
            <a:r>
              <a:rPr lang="en-IN" i="1" dirty="0"/>
              <a:t>Illustrating recovered cases in particular state</a:t>
            </a:r>
          </a:p>
        </p:txBody>
      </p:sp>
    </p:spTree>
    <p:extLst>
      <p:ext uri="{BB962C8B-B14F-4D97-AF65-F5344CB8AC3E}">
        <p14:creationId xmlns:p14="http://schemas.microsoft.com/office/powerpoint/2010/main" val="425696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F5E56-17A6-49E9-A650-7637F3E3E375}"/>
              </a:ext>
            </a:extLst>
          </p:cNvPr>
          <p:cNvSpPr>
            <a:spLocks noGrp="1"/>
          </p:cNvSpPr>
          <p:nvPr>
            <p:ph type="title"/>
          </p:nvPr>
        </p:nvSpPr>
        <p:spPr/>
        <p:txBody>
          <a:bodyPr>
            <a:normAutofit/>
          </a:bodyPr>
          <a:lstStyle/>
          <a:p>
            <a:pPr algn="ctr"/>
            <a:r>
              <a:rPr lang="en-IN" sz="3200" dirty="0">
                <a:latin typeface="Lucida Handwriting" panose="03010101010101010101" pitchFamily="66" charset="0"/>
              </a:rPr>
              <a:t>CONCLUSION </a:t>
            </a:r>
          </a:p>
        </p:txBody>
      </p:sp>
      <p:pic>
        <p:nvPicPr>
          <p:cNvPr id="5" name="Content Placeholder 4">
            <a:extLst>
              <a:ext uri="{FF2B5EF4-FFF2-40B4-BE49-F238E27FC236}">
                <a16:creationId xmlns:a16="http://schemas.microsoft.com/office/drawing/2014/main" id="{1A397643-335F-4CF0-B4F5-C684C097F1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900" y="1830348"/>
            <a:ext cx="5017643" cy="3398600"/>
          </a:xfrm>
        </p:spPr>
      </p:pic>
      <p:sp>
        <p:nvSpPr>
          <p:cNvPr id="8" name="TextBox 7">
            <a:extLst>
              <a:ext uri="{FF2B5EF4-FFF2-40B4-BE49-F238E27FC236}">
                <a16:creationId xmlns:a16="http://schemas.microsoft.com/office/drawing/2014/main" id="{2990964F-5418-4D85-8286-5445AF019C40}"/>
              </a:ext>
            </a:extLst>
          </p:cNvPr>
          <p:cNvSpPr txBox="1"/>
          <p:nvPr/>
        </p:nvSpPr>
        <p:spPr>
          <a:xfrm flipH="1">
            <a:off x="6347533" y="2530136"/>
            <a:ext cx="5211191" cy="3970318"/>
          </a:xfrm>
          <a:prstGeom prst="rect">
            <a:avLst/>
          </a:prstGeom>
          <a:noFill/>
        </p:spPr>
        <p:txBody>
          <a:bodyPr wrap="square" rtlCol="0">
            <a:spAutoFit/>
          </a:bodyPr>
          <a:lstStyle/>
          <a:p>
            <a:pPr marL="285750" indent="-285750">
              <a:buFont typeface="Wingdings" panose="05000000000000000000" pitchFamily="2" charset="2"/>
              <a:buChar char="q"/>
            </a:pPr>
            <a:r>
              <a:rPr lang="en-IN" dirty="0">
                <a:latin typeface="Bahnschrift" panose="020B0502040204020203" pitchFamily="34" charset="0"/>
              </a:rPr>
              <a:t>This is the final result of linear regression technique applied on the dataset. Here, line represents the predicted value and black circle represents the actual value. </a:t>
            </a:r>
          </a:p>
          <a:p>
            <a:pPr marL="285750" indent="-285750">
              <a:buFont typeface="Wingdings" panose="05000000000000000000" pitchFamily="2" charset="2"/>
              <a:buChar char="q"/>
            </a:pPr>
            <a:endParaRPr lang="en-IN" dirty="0">
              <a:latin typeface="Bahnschrift" panose="020B0502040204020203" pitchFamily="34" charset="0"/>
            </a:endParaRPr>
          </a:p>
          <a:p>
            <a:pPr marL="285750" indent="-285750">
              <a:buFont typeface="Wingdings" panose="05000000000000000000" pitchFamily="2" charset="2"/>
              <a:buChar char="q"/>
            </a:pPr>
            <a:r>
              <a:rPr lang="en-IN" dirty="0">
                <a:latin typeface="Bahnschrift" panose="020B0502040204020203" pitchFamily="34" charset="0"/>
              </a:rPr>
              <a:t>As the figure shows, there is not much difference between actual and predicted value. </a:t>
            </a:r>
          </a:p>
          <a:p>
            <a:pPr marL="285750" indent="-285750">
              <a:buFont typeface="Wingdings" panose="05000000000000000000" pitchFamily="2" charset="2"/>
              <a:buChar char="q"/>
            </a:pPr>
            <a:endParaRPr lang="en-IN" dirty="0">
              <a:latin typeface="Bahnschrift" panose="020B0502040204020203" pitchFamily="34" charset="0"/>
            </a:endParaRPr>
          </a:p>
          <a:p>
            <a:pPr marL="285750" indent="-285750">
              <a:buFont typeface="Wingdings" panose="05000000000000000000" pitchFamily="2" charset="2"/>
              <a:buChar char="q"/>
            </a:pPr>
            <a:r>
              <a:rPr lang="en-IN" dirty="0">
                <a:latin typeface="Bahnschrift" panose="020B0502040204020203" pitchFamily="34" charset="0"/>
              </a:rPr>
              <a:t>As this graph is between confirmed cases and recovered cases, we are able to analyse that recovery rate is nearly similar in all the states or U.T. </a:t>
            </a:r>
          </a:p>
          <a:p>
            <a:pPr marL="285750" indent="-285750">
              <a:buFont typeface="Wingdings" panose="05000000000000000000" pitchFamily="2" charset="2"/>
              <a:buChar char="q"/>
            </a:pPr>
            <a:endParaRPr lang="en-IN" dirty="0">
              <a:latin typeface="Bahnschrift" panose="020B0502040204020203" pitchFamily="34" charset="0"/>
            </a:endParaRPr>
          </a:p>
        </p:txBody>
      </p:sp>
    </p:spTree>
    <p:extLst>
      <p:ext uri="{BB962C8B-B14F-4D97-AF65-F5344CB8AC3E}">
        <p14:creationId xmlns:p14="http://schemas.microsoft.com/office/powerpoint/2010/main" val="3863449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349</TotalTime>
  <Words>607</Words>
  <Application>Microsoft Office PowerPoint</Application>
  <PresentationFormat>Widescreen</PresentationFormat>
  <Paragraphs>61</Paragraphs>
  <Slides>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vt:i4>
      </vt:variant>
    </vt:vector>
  </HeadingPairs>
  <TitlesOfParts>
    <vt:vector size="18" baseType="lpstr">
      <vt:lpstr>Arial</vt:lpstr>
      <vt:lpstr>Arial Rounded MT Bold</vt:lpstr>
      <vt:lpstr>Bahnschrift</vt:lpstr>
      <vt:lpstr>Cambria</vt:lpstr>
      <vt:lpstr>Century Schoolbook</vt:lpstr>
      <vt:lpstr>Euphemia</vt:lpstr>
      <vt:lpstr>Forte</vt:lpstr>
      <vt:lpstr>Lucida Handwriting</vt:lpstr>
      <vt:lpstr>Plantagenet Cherokee</vt:lpstr>
      <vt:lpstr>Wingdings</vt:lpstr>
      <vt:lpstr>Academic Literature 16x9</vt:lpstr>
      <vt:lpstr>ANALYSIS OF COVID-19 CASES IN STATES/UNION TERRITORIES OF INDIA USING LINEAR REGRESSION</vt:lpstr>
      <vt:lpstr>                         INTRODUCTION</vt:lpstr>
      <vt:lpstr>                          OBJECTIVE</vt:lpstr>
      <vt:lpstr>                       METHODOLOGY </vt:lpstr>
      <vt:lpstr>PowerPoint Presentation</vt:lpstr>
      <vt:lpstr>EXPERIMENTAL RESULTS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COVID-19 CASES IN STATES/UT OF INDIA USING LINEAR REGRESSION</dc:title>
  <dc:creator>Madhav Agrawal</dc:creator>
  <cp:lastModifiedBy>Madhav Agrawal</cp:lastModifiedBy>
  <cp:revision>31</cp:revision>
  <dcterms:created xsi:type="dcterms:W3CDTF">2020-12-15T08:44:00Z</dcterms:created>
  <dcterms:modified xsi:type="dcterms:W3CDTF">2020-12-19T03:49:10Z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