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Tuples, being immutable, are more memory efficient; lists, for efficiency, overallocate memory in order to allow appends without constant reallocs. So, if you want to iterate through a constant sequence of values in your code (eg for direction in 'up', 'right', 'down', 'left':), tuples are preferred, since such tuples are pre-calculated in compile time.</a:t>
            </a:r>
            <a:br>
              <a:rPr lang="en-US"/>
            </a:br>
            <a:br>
              <a:rPr lang="en-US"/>
            </a:br>
            <a:r>
              <a:rPr lang="en-US"/>
              <a:t>Access speeds should be the same (they are both stored as contiguous arrays in the memory).</a:t>
            </a:r>
            <a:br>
              <a:rPr lang="en-US"/>
            </a:br>
            <a:br>
              <a:rPr lang="en-US"/>
            </a:br>
            <a:r>
              <a:rPr lang="en-US"/>
              <a:t>But, alist.append(item) is much preferred to atuple+= (item,) when you deal with mutable data. Remember, tuples are intended to be treated as records without field names.</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1" name="Shape 15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8" name="Shape 15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59" name="Shape 15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b="1" lang="en-US" sz="2800">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Sets</a:t>
            </a:r>
            <a:endParaRPr sz="1800">
              <a:solidFill>
                <a:schemeClr val="dk1"/>
              </a:solidFill>
              <a:latin typeface="Calibri"/>
              <a:ea typeface="Calibri"/>
              <a:cs typeface="Calibri"/>
              <a:sym typeface="Calibri"/>
            </a:endParaRPr>
          </a:p>
        </p:txBody>
      </p:sp>
      <p:sp>
        <p:nvSpPr>
          <p:cNvPr id="166" name="Shape 166"/>
          <p:cNvSpPr txBox="1"/>
          <p:nvPr/>
        </p:nvSpPr>
        <p:spPr>
          <a:xfrm>
            <a:off x="2177141" y="11668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pic>
        <p:nvPicPr>
          <p:cNvPr id="167" name="Shape 167"/>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3" name="Shape 173"/>
          <p:cNvSpPr txBox="1"/>
          <p:nvPr/>
        </p:nvSpPr>
        <p:spPr>
          <a:xfrm>
            <a:off x="2177141" y="2522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indent="0" lvl="0" marL="0" marR="0" rtl="0" algn="l">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1" name="Shape 181"/>
          <p:cNvSpPr txBox="1"/>
          <p:nvPr/>
        </p:nvSpPr>
        <p:spPr>
          <a:xfrm>
            <a:off x="2177141" y="125086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br>
              <a:rPr lang="en-US" sz="3600">
                <a:solidFill>
                  <a:srgbClr val="FEE599"/>
                </a:solidFill>
                <a:latin typeface="Calibri"/>
                <a:ea typeface="Calibri"/>
                <a:cs typeface="Calibri"/>
                <a:sym typeface="Calibri"/>
              </a:rPr>
            </a:b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2" name="Shape 182"/>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8" name="Shape 18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89" name="Shape 18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Shape 19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Relative Memory Efficiency</a:t>
            </a:r>
            <a:endParaRPr sz="1800">
              <a:solidFill>
                <a:schemeClr val="dk1"/>
              </a:solidFill>
              <a:latin typeface="Calibri"/>
              <a:ea typeface="Calibri"/>
              <a:cs typeface="Calibri"/>
              <a:sym typeface="Calibri"/>
            </a:endParaRPr>
          </a:p>
        </p:txBody>
      </p:sp>
      <p:pic>
        <p:nvPicPr>
          <p:cNvPr id="197" name="Shape 197"/>
          <p:cNvPicPr preferRelativeResize="0"/>
          <p:nvPr/>
        </p:nvPicPr>
        <p:blipFill>
          <a:blip r:embed="rId4">
            <a:alphaModFix/>
          </a:blip>
          <a:stretch>
            <a:fillRect/>
          </a:stretch>
        </p:blipFill>
        <p:spPr>
          <a:xfrm>
            <a:off x="2733233" y="1167500"/>
            <a:ext cx="8657467" cy="5587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6957125" y="1756225"/>
            <a:ext cx="5235000" cy="350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4200">
                <a:solidFill>
                  <a:srgbClr val="FEE599"/>
                </a:solidFill>
                <a:latin typeface="Calibri"/>
                <a:ea typeface="Calibri"/>
                <a:cs typeface="Calibri"/>
                <a:sym typeface="Calibri"/>
              </a:rPr>
              <a:t>Introduction to Python AND</a:t>
            </a:r>
            <a:endParaRPr sz="4200">
              <a:solidFill>
                <a:srgbClr val="FEE599"/>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4200">
                <a:solidFill>
                  <a:srgbClr val="FEE599"/>
                </a:solidFill>
                <a:latin typeface="Calibri"/>
                <a:ea typeface="Calibri"/>
                <a:cs typeface="Calibri"/>
                <a:sym typeface="Calibri"/>
              </a:rPr>
              <a:t> Python for Scientific Computing</a:t>
            </a:r>
            <a:endParaRPr sz="42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a:t>
            </a:r>
            <a:endParaRPr b="1" i="1" sz="1800">
              <a:solidFill>
                <a:schemeClr val="dk1"/>
              </a:solidFill>
              <a:latin typeface="Calibri"/>
              <a:ea typeface="Calibri"/>
              <a:cs typeface="Calibri"/>
              <a:sym typeface="Calibri"/>
            </a:endParaRPr>
          </a:p>
        </p:txBody>
      </p:sp>
      <p:sp>
        <p:nvSpPr>
          <p:cNvPr id="100" name="Shape 100"/>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Python is a programming language, as are C, Fortran, BASIC, PHP, etc.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Some specific features of Python are as follows:</a:t>
            </a:r>
            <a:br>
              <a:rPr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1) an interpreted language. Contrary to e.g. C or Fortran, one does not compile Python code before executing it. </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2) In addition, Python can be used interactively: many Python interpreters are available, from which commands and scripts can be executed.</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3) a very readable language with clear non-verbose syntax</a:t>
            </a:r>
            <a:br>
              <a:rPr i="1"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a language for which a large variety of high-quality packages are available for various applications, from web frameworks to scientific computing.</a:t>
            </a:r>
            <a:br>
              <a:rPr i="1"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 continued</a:t>
            </a:r>
            <a:endParaRPr b="1" i="1" sz="1800">
              <a:solidFill>
                <a:schemeClr val="dk1"/>
              </a:solidFill>
              <a:latin typeface="Calibri"/>
              <a:ea typeface="Calibri"/>
              <a:cs typeface="Calibri"/>
              <a:sym typeface="Calibri"/>
            </a:endParaRPr>
          </a:p>
        </p:txBody>
      </p:sp>
      <p:sp>
        <p:nvSpPr>
          <p:cNvPr id="107" name="Shape 107"/>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2800">
                <a:solidFill>
                  <a:srgbClr val="FEE599"/>
                </a:solidFill>
                <a:latin typeface="Calibri"/>
                <a:ea typeface="Calibri"/>
                <a:cs typeface="Calibri"/>
                <a:sym typeface="Calibri"/>
              </a:rPr>
              <a:t>4) a language very easy to interface with other languages, in particular C and C++.</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5) Python is an object-oriented language, with dynamic typing (the same variable can contain objects of different types during the course of a program).</a:t>
            </a:r>
            <a:br>
              <a:rPr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Numeric Data Types</a:t>
            </a:r>
            <a:endParaRPr b="1" i="1" sz="1800">
              <a:solidFill>
                <a:schemeClr val="dk1"/>
              </a:solidFill>
              <a:latin typeface="Calibri"/>
              <a:ea typeface="Calibri"/>
              <a:cs typeface="Calibri"/>
              <a:sym typeface="Calibri"/>
            </a:endParaRPr>
          </a:p>
        </p:txBody>
      </p:sp>
      <p:sp>
        <p:nvSpPr>
          <p:cNvPr id="114" name="Shape 114"/>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Integer </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(1,4,2)</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Floating point (decimal)</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(1.32,15.234324)</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Complex numbers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(a+bi = 1 + .5j)</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Booleans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only two values (True or False)</a:t>
            </a:r>
            <a:endParaRPr i="1"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SzPts val="1100"/>
              <a:buFont typeface="Arial"/>
              <a:buNone/>
            </a:pPr>
            <a:r>
              <a:rPr b="1" i="1" lang="en-US" sz="4400">
                <a:solidFill>
                  <a:srgbClr val="FEE599"/>
                </a:solidFill>
                <a:latin typeface="Calibri"/>
                <a:ea typeface="Calibri"/>
                <a:cs typeface="Calibri"/>
                <a:sym typeface="Calibri"/>
              </a:rPr>
              <a:t>Built-in Collection Types</a:t>
            </a:r>
            <a:endParaRPr b="1" i="1" sz="44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i="1" sz="4400">
              <a:solidFill>
                <a:srgbClr val="FEE599"/>
              </a:solidFill>
              <a:latin typeface="Calibri"/>
              <a:ea typeface="Calibri"/>
              <a:cs typeface="Calibri"/>
              <a:sym typeface="Calibri"/>
            </a:endParaRPr>
          </a:p>
        </p:txBody>
      </p:sp>
      <p:sp>
        <p:nvSpPr>
          <p:cNvPr id="121" name="Shape 12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 list is an ordered, </a:t>
            </a:r>
            <a:r>
              <a:rPr b="1" lang="en-US" sz="2800">
                <a:solidFill>
                  <a:srgbClr val="FEE599"/>
                </a:solidFill>
                <a:latin typeface="Calibri"/>
                <a:ea typeface="Calibri"/>
                <a:cs typeface="Calibri"/>
                <a:sym typeface="Calibri"/>
              </a:rPr>
              <a:t>mutable </a:t>
            </a:r>
            <a:r>
              <a:rPr lang="en-US" sz="2800">
                <a:solidFill>
                  <a:srgbClr val="FEE599"/>
                </a:solidFill>
                <a:latin typeface="Calibri"/>
                <a:ea typeface="Calibri"/>
                <a:cs typeface="Calibri"/>
                <a:sym typeface="Calibri"/>
              </a:rPr>
              <a:t>collection of zero or more references to Python data objects. Lists are written as comma-delimited values enclosed in square brackets. The empty list is simply [ ]. </a:t>
            </a:r>
            <a:endParaRPr sz="2800">
              <a:solidFill>
                <a:srgbClr val="FEE599"/>
              </a:solidFill>
              <a:latin typeface="Calibri"/>
              <a:ea typeface="Calibri"/>
              <a:cs typeface="Calibri"/>
              <a:sym typeface="Calibri"/>
            </a:endParaRPr>
          </a:p>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are heterogeneous, meaning that the data objects need not all be from the same class and the collection can be assigned to a variable as below.</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Operations on Lists</a:t>
            </a:r>
            <a:endParaRPr b="1" i="1" sz="4400"/>
          </a:p>
          <a:p>
            <a:pPr indent="0" lvl="0" marL="0" marR="0" rtl="0" algn="l">
              <a:spcBef>
                <a:spcPts val="0"/>
              </a:spcBef>
              <a:spcAft>
                <a:spcPts val="0"/>
              </a:spcAft>
              <a:buNone/>
            </a:pPr>
            <a:r>
              <a:t/>
            </a:r>
            <a:endParaRPr b="1" i="1" sz="4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4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4400">
              <a:solidFill>
                <a:schemeClr val="dk1"/>
              </a:solidFill>
              <a:latin typeface="Calibri"/>
              <a:ea typeface="Calibri"/>
              <a:cs typeface="Calibri"/>
              <a:sym typeface="Calibri"/>
            </a:endParaRPr>
          </a:p>
        </p:txBody>
      </p:sp>
      <p:sp>
        <p:nvSpPr>
          <p:cNvPr id="128" name="Shape 128"/>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Shape 13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List Methods</a:t>
            </a:r>
            <a:endParaRPr b="1" i="1" sz="1800">
              <a:solidFill>
                <a:schemeClr val="dk1"/>
              </a:solidFill>
              <a:latin typeface="Calibri"/>
              <a:ea typeface="Calibri"/>
              <a:cs typeface="Calibri"/>
              <a:sym typeface="Calibri"/>
            </a:endParaRPr>
          </a:p>
        </p:txBody>
      </p:sp>
      <p:sp>
        <p:nvSpPr>
          <p:cNvPr id="136" name="Shape 136"/>
          <p:cNvSpPr txBox="1"/>
          <p:nvPr/>
        </p:nvSpPr>
        <p:spPr>
          <a:xfrm>
            <a:off x="2177141" y="11400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method is a function that “belongs to” an object</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chemeClr val="dk1"/>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Shape 144"/>
          <p:cNvSpPr txBox="1"/>
          <p:nvPr/>
        </p:nvSpPr>
        <p:spPr>
          <a:xfrm>
            <a:off x="2264416" y="1254116"/>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