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1" name="Shape 15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507800" y="1431500"/>
            <a:ext cx="9188925" cy="456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2177141" y="160814"/>
            <a:ext cx="89988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9" name="Shape 15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0" name="Shape 160"/>
          <p:cNvPicPr preferRelativeResize="0"/>
          <p:nvPr/>
        </p:nvPicPr>
        <p:blipFill>
          <a:blip r:embed="rId4">
            <a:alphaModFix/>
          </a:blip>
          <a:stretch>
            <a:fillRect/>
          </a:stretch>
        </p:blipFill>
        <p:spPr>
          <a:xfrm>
            <a:off x="2577475" y="1052825"/>
            <a:ext cx="8998800" cy="545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1378851" y="160825"/>
            <a:ext cx="97971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Desired Inheritance Structure</a:t>
            </a:r>
            <a:endParaRPr sz="1800">
              <a:solidFill>
                <a:schemeClr val="dk1"/>
              </a:solidFill>
              <a:latin typeface="Calibri"/>
              <a:ea typeface="Calibri"/>
              <a:cs typeface="Calibri"/>
              <a:sym typeface="Calibri"/>
            </a:endParaRPr>
          </a:p>
        </p:txBody>
      </p:sp>
      <p:sp>
        <p:nvSpPr>
          <p:cNvPr id="167" name="Shape 16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8" name="Shape 168"/>
          <p:cNvPicPr preferRelativeResize="0"/>
          <p:nvPr/>
        </p:nvPicPr>
        <p:blipFill>
          <a:blip r:embed="rId4">
            <a:alphaModFix/>
          </a:blip>
          <a:stretch>
            <a:fillRect/>
          </a:stretch>
        </p:blipFill>
        <p:spPr>
          <a:xfrm>
            <a:off x="2692950" y="1092950"/>
            <a:ext cx="8625100" cy="531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Programmer Defined Types</a:t>
            </a:r>
            <a:endParaRPr sz="1800">
              <a:solidFill>
                <a:schemeClr val="dk1"/>
              </a:solidFill>
              <a:latin typeface="Calibri"/>
              <a:ea typeface="Calibri"/>
              <a:cs typeface="Calibri"/>
              <a:sym typeface="Calibri"/>
            </a:endParaRPr>
          </a:p>
        </p:txBody>
      </p:sp>
      <p:sp>
        <p:nvSpPr>
          <p:cNvPr id="100" name="Shape 10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far we have become familiar with Python built-in types - integers, floating points, lists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we want to create our own type, whether it be a collection type or number representation, to organize our code and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order to do this we need to engage in the Object Oriented paradigm of programming.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OOPs, programs manipulate collections of objects. Objects have internal state and support methods that query or modify this internal state in some way. </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Concrete Example</a:t>
            </a:r>
            <a:endParaRPr sz="1800">
              <a:solidFill>
                <a:schemeClr val="dk1"/>
              </a:solidFill>
              <a:latin typeface="Calibri"/>
              <a:ea typeface="Calibri"/>
              <a:cs typeface="Calibri"/>
              <a:sym typeface="Calibri"/>
            </a:endParaRPr>
          </a:p>
        </p:txBody>
      </p:sp>
      <p:sp>
        <p:nvSpPr>
          <p:cNvPr id="107" name="Shape 10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Say we want to create a new object or </a:t>
            </a:r>
            <a:r>
              <a:rPr b="1" lang="en-US" sz="2800">
                <a:solidFill>
                  <a:srgbClr val="FEE599"/>
                </a:solidFill>
                <a:latin typeface="Calibri"/>
                <a:ea typeface="Calibri"/>
                <a:cs typeface="Calibri"/>
                <a:sym typeface="Calibri"/>
              </a:rPr>
              <a:t>class</a:t>
            </a:r>
            <a:r>
              <a:rPr lang="en-US" sz="2800">
                <a:solidFill>
                  <a:srgbClr val="FEE599"/>
                </a:solidFill>
                <a:latin typeface="Calibri"/>
                <a:ea typeface="Calibri"/>
                <a:cs typeface="Calibri"/>
                <a:sym typeface="Calibri"/>
              </a:rPr>
              <a:t>,  a user database that manages a system requiring user to log in.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the database is the object. When the database is empty, that state of the object is empty. What do we need to do in order to change the state?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need to have methods (functions and operations) that can modify the state. Eg. update, delete.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As programmers, we have to specify how this updation and deletion will take place.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OOP’s in Python</a:t>
            </a:r>
            <a:endParaRPr sz="1800">
              <a:solidFill>
                <a:schemeClr val="dk1"/>
              </a:solidFill>
              <a:latin typeface="Calibri"/>
              <a:ea typeface="Calibri"/>
              <a:cs typeface="Calibri"/>
              <a:sym typeface="Calibri"/>
            </a:endParaRPr>
          </a:p>
        </p:txBody>
      </p:sp>
      <p:sp>
        <p:nvSpPr>
          <p:cNvPr id="114" name="Shape 11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we implement new programmer defined types with classes.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class has methods which define what an object can or cannot do.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learn how to build a new class by implementing a new data type: Fractions.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OOP’s in Python</a:t>
            </a:r>
            <a:endParaRPr sz="1800">
              <a:solidFill>
                <a:schemeClr val="dk1"/>
              </a:solidFill>
              <a:latin typeface="Calibri"/>
              <a:ea typeface="Calibri"/>
              <a:cs typeface="Calibri"/>
              <a:sym typeface="Calibri"/>
            </a:endParaRPr>
          </a:p>
        </p:txBody>
      </p:sp>
      <p:sp>
        <p:nvSpPr>
          <p:cNvPr id="121" name="Shape 1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we implement new programmer defined types with classes.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class has methods which define what an object can or cannot do.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learn how to build a new class by implementing a new data type: Fractions.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8" name="Shape 128"/>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3394325" y="1433450"/>
            <a:ext cx="7442250" cy="500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36" name="Shape 136"/>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921375" y="1419550"/>
            <a:ext cx="7784825" cy="49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Inheritance</a:t>
            </a:r>
            <a:endParaRPr sz="1800">
              <a:solidFill>
                <a:schemeClr val="dk1"/>
              </a:solidFill>
              <a:latin typeface="Calibri"/>
              <a:ea typeface="Calibri"/>
              <a:cs typeface="Calibri"/>
              <a:sym typeface="Calibri"/>
            </a:endParaRPr>
          </a:p>
        </p:txBody>
      </p:sp>
      <p:sp>
        <p:nvSpPr>
          <p:cNvPr id="144" name="Shape 14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Char char="-"/>
            </a:pPr>
            <a:r>
              <a:rPr lang="en-US" sz="2800">
                <a:solidFill>
                  <a:srgbClr val="FEE599"/>
                </a:solidFill>
              </a:rPr>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sz="2800">
              <a:solidFill>
                <a:srgbClr val="FEE599"/>
              </a:solidFill>
            </a:endParaRPr>
          </a:p>
          <a:p>
            <a:pPr indent="-406400" lvl="0" marL="457200" rtl="0">
              <a:lnSpc>
                <a:spcPct val="115000"/>
              </a:lnSpc>
              <a:spcBef>
                <a:spcPts val="0"/>
              </a:spcBef>
              <a:spcAft>
                <a:spcPts val="0"/>
              </a:spcAft>
              <a:buClr>
                <a:srgbClr val="FEE599"/>
              </a:buClr>
              <a:buSzPts val="2800"/>
              <a:buChar char="-"/>
            </a:pPr>
            <a:r>
              <a:rPr lang="en-US" sz="2800">
                <a:solidFill>
                  <a:srgbClr val="FEE599"/>
                </a:solidFill>
              </a:rPr>
              <a:t>By organizing classes in this hierarchical fashion, object-oriented programming languages allow previously written code to be extended to meet the needs of a new situation.</a:t>
            </a:r>
            <a:endParaRPr sz="2800">
              <a:solidFill>
                <a:srgbClr val="FEE599"/>
              </a:solidFill>
            </a:endParaRPr>
          </a:p>
          <a:p>
            <a:pPr indent="0" lvl="0" marL="0" marR="0" rtl="0" algn="l">
              <a:spcBef>
                <a:spcPts val="16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