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8" name="Shape 148"/>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 Iterators</a:t>
            </a:r>
            <a:endParaRPr sz="4000">
              <a:solidFill>
                <a:schemeClr val="dk1"/>
              </a:solidFill>
              <a:latin typeface="Calibri"/>
              <a:ea typeface="Calibri"/>
              <a:cs typeface="Calibri"/>
              <a:sym typeface="Calibri"/>
            </a:endParaRPr>
          </a:p>
        </p:txBody>
      </p:sp>
      <p:sp>
        <p:nvSpPr>
          <p:cNvPr id="149" name="Shape 149"/>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Another Python language feature that’s an important foundation for writing functional-style programs: iterators.</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 iterator is something that gives sequence  [Lists] or sequence-like [Dictionaires] objects a sequence-like interface.</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iterator object only has one method </a:t>
            </a:r>
            <a:r>
              <a:rPr i="1" lang="en-US" sz="2800">
                <a:solidFill>
                  <a:srgbClr val="FEE599"/>
                </a:solidFill>
                <a:latin typeface="Calibri"/>
                <a:ea typeface="Calibri"/>
                <a:cs typeface="Calibri"/>
                <a:sym typeface="Calibri"/>
              </a:rPr>
              <a:t>__next__()</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Each time we call the next method on the iterator gives us the next element. If there are no more elements, it raises a </a:t>
            </a:r>
            <a:r>
              <a:rPr i="1" lang="en-US" sz="2800">
                <a:solidFill>
                  <a:srgbClr val="FEE599"/>
                </a:solidFill>
                <a:latin typeface="Calibri"/>
                <a:ea typeface="Calibri"/>
                <a:cs typeface="Calibri"/>
                <a:sym typeface="Calibri"/>
              </a:rPr>
              <a:t>StopIteration</a:t>
            </a:r>
            <a:r>
              <a:rPr lang="en-US" sz="2800">
                <a:solidFill>
                  <a:srgbClr val="FEE599"/>
                </a:solidFill>
                <a:latin typeface="Calibri"/>
                <a:ea typeface="Calibri"/>
                <a:cs typeface="Calibri"/>
                <a:sym typeface="Calibri"/>
              </a:rPr>
              <a:t> error.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iter() function is what makes an object iterable. Behind the scenes, the iter function calls __iter__ method on the given object.</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5" name="Shape 155"/>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sz="4000">
                <a:solidFill>
                  <a:srgbClr val="FEE599"/>
                </a:solidFill>
                <a:latin typeface="Calibri"/>
                <a:ea typeface="Calibri"/>
                <a:cs typeface="Calibri"/>
                <a:sym typeface="Calibri"/>
              </a:rPr>
              <a:t>Functional Programming: Iterators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56" name="Shape 156"/>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return value of __iter__ is an iterator. It should have a next method and raise StopIteration when there are no more elements.</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point being that a for loop monitors for StopIteration, so it handles this internal so an error is not raised.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2" name="Shape 162"/>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63" name="Shape 163"/>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Generators are a special class of functions that simplify the task of writing iterators. Regular functions compute a value and return it, but generators return an iterator that returns a stream of values.</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When you call a function, local variables are created and used. When the function reaches a return statement, the local variables are destroyed and the value is returned to the caller.</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if the local variables weren’t thrown away on exiting a function? What if you could later resume the function where it left off? This is what </a:t>
            </a:r>
            <a:r>
              <a:rPr b="1" lang="en-US" sz="2800">
                <a:solidFill>
                  <a:srgbClr val="FEE599"/>
                </a:solidFill>
                <a:latin typeface="Calibri"/>
                <a:ea typeface="Calibri"/>
                <a:cs typeface="Calibri"/>
                <a:sym typeface="Calibri"/>
              </a:rPr>
              <a:t>generators</a:t>
            </a:r>
            <a:r>
              <a:rPr lang="en-US" sz="2800">
                <a:solidFill>
                  <a:srgbClr val="FEE599"/>
                </a:solidFill>
                <a:latin typeface="Calibri"/>
                <a:ea typeface="Calibri"/>
                <a:cs typeface="Calibri"/>
                <a:sym typeface="Calibri"/>
              </a:rPr>
              <a:t> provide; they can be thought of as resumable functions.</a:t>
            </a:r>
            <a:endParaRPr sz="2800">
              <a:solidFill>
                <a:srgbClr val="FEE59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9" name="Shape 169"/>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70" name="Shape 170"/>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When you call a generator function, it doesn’t return a single value; instead it returns a generator object that supports the iterator protocol.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 executing the yield expression, the generator outputs the value of i, similar to a return statement.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big difference between yield and a return statement is that on reaching a yield the generator’s state of execution is suspended and local variables are preserved.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 the next call to the generator’s __next__() method, the function will resume executing.</a:t>
            </a:r>
            <a:endParaRPr sz="2800">
              <a:solidFill>
                <a:srgbClr val="FEE59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6" name="Shape 176"/>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4000">
                <a:solidFill>
                  <a:srgbClr val="FEE599"/>
                </a:solidFill>
                <a:latin typeface="Calibri"/>
                <a:ea typeface="Calibri"/>
                <a:cs typeface="Calibri"/>
                <a:sym typeface="Calibri"/>
              </a:rPr>
              <a:t>Functional Programming: Generators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rgbClr val="FEE599"/>
              </a:solidFill>
              <a:latin typeface="Calibri"/>
              <a:ea typeface="Calibri"/>
              <a:cs typeface="Calibri"/>
              <a:sym typeface="Calibri"/>
            </a:endParaRPr>
          </a:p>
        </p:txBody>
      </p:sp>
      <p:sp>
        <p:nvSpPr>
          <p:cNvPr id="177" name="Shape 177"/>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"best" places to use generators are when you are iterating through a large dataset that is cumbersome to repeat or reiterate over, such as a large disk file, or a complex database query.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For every row of data, you wish to perform non-elementary operations and processing, but you "do not want to lose your place" as you are cursoring or iterating over it.</a:t>
            </a:r>
            <a:endParaRPr sz="28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Shape 18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1" y="1756229"/>
            <a:ext cx="4717143" cy="35086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Functional Programming</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rPr lang="en-US" sz="4400">
                <a:solidFill>
                  <a:srgbClr val="E69138"/>
                </a:solidFill>
                <a:latin typeface="Calibri"/>
                <a:ea typeface="Calibri"/>
                <a:cs typeface="Calibri"/>
                <a:sym typeface="Calibri"/>
              </a:rPr>
              <a:t>vs.</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00" name="Shape 100"/>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Functional programming is a programming paradigm, a style of building the structure and elements of computer programs, that treats computation as the evaluation of mathematical functions and avoids changing-state and mutable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is, functional programming seeks to describe what you want to do instead of specifying how you want to do.</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Functions that have no side effects at all are called </a:t>
            </a:r>
            <a:r>
              <a:rPr b="1" lang="en-US" sz="2800">
                <a:solidFill>
                  <a:srgbClr val="FEE599"/>
                </a:solidFill>
                <a:latin typeface="Calibri"/>
                <a:ea typeface="Calibri"/>
                <a:cs typeface="Calibri"/>
                <a:sym typeface="Calibri"/>
              </a:rPr>
              <a:t>pure functions</a:t>
            </a:r>
            <a:r>
              <a:rPr lang="en-US" sz="2800">
                <a:solidFill>
                  <a:srgbClr val="FEE599"/>
                </a:solidFill>
                <a:latin typeface="Calibri"/>
                <a:ea typeface="Calibri"/>
                <a:cs typeface="Calibri"/>
                <a:sym typeface="Calibri"/>
              </a:rPr>
              <a:t> . Avoiding side effects means not using data structures that get updated as a program runs; every function’s output must only depend on its input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 Simple Language</a:t>
            </a:r>
            <a:endParaRPr sz="4000">
              <a:solidFill>
                <a:schemeClr val="dk1"/>
              </a:solidFill>
              <a:latin typeface="Calibri"/>
              <a:ea typeface="Calibri"/>
              <a:cs typeface="Calibri"/>
              <a:sym typeface="Calibri"/>
            </a:endParaRPr>
          </a:p>
        </p:txBody>
      </p:sp>
      <p:sp>
        <p:nvSpPr>
          <p:cNvPr id="107" name="Shape 107"/>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Functional programming keeps data and desired behvaiour that changes its state separate.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of converting the data to an object and then calling methods on it, we write a pair of small functions.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all programs, there are two primary components: the data (the stuff a program knows) and the behaviors (the stuff a program can do to/with that data). OOP says that bringing together data and its associated behavior in a single location (called an “object”) makes it easier to understand how a program works. FP says that data and behavior are distinctively different things and should be kept separate for clarity.</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Difference explained through example</a:t>
            </a:r>
            <a:endParaRPr sz="4000">
              <a:solidFill>
                <a:schemeClr val="dk1"/>
              </a:solidFill>
              <a:latin typeface="Calibri"/>
              <a:ea typeface="Calibri"/>
              <a:cs typeface="Calibri"/>
              <a:sym typeface="Calibri"/>
            </a:endParaRPr>
          </a:p>
        </p:txBody>
      </p:sp>
      <p:sp>
        <p:nvSpPr>
          <p:cNvPr id="114" name="Shape 114"/>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Let’s say you run a company and you’ve just decided to give all your employees a $10,000.00 raise. Lets implement this using OOP’s and functional programming. </a:t>
            </a: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Why </a:t>
            </a: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21" name="Shape 121"/>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b="1" lang="en-US" sz="2800">
                <a:solidFill>
                  <a:srgbClr val="FEE599"/>
                </a:solidFill>
                <a:latin typeface="Calibri"/>
                <a:ea typeface="Calibri"/>
                <a:cs typeface="Calibri"/>
                <a:sym typeface="Calibri"/>
              </a:rPr>
              <a:t>Modularity:</a:t>
            </a:r>
            <a:r>
              <a:rPr lang="en-US" sz="2800">
                <a:solidFill>
                  <a:srgbClr val="FEE599"/>
                </a:solidFill>
                <a:latin typeface="Calibri"/>
                <a:ea typeface="Calibri"/>
                <a:cs typeface="Calibri"/>
                <a:sym typeface="Calibri"/>
              </a:rPr>
              <a:t> A more practical benefit of functional programming is that it forces you to break apart your problem into small pieces.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Ease of debugging and testing:</a:t>
            </a:r>
            <a:r>
              <a:rPr lang="en-US" sz="2800">
                <a:solidFill>
                  <a:srgbClr val="FEE599"/>
                </a:solidFill>
                <a:latin typeface="Calibri"/>
                <a:ea typeface="Calibri"/>
                <a:cs typeface="Calibri"/>
                <a:sym typeface="Calibri"/>
              </a:rPr>
              <a:t> Debugging is simplified because functions are generally small and clearly specified.</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Speed: </a:t>
            </a:r>
            <a:r>
              <a:rPr lang="en-US" sz="2800">
                <a:solidFill>
                  <a:srgbClr val="FEE599"/>
                </a:solidFill>
                <a:latin typeface="Calibri"/>
                <a:ea typeface="Calibri"/>
                <a:cs typeface="Calibri"/>
                <a:sym typeface="Calibri"/>
              </a:rPr>
              <a:t>Using things like lambda functions and generator expressions reduces run-time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28" name="Shape 128"/>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While programming functionally, we want to avoid procedural code. That is, code that code as a series of steps where you define how things need to be done.</a:t>
            </a:r>
            <a:endParaRPr sz="2800">
              <a:solidFill>
                <a:schemeClr val="dk1"/>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how do we avoid this and therefore how do we achieve the features of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a function existence as a first-class object is very important towards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functions as first class objects means to use them in the same manner that you use data. So, You can pass them as parameters like passing a function to another function as an argument or assign them to variables. </a:t>
            </a:r>
            <a:endParaRPr sz="2800">
              <a:solidFill>
                <a:srgbClr val="FEE5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Shape 134"/>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35" name="Shape 135"/>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There are all sorts of built-in functions in python that allow us to avoid procedural code. The important ones are lambda, map, filter, reduce, zip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look at examples of each of these </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Map:</a:t>
            </a:r>
            <a:r>
              <a:rPr lang="en-US" sz="2800">
                <a:solidFill>
                  <a:srgbClr val="FEE599"/>
                </a:solidFill>
                <a:latin typeface="Calibri"/>
                <a:ea typeface="Calibri"/>
                <a:cs typeface="Calibri"/>
                <a:sym typeface="Calibri"/>
              </a:rPr>
              <a:t> Makes an iterator that computes the function using arguments from each of the iterables.</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Lambda: </a:t>
            </a:r>
            <a:r>
              <a:rPr lang="en-US" sz="2800">
                <a:solidFill>
                  <a:srgbClr val="FEE599"/>
                </a:solidFill>
                <a:latin typeface="Calibri"/>
                <a:ea typeface="Calibri"/>
                <a:cs typeface="Calibri"/>
                <a:sym typeface="Calibri"/>
              </a:rPr>
              <a:t> is an anonymous or temporary function that is written as “lambda arguments: expression”</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Reduce: </a:t>
            </a:r>
            <a:r>
              <a:rPr lang="en-US" sz="2800">
                <a:solidFill>
                  <a:srgbClr val="FEE599"/>
                </a:solidFill>
                <a:latin typeface="Calibri"/>
                <a:ea typeface="Calibri"/>
                <a:cs typeface="Calibri"/>
                <a:sym typeface="Calibri"/>
              </a:rPr>
              <a:t>Reduce is a function for performing some computation on a list and returning the result. It applies a rolling computation to sequential pairs of values in a list.</a:t>
            </a:r>
            <a:endParaRPr sz="2800">
              <a:solidFill>
                <a:srgbClr val="FEE599"/>
              </a:solidFill>
              <a:latin typeface="Calibri"/>
              <a:ea typeface="Calibri"/>
              <a:cs typeface="Calibri"/>
              <a:sym typeface="Calibri"/>
            </a:endParaRPr>
          </a:p>
          <a:p>
            <a:pPr indent="0" lvl="0" marL="457200" rtl="0">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Shape 141"/>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42" name="Shape 142"/>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0" lvl="0" marL="457200" rtl="0">
              <a:spcBef>
                <a:spcPts val="0"/>
              </a:spcBef>
              <a:spcAft>
                <a:spcPts val="0"/>
              </a:spcAft>
              <a:buNone/>
            </a:pPr>
            <a:r>
              <a:rPr lang="en-US" sz="2800">
                <a:solidFill>
                  <a:srgbClr val="FEE599"/>
                </a:solidFill>
                <a:latin typeface="Calibri"/>
                <a:ea typeface="Calibri"/>
                <a:cs typeface="Calibri"/>
                <a:sym typeface="Calibri"/>
              </a:rPr>
              <a:t>-</a:t>
            </a:r>
            <a:r>
              <a:rPr i="1" lang="en-US" sz="2800">
                <a:solidFill>
                  <a:srgbClr val="FEE599"/>
                </a:solidFill>
                <a:latin typeface="Calibri"/>
                <a:ea typeface="Calibri"/>
                <a:cs typeface="Calibri"/>
                <a:sym typeface="Calibri"/>
              </a:rPr>
              <a:t>Zip </a:t>
            </a:r>
            <a:r>
              <a:rPr lang="en-US" sz="2800">
                <a:solidFill>
                  <a:srgbClr val="FEE599"/>
                </a:solidFill>
                <a:latin typeface="Calibri"/>
                <a:ea typeface="Calibri"/>
                <a:cs typeface="Calibri"/>
                <a:sym typeface="Calibri"/>
              </a:rPr>
              <a:t>: zip(iterA, iterB, ...) takes one element from each iterable and returns them in a tuple.</a:t>
            </a:r>
            <a:endParaRPr sz="2800">
              <a:solidFill>
                <a:srgbClr val="FEE599"/>
              </a:solidFill>
              <a:latin typeface="Calibri"/>
              <a:ea typeface="Calibri"/>
              <a:cs typeface="Calibri"/>
              <a:sym typeface="Calibri"/>
            </a:endParaRPr>
          </a:p>
          <a:p>
            <a:pPr indent="0" lvl="0" marL="457200" rtl="0">
              <a:spcBef>
                <a:spcPts val="0"/>
              </a:spcBef>
              <a:spcAft>
                <a:spcPts val="0"/>
              </a:spcAft>
              <a:buNone/>
            </a:pPr>
            <a:r>
              <a:rPr lang="en-US" sz="2800">
                <a:solidFill>
                  <a:srgbClr val="FEE599"/>
                </a:solidFill>
                <a:latin typeface="Calibri"/>
                <a:ea typeface="Calibri"/>
                <a:cs typeface="Calibri"/>
                <a:sym typeface="Calibri"/>
              </a:rPr>
              <a:t>Zipping two sequences is far, far faster than sorting and joining them based on some key, especially when you know in advance that the sequences have the same number of elements and are in the same order.</a:t>
            </a: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