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e4d1aa1e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ee4d1aa1ea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8" name="Shape 68"/>
        <p:cNvGrpSpPr/>
        <p:nvPr/>
      </p:nvGrpSpPr>
      <p:grpSpPr>
        <a:xfrm>
          <a:off x="0" y="0"/>
          <a:ext cx="0" cy="0"/>
          <a:chOff x="0" y="0"/>
          <a:chExt cx="0" cy="0"/>
        </a:xfrm>
      </p:grpSpPr>
      <p:sp>
        <p:nvSpPr>
          <p:cNvPr id="69" name="Google Shape;69;p17"/>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1" name="Shape 71"/>
        <p:cNvGrpSpPr/>
        <p:nvPr/>
      </p:nvGrpSpPr>
      <p:grpSpPr>
        <a:xfrm>
          <a:off x="0" y="0"/>
          <a:ext cx="0" cy="0"/>
          <a:chOff x="0" y="0"/>
          <a:chExt cx="0" cy="0"/>
        </a:xfrm>
      </p:grpSpPr>
      <p:sp>
        <p:nvSpPr>
          <p:cNvPr id="72" name="Google Shape;72;p18"/>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9"/>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7" name="Shape 77"/>
        <p:cNvGrpSpPr/>
        <p:nvPr/>
      </p:nvGrpSpPr>
      <p:grpSpPr>
        <a:xfrm>
          <a:off x="0" y="0"/>
          <a:ext cx="0" cy="0"/>
          <a:chOff x="0" y="0"/>
          <a:chExt cx="0" cy="0"/>
        </a:xfrm>
      </p:grpSpPr>
      <p:sp>
        <p:nvSpPr>
          <p:cNvPr id="78" name="Google Shape;78;p20"/>
          <p:cNvSpPr txBox="1"/>
          <p:nvPr>
            <p:ph idx="1" type="subTitle"/>
          </p:nvPr>
        </p:nvSpPr>
        <p:spPr>
          <a:xfrm>
            <a:off x="512640" y="1893240"/>
            <a:ext cx="8118360" cy="7058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9" name="Shape 79"/>
        <p:cNvGrpSpPr/>
        <p:nvPr/>
      </p:nvGrpSpPr>
      <p:grpSpPr>
        <a:xfrm>
          <a:off x="0" y="0"/>
          <a:ext cx="0" cy="0"/>
          <a:chOff x="0" y="0"/>
          <a:chExt cx="0" cy="0"/>
        </a:xfrm>
      </p:grpSpPr>
      <p:sp>
        <p:nvSpPr>
          <p:cNvPr id="80" name="Google Shape;80;p21"/>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4" name="Shape 84"/>
        <p:cNvGrpSpPr/>
        <p:nvPr/>
      </p:nvGrpSpPr>
      <p:grpSpPr>
        <a:xfrm>
          <a:off x="0" y="0"/>
          <a:ext cx="0" cy="0"/>
          <a:chOff x="0" y="0"/>
          <a:chExt cx="0" cy="0"/>
        </a:xfrm>
      </p:grpSpPr>
      <p:sp>
        <p:nvSpPr>
          <p:cNvPr id="85" name="Google Shape;85;p22"/>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9" name="Shape 89"/>
        <p:cNvGrpSpPr/>
        <p:nvPr/>
      </p:nvGrpSpPr>
      <p:grpSpPr>
        <a:xfrm>
          <a:off x="0" y="0"/>
          <a:ext cx="0" cy="0"/>
          <a:chOff x="0" y="0"/>
          <a:chExt cx="0" cy="0"/>
        </a:xfrm>
      </p:grpSpPr>
      <p:sp>
        <p:nvSpPr>
          <p:cNvPr id="90" name="Google Shape;90;p23"/>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4" name="Shape 94"/>
        <p:cNvGrpSpPr/>
        <p:nvPr/>
      </p:nvGrpSpPr>
      <p:grpSpPr>
        <a:xfrm>
          <a:off x="0" y="0"/>
          <a:ext cx="0" cy="0"/>
          <a:chOff x="0" y="0"/>
          <a:chExt cx="0" cy="0"/>
        </a:xfrm>
      </p:grpSpPr>
      <p:sp>
        <p:nvSpPr>
          <p:cNvPr id="95" name="Google Shape;95;p24"/>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8" name="Shape 98"/>
        <p:cNvGrpSpPr/>
        <p:nvPr/>
      </p:nvGrpSpPr>
      <p:grpSpPr>
        <a:xfrm>
          <a:off x="0" y="0"/>
          <a:ext cx="0" cy="0"/>
          <a:chOff x="0" y="0"/>
          <a:chExt cx="0" cy="0"/>
        </a:xfrm>
      </p:grpSpPr>
      <p:sp>
        <p:nvSpPr>
          <p:cNvPr id="99" name="Google Shape;99;p25"/>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4" name="Shape 104"/>
        <p:cNvGrpSpPr/>
        <p:nvPr/>
      </p:nvGrpSpPr>
      <p:grpSpPr>
        <a:xfrm>
          <a:off x="0" y="0"/>
          <a:ext cx="0" cy="0"/>
          <a:chOff x="0" y="0"/>
          <a:chExt cx="0" cy="0"/>
        </a:xfrm>
      </p:grpSpPr>
      <p:sp>
        <p:nvSpPr>
          <p:cNvPr id="105" name="Google Shape;105;p26"/>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12640" y="1893240"/>
            <a:ext cx="8118360" cy="7058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
          <p:cNvSpPr/>
          <p:nvPr/>
        </p:nvSpPr>
        <p:spPr>
          <a:xfrm>
            <a:off x="0" y="0"/>
            <a:ext cx="9143640" cy="171144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641880" y="3597480"/>
            <a:ext cx="389880" cy="360"/>
          </a:xfrm>
          <a:custGeom>
            <a:rect b="b" l="l" r="r" t="t"/>
            <a:pathLst>
              <a:path extrusionOk="0" h="21600" w="21600">
                <a:moveTo>
                  <a:pt x="0" y="0"/>
                </a:moveTo>
                <a:lnTo>
                  <a:pt x="21600" y="21600"/>
                </a:lnTo>
              </a:path>
            </a:pathLst>
          </a:custGeom>
          <a:noFill/>
          <a:ln cap="flat" cmpd="sng" w="28425">
            <a:solidFill>
              <a:schemeClr val="accent1"/>
            </a:solidFill>
            <a:prstDash val="solid"/>
            <a:round/>
            <a:headEnd len="sm" w="sm" type="none"/>
            <a:tailEnd len="sm" w="sm" type="none"/>
          </a:ln>
        </p:spPr>
      </p:sp>
      <p:sp>
        <p:nvSpPr>
          <p:cNvPr id="8" name="Google Shape;8;p1"/>
          <p:cNvSpPr txBox="1"/>
          <p:nvPr>
            <p:ph type="title"/>
          </p:nvPr>
        </p:nvSpPr>
        <p:spPr>
          <a:xfrm>
            <a:off x="512640" y="1893240"/>
            <a:ext cx="8118360" cy="152244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1pPr>
            <a:lvl2pPr indent="0" lvl="1"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2pPr>
            <a:lvl3pPr indent="0" lvl="2"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3pPr>
            <a:lvl4pPr indent="0" lvl="3"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4pPr>
            <a:lvl5pPr indent="0" lvl="4"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5pPr>
            <a:lvl6pPr indent="0" lvl="5"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6pPr>
            <a:lvl7pPr indent="0" lvl="6"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7pPr>
            <a:lvl8pPr indent="0" lvl="7"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8pPr>
            <a:lvl9pPr indent="0" lvl="8"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0" name="Google Shape;10;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9" name="Shape 59"/>
        <p:cNvGrpSpPr/>
        <p:nvPr/>
      </p:nvGrpSpPr>
      <p:grpSpPr>
        <a:xfrm>
          <a:off x="0" y="0"/>
          <a:ext cx="0" cy="0"/>
          <a:chOff x="0" y="0"/>
          <a:chExt cx="0" cy="0"/>
        </a:xfrm>
      </p:grpSpPr>
      <p:sp>
        <p:nvSpPr>
          <p:cNvPr id="60" name="Google Shape;60;p14"/>
          <p:cNvSpPr/>
          <p:nvPr/>
        </p:nvSpPr>
        <p:spPr>
          <a:xfrm>
            <a:off x="0" y="5045760"/>
            <a:ext cx="9143640" cy="9756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type="title"/>
          </p:nvPr>
        </p:nvSpPr>
        <p:spPr>
          <a:xfrm>
            <a:off x="311760" y="444960"/>
            <a:ext cx="8520120" cy="6127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 type="body"/>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3" name="Google Shape;63;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1pPr>
            <a:lvl2pPr indent="0" lvl="1"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2pPr>
            <a:lvl3pPr indent="0" lvl="2"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3pPr>
            <a:lvl4pPr indent="0" lvl="3"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4pPr>
            <a:lvl5pPr indent="0" lvl="4"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5pPr>
            <a:lvl6pPr indent="0" lvl="5"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6pPr>
            <a:lvl7pPr indent="0" lvl="6"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7pPr>
            <a:lvl8pPr indent="0" lvl="7"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8pPr>
            <a:lvl9pPr indent="0" lvl="8"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7"/>
          <p:cNvPicPr preferRelativeResize="0"/>
          <p:nvPr/>
        </p:nvPicPr>
        <p:blipFill rotWithShape="1">
          <a:blip r:embed="rId3">
            <a:alphaModFix/>
          </a:blip>
          <a:srcRect b="0" l="0" r="0" t="0"/>
          <a:stretch/>
        </p:blipFill>
        <p:spPr>
          <a:xfrm>
            <a:off x="3071880" y="170640"/>
            <a:ext cx="2999520" cy="1993680"/>
          </a:xfrm>
          <a:prstGeom prst="rect">
            <a:avLst/>
          </a:prstGeom>
          <a:noFill/>
          <a:ln>
            <a:noFill/>
          </a:ln>
        </p:spPr>
      </p:pic>
      <p:sp>
        <p:nvSpPr>
          <p:cNvPr id="117" name="Google Shape;117;p27"/>
          <p:cNvSpPr txBox="1"/>
          <p:nvPr/>
        </p:nvSpPr>
        <p:spPr>
          <a:xfrm>
            <a:off x="512640" y="2230200"/>
            <a:ext cx="8118360" cy="234792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 sz="3000" u="none" cap="none" strike="noStrike">
                <a:solidFill>
                  <a:srgbClr val="FFFBF0"/>
                </a:solidFill>
                <a:latin typeface="Times New Roman"/>
                <a:ea typeface="Times New Roman"/>
                <a:cs typeface="Times New Roman"/>
                <a:sym typeface="Times New Roman"/>
              </a:rPr>
              <a:t>Computer Engineering Department</a:t>
            </a:r>
            <a:br>
              <a:rPr b="0" i="0" lang="en" sz="1800" u="none" cap="none" strike="noStrike"/>
            </a:br>
            <a:r>
              <a:rPr b="0" i="0" lang="en" sz="2400" u="none" cap="none" strike="noStrike">
                <a:solidFill>
                  <a:srgbClr val="FFFBF0"/>
                </a:solidFill>
                <a:latin typeface="Times New Roman"/>
                <a:ea typeface="Times New Roman"/>
                <a:cs typeface="Times New Roman"/>
                <a:sym typeface="Times New Roman"/>
              </a:rPr>
              <a:t>A.P. Shah Institute of Technology</a:t>
            </a:r>
            <a:br>
              <a:rPr b="0" i="0" lang="en" sz="1800" u="none" cap="none" strike="noStrike"/>
            </a:br>
            <a:r>
              <a:rPr b="0" i="0" lang="en" sz="2400" u="none" cap="none" strike="noStrike">
                <a:solidFill>
                  <a:srgbClr val="FFFBF0"/>
                </a:solidFill>
                <a:latin typeface="Times New Roman"/>
                <a:ea typeface="Times New Roman"/>
                <a:cs typeface="Times New Roman"/>
                <a:sym typeface="Times New Roman"/>
              </a:rPr>
              <a:t>G.B.Road,Kasarvadavli, Thane(W), Mumbai-400615</a:t>
            </a:r>
            <a:br>
              <a:rPr b="0" i="0" lang="en" sz="1800" u="none" cap="none" strike="noStrike"/>
            </a:br>
            <a:r>
              <a:rPr b="0" i="0" lang="en" sz="2400" u="none" cap="none" strike="noStrike">
                <a:solidFill>
                  <a:srgbClr val="FFFBF0"/>
                </a:solidFill>
                <a:latin typeface="Times New Roman"/>
                <a:ea typeface="Times New Roman"/>
                <a:cs typeface="Times New Roman"/>
                <a:sym typeface="Times New Roman"/>
              </a:rPr>
              <a:t>UNIVERSITY OF MUMBAI</a:t>
            </a:r>
            <a:br>
              <a:rPr b="0" i="0" lang="en" sz="1800" u="none" cap="none" strike="noStrike"/>
            </a:br>
            <a:r>
              <a:rPr b="0" i="0" lang="en" sz="2400" u="none" cap="none" strike="noStrike">
                <a:solidFill>
                  <a:srgbClr val="FFFBF0"/>
                </a:solidFill>
                <a:latin typeface="Times New Roman"/>
                <a:ea typeface="Times New Roman"/>
                <a:cs typeface="Times New Roman"/>
                <a:sym typeface="Times New Roman"/>
              </a:rPr>
              <a:t>Academic Year 2020-2021</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6"/>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1.6 Technology stack</a:t>
            </a:r>
            <a:endParaRPr b="0" i="0" sz="3000" u="none" cap="none" strike="noStrike">
              <a:solidFill>
                <a:srgbClr val="000000"/>
              </a:solidFill>
              <a:latin typeface="Arial"/>
              <a:ea typeface="Arial"/>
              <a:cs typeface="Arial"/>
              <a:sym typeface="Arial"/>
            </a:endParaRPr>
          </a:p>
        </p:txBody>
      </p:sp>
      <p:sp>
        <p:nvSpPr>
          <p:cNvPr id="170" name="Google Shape;170;p36"/>
          <p:cNvSpPr txBox="1"/>
          <p:nvPr/>
        </p:nvSpPr>
        <p:spPr>
          <a:xfrm>
            <a:off x="311750" y="1171450"/>
            <a:ext cx="8685900" cy="3396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Android (Kotlin): It will be used to create the android application that will detect video.</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Python : Language which will be used to write the project.</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Computer Vision: A technology that allows computers to deduce meaningful information from digital images, videos and other visual inputs.</a:t>
            </a:r>
            <a:endParaRPr sz="1800">
              <a:solidFill>
                <a:schemeClr val="dk1"/>
              </a:solidFill>
              <a:latin typeface="Times New Roman"/>
              <a:ea typeface="Times New Roman"/>
              <a:cs typeface="Times New Roman"/>
              <a:sym typeface="Times New Roman"/>
            </a:endParaRPr>
          </a:p>
          <a:p>
            <a:pPr indent="-342720" lvl="0" marL="457200" marR="0" rtl="0" algn="l">
              <a:lnSpc>
                <a:spcPct val="150000"/>
              </a:lnSpc>
              <a:spcBef>
                <a:spcPts val="0"/>
              </a:spcBef>
              <a:spcAft>
                <a:spcPts val="0"/>
              </a:spcAft>
              <a:buClr>
                <a:srgbClr val="000000"/>
              </a:buClr>
              <a:buSzPts val="1800"/>
              <a:buFont typeface="Old Standard TT"/>
              <a:buChar char="●"/>
            </a:pPr>
            <a:r>
              <a:rPr lang="en" sz="1800">
                <a:solidFill>
                  <a:schemeClr val="dk1"/>
                </a:solidFill>
                <a:latin typeface="Times New Roman"/>
                <a:ea typeface="Times New Roman"/>
                <a:cs typeface="Times New Roman"/>
                <a:sym typeface="Times New Roman"/>
              </a:rPr>
              <a:t>Video Database: The input data that we are going to use to train our model on.</a:t>
            </a:r>
            <a:r>
              <a:rPr b="0" i="0" lang="en" sz="1900" u="none" cap="none" strike="noStrike">
                <a:solidFill>
                  <a:srgbClr val="000000"/>
                </a:solidFill>
                <a:latin typeface="Old Standard TT"/>
                <a:ea typeface="Old Standard TT"/>
                <a:cs typeface="Old Standard TT"/>
                <a:sym typeface="Old Standard TT"/>
              </a:rPr>
              <a:t>  </a:t>
            </a: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1.7 Benefits for environment &amp; Society</a:t>
            </a:r>
            <a:endParaRPr b="0" i="0" sz="3000" u="none" cap="none" strike="noStrike">
              <a:solidFill>
                <a:srgbClr val="000000"/>
              </a:solidFill>
              <a:latin typeface="Arial"/>
              <a:ea typeface="Arial"/>
              <a:cs typeface="Arial"/>
              <a:sym typeface="Arial"/>
            </a:endParaRPr>
          </a:p>
        </p:txBody>
      </p:sp>
      <p:sp>
        <p:nvSpPr>
          <p:cNvPr id="176" name="Google Shape;176;p37"/>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15000"/>
              </a:lnSpc>
              <a:spcBef>
                <a:spcPts val="0"/>
              </a:spcBef>
              <a:spcAft>
                <a:spcPts val="0"/>
              </a:spcAft>
              <a:buClr>
                <a:srgbClr val="000000"/>
              </a:buClr>
              <a:buSzPts val="1800"/>
              <a:buFont typeface="Old Standard TT"/>
              <a:buChar char="●"/>
            </a:pPr>
            <a:r>
              <a:rPr lang="en" sz="1800">
                <a:solidFill>
                  <a:schemeClr val="dk1"/>
                </a:solidFill>
                <a:latin typeface="Times New Roman"/>
                <a:ea typeface="Times New Roman"/>
                <a:cs typeface="Times New Roman"/>
                <a:sym typeface="Times New Roman"/>
              </a:rPr>
              <a:t>The project focuses mainly on how effectively the user performs his/her exercise which helps them minimize the casualties that are associated with an improper form of their exercise. The project also helps the user count the repetition of each of their exercises helping them to achieve the best of their capabilities.</a:t>
            </a:r>
            <a:r>
              <a:rPr i="0" lang="en" sz="1800" u="none" cap="none" strike="noStrike">
                <a:solidFill>
                  <a:srgbClr val="000000"/>
                </a:solidFill>
                <a:latin typeface="Times New Roman"/>
                <a:ea typeface="Times New Roman"/>
                <a:cs typeface="Times New Roman"/>
                <a:sym typeface="Times New Roman"/>
              </a:rPr>
              <a:t>      </a:t>
            </a: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8"/>
          <p:cNvSpPr txBox="1"/>
          <p:nvPr/>
        </p:nvSpPr>
        <p:spPr>
          <a:xfrm>
            <a:off x="512640" y="1893240"/>
            <a:ext cx="8118360" cy="152244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 sz="4200" u="none" cap="none" strike="noStrike">
                <a:solidFill>
                  <a:srgbClr val="FFFBF0"/>
                </a:solidFill>
                <a:latin typeface="Times New Roman"/>
                <a:ea typeface="Times New Roman"/>
                <a:cs typeface="Times New Roman"/>
                <a:sym typeface="Times New Roman"/>
              </a:rPr>
              <a:t>Thank You</a:t>
            </a:r>
            <a:endParaRPr b="0" i="0" sz="4200" u="none" cap="none" strike="noStrike">
              <a:solidFill>
                <a:srgbClr val="000000"/>
              </a:solidFill>
              <a:latin typeface="Arial"/>
              <a:ea typeface="Arial"/>
              <a:cs typeface="Arial"/>
              <a:sym typeface="Arial"/>
            </a:endParaRPr>
          </a:p>
        </p:txBody>
      </p:sp>
      <p:sp>
        <p:nvSpPr>
          <p:cNvPr id="182" name="Google Shape;182;p38"/>
          <p:cNvSpPr txBox="1"/>
          <p:nvPr/>
        </p:nvSpPr>
        <p:spPr>
          <a:xfrm>
            <a:off x="512640" y="3840480"/>
            <a:ext cx="8118360" cy="78732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0" i="0" sz="32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nvSpPr>
        <p:spPr>
          <a:xfrm>
            <a:off x="512640" y="275400"/>
            <a:ext cx="8118360" cy="476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800" u="none" cap="none" strike="noStrike">
                <a:solidFill>
                  <a:srgbClr val="FFFBF0"/>
                </a:solidFill>
                <a:latin typeface="Times New Roman"/>
                <a:ea typeface="Times New Roman"/>
                <a:cs typeface="Times New Roman"/>
                <a:sym typeface="Times New Roman"/>
              </a:rPr>
              <a:t> Synopsis on</a:t>
            </a:r>
            <a:br>
              <a:rPr b="0" i="0" lang="en" sz="1800" u="none" cap="none" strike="noStrike"/>
            </a:br>
            <a:r>
              <a:rPr b="1" i="0" lang="en" sz="2400" u="none" cap="none" strike="noStrike">
                <a:solidFill>
                  <a:srgbClr val="FFFBF0"/>
                </a:solidFill>
                <a:latin typeface="Times New Roman"/>
                <a:ea typeface="Times New Roman"/>
                <a:cs typeface="Times New Roman"/>
                <a:sym typeface="Times New Roman"/>
              </a:rPr>
              <a:t>Title of your project</a:t>
            </a:r>
            <a:br>
              <a:rPr b="0" i="0" lang="en" sz="1800" u="none" cap="none" strike="noStrike"/>
            </a:br>
            <a:r>
              <a:rPr b="0" i="0" lang="en" sz="1800" u="none" cap="none" strike="noStrike">
                <a:solidFill>
                  <a:srgbClr val="FFFBF0"/>
                </a:solidFill>
                <a:latin typeface="Times New Roman"/>
                <a:ea typeface="Times New Roman"/>
                <a:cs typeface="Times New Roman"/>
                <a:sym typeface="Times New Roman"/>
              </a:rPr>
              <a:t>Submitted in partial fulfillment of the degree of</a:t>
            </a:r>
            <a:br>
              <a:rPr b="0" i="0" lang="en" sz="1800" u="none" cap="none" strike="noStrike"/>
            </a:br>
            <a:r>
              <a:rPr b="0" i="0" lang="en" sz="1800" u="none" cap="none" strike="noStrike">
                <a:solidFill>
                  <a:srgbClr val="FFFBF0"/>
                </a:solidFill>
                <a:latin typeface="Times New Roman"/>
                <a:ea typeface="Times New Roman"/>
                <a:cs typeface="Times New Roman"/>
                <a:sym typeface="Times New Roman"/>
              </a:rPr>
              <a:t>Bachelor of Engineering(Sem-7)</a:t>
            </a:r>
            <a:endParaRPr b="0" i="0" sz="1800" u="none" cap="none" strike="noStrike">
              <a:solidFill>
                <a:srgbClr val="FFFBF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br>
              <a:rPr b="0" i="0" lang="en" sz="1800" u="none" cap="none" strike="noStrike"/>
            </a:br>
            <a:r>
              <a:rPr b="0" i="0" lang="en" sz="1800" u="none" cap="none" strike="noStrike">
                <a:solidFill>
                  <a:srgbClr val="FFFBF0"/>
                </a:solidFill>
                <a:latin typeface="Times New Roman"/>
                <a:ea typeface="Times New Roman"/>
                <a:cs typeface="Times New Roman"/>
                <a:sym typeface="Times New Roman"/>
              </a:rPr>
              <a:t>in</a:t>
            </a:r>
            <a:br>
              <a:rPr b="0" i="0" lang="en" sz="1800" u="none" cap="none" strike="noStrike"/>
            </a:br>
            <a:r>
              <a:rPr b="1" i="0" lang="en" sz="1800" u="none" cap="none" strike="noStrike">
                <a:solidFill>
                  <a:srgbClr val="FFFBF0"/>
                </a:solidFill>
                <a:latin typeface="Times New Roman"/>
                <a:ea typeface="Times New Roman"/>
                <a:cs typeface="Times New Roman"/>
                <a:sym typeface="Times New Roman"/>
              </a:rPr>
              <a:t>Computer Engineering</a:t>
            </a:r>
            <a:br>
              <a:rPr b="0" i="0" lang="en" sz="1800" u="none" cap="none" strike="noStrike"/>
            </a:br>
            <a:r>
              <a:rPr b="0" i="0" lang="en" sz="1800" u="none" cap="none" strike="noStrike">
                <a:solidFill>
                  <a:srgbClr val="FFFBF0"/>
                </a:solidFill>
                <a:latin typeface="Times New Roman"/>
                <a:ea typeface="Times New Roman"/>
                <a:cs typeface="Times New Roman"/>
                <a:sym typeface="Times New Roman"/>
              </a:rPr>
              <a:t>By</a:t>
            </a:r>
            <a:br>
              <a:rPr b="0" i="0" lang="en" sz="1800" u="none" cap="none" strike="noStrike"/>
            </a:br>
            <a:r>
              <a:rPr lang="en" sz="1800">
                <a:solidFill>
                  <a:srgbClr val="FFFBF0"/>
                </a:solidFill>
                <a:latin typeface="Times New Roman"/>
                <a:ea typeface="Times New Roman"/>
                <a:cs typeface="Times New Roman"/>
                <a:sym typeface="Times New Roman"/>
              </a:rPr>
              <a:t>Aryan Singh (18102033)</a:t>
            </a:r>
            <a:br>
              <a:rPr b="0" i="0" lang="en" sz="1800" u="none" cap="none" strike="noStrike"/>
            </a:br>
            <a:r>
              <a:rPr lang="en" sz="1800">
                <a:solidFill>
                  <a:srgbClr val="FFFBF0"/>
                </a:solidFill>
                <a:latin typeface="Times New Roman"/>
                <a:ea typeface="Times New Roman"/>
                <a:cs typeface="Times New Roman"/>
                <a:sym typeface="Times New Roman"/>
              </a:rPr>
              <a:t>Chinmay Marathe (18102005)</a:t>
            </a:r>
            <a:br>
              <a:rPr b="0" i="0" lang="en" sz="1800" u="none" cap="none" strike="noStrike"/>
            </a:br>
            <a:r>
              <a:rPr lang="en" sz="1800">
                <a:solidFill>
                  <a:srgbClr val="FFFBF0"/>
                </a:solidFill>
                <a:latin typeface="Times New Roman"/>
                <a:ea typeface="Times New Roman"/>
                <a:cs typeface="Times New Roman"/>
                <a:sym typeface="Times New Roman"/>
              </a:rPr>
              <a:t>Dhruvin Kamani (18102023)</a:t>
            </a:r>
            <a:endParaRPr sz="1800">
              <a:solidFill>
                <a:srgbClr val="FFFBF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800">
                <a:solidFill>
                  <a:srgbClr val="FFFBF0"/>
                </a:solidFill>
                <a:latin typeface="Times New Roman"/>
                <a:ea typeface="Times New Roman"/>
                <a:cs typeface="Times New Roman"/>
                <a:sym typeface="Times New Roman"/>
              </a:rPr>
              <a:t>Yash Sampat (18102020)</a:t>
            </a:r>
            <a:endParaRPr sz="1800">
              <a:solidFill>
                <a:srgbClr val="FFFBF0"/>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None/>
            </a:pPr>
            <a:r>
              <a:rPr lang="en" sz="1800"/>
              <a:t>Yayash</a:t>
            </a:r>
            <a:br>
              <a:rPr b="0" i="0" lang="en" sz="1800" u="none" cap="none" strike="noStrike"/>
            </a:br>
            <a:r>
              <a:rPr b="0" i="0" lang="en" sz="1800" u="none" cap="none" strike="noStrike">
                <a:solidFill>
                  <a:srgbClr val="FFFBF0"/>
                </a:solidFill>
                <a:latin typeface="Times New Roman"/>
                <a:ea typeface="Times New Roman"/>
                <a:cs typeface="Times New Roman"/>
                <a:sym typeface="Times New Roman"/>
              </a:rPr>
              <a:t>Under the Guidance of</a:t>
            </a:r>
            <a:br>
              <a:rPr b="0" i="0" lang="en" sz="1800" u="none" cap="none" strike="noStrike"/>
            </a:br>
            <a:r>
              <a:rPr lang="en" sz="1800">
                <a:solidFill>
                  <a:srgbClr val="FFFBF0"/>
                </a:solidFill>
                <a:latin typeface="Times New Roman"/>
                <a:ea typeface="Times New Roman"/>
                <a:cs typeface="Times New Roman"/>
                <a:sym typeface="Times New Roman"/>
              </a:rPr>
              <a:t>Prof. S.S.Aloni</a:t>
            </a:r>
            <a:br>
              <a:rPr b="0" i="0" lang="en" sz="1800" u="none" cap="none" strike="noStrike"/>
            </a:br>
            <a:br>
              <a:rPr b="0" i="0" lang="en" sz="1800" u="none" cap="none" strike="noStrike"/>
            </a:br>
            <a:br>
              <a:rPr b="0" i="0" lang="en" sz="1800" u="none" cap="none" strike="noStrike"/>
            </a:br>
            <a:br>
              <a:rPr b="0" i="0" lang="en" sz="1800" u="none" cap="none" strike="noStrike"/>
            </a:br>
            <a:br>
              <a:rPr b="0" i="0" lang="en" sz="1800" u="none" cap="none" strike="noStrike"/>
            </a:b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nvSpPr>
        <p:spPr>
          <a:xfrm>
            <a:off x="512640" y="1893240"/>
            <a:ext cx="8118360" cy="152244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 sz="4000" u="none" cap="none" strike="noStrike">
                <a:solidFill>
                  <a:srgbClr val="FFFBF0"/>
                </a:solidFill>
                <a:latin typeface="Times New Roman"/>
                <a:ea typeface="Times New Roman"/>
                <a:cs typeface="Times New Roman"/>
                <a:sym typeface="Times New Roman"/>
              </a:rPr>
              <a:t>1.Project Conception and Initiation</a:t>
            </a:r>
            <a:endParaRPr b="0" i="0" sz="4000" u="none" cap="none" strike="noStrike">
              <a:solidFill>
                <a:srgbClr val="000000"/>
              </a:solidFill>
              <a:latin typeface="Arial"/>
              <a:ea typeface="Arial"/>
              <a:cs typeface="Arial"/>
              <a:sym typeface="Arial"/>
            </a:endParaRPr>
          </a:p>
        </p:txBody>
      </p:sp>
      <p:sp>
        <p:nvSpPr>
          <p:cNvPr id="128" name="Google Shape;128;p29"/>
          <p:cNvSpPr txBox="1"/>
          <p:nvPr/>
        </p:nvSpPr>
        <p:spPr>
          <a:xfrm>
            <a:off x="512640" y="3840480"/>
            <a:ext cx="8118360" cy="78732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0" i="0" sz="32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132" name="Shape 132"/>
        <p:cNvGrpSpPr/>
        <p:nvPr/>
      </p:nvGrpSpPr>
      <p:grpSpPr>
        <a:xfrm>
          <a:off x="0" y="0"/>
          <a:ext cx="0" cy="0"/>
          <a:chOff x="0" y="0"/>
          <a:chExt cx="0" cy="0"/>
        </a:xfrm>
      </p:grpSpPr>
      <p:sp>
        <p:nvSpPr>
          <p:cNvPr id="133" name="Google Shape;133;p30"/>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1.1 Abstract</a:t>
            </a:r>
            <a:endParaRPr b="0" i="0" sz="3000" u="none" cap="none" strike="noStrike">
              <a:solidFill>
                <a:srgbClr val="000000"/>
              </a:solidFill>
              <a:latin typeface="Arial"/>
              <a:ea typeface="Arial"/>
              <a:cs typeface="Arial"/>
              <a:sym typeface="Arial"/>
            </a:endParaRPr>
          </a:p>
        </p:txBody>
      </p:sp>
      <p:sp>
        <p:nvSpPr>
          <p:cNvPr id="134" name="Google Shape;134;p30"/>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19" lvl="0" marL="457200" marR="0" rtl="0" algn="l">
              <a:lnSpc>
                <a:spcPct val="100000"/>
              </a:lnSpc>
              <a:spcBef>
                <a:spcPts val="0"/>
              </a:spcBef>
              <a:spcAft>
                <a:spcPts val="0"/>
              </a:spcAft>
              <a:buClr>
                <a:srgbClr val="000000"/>
              </a:buClr>
              <a:buSzPts val="1800"/>
              <a:buFont typeface="Old Standard TT"/>
              <a:buChar char="●"/>
            </a:pPr>
            <a:r>
              <a:rPr lang="en" sz="1700">
                <a:solidFill>
                  <a:schemeClr val="dk1"/>
                </a:solidFill>
                <a:latin typeface="Times New Roman"/>
                <a:ea typeface="Times New Roman"/>
                <a:cs typeface="Times New Roman"/>
                <a:sym typeface="Times New Roman"/>
              </a:rPr>
              <a:t>Human pose estimation is one of the important researches in the field of Computer Vision for the last few years. In this project, pose estimation and deep machine learning techniques are combined to analyze the performance and report a feedback on the repetitions of exercises performed in real time. Involving machine learning technology in the fitness industry could help the judges to count repetitions of any exercise.</a:t>
            </a:r>
            <a:r>
              <a:rPr i="0" lang="en" sz="1500" u="none" cap="none" strike="noStrike">
                <a:solidFill>
                  <a:srgbClr val="000000"/>
                </a:solidFill>
                <a:latin typeface="Times New Roman"/>
                <a:ea typeface="Times New Roman"/>
                <a:cs typeface="Times New Roman"/>
                <a:sym typeface="Times New Roman"/>
              </a:rPr>
              <a:t>   </a:t>
            </a:r>
            <a:r>
              <a:rPr b="0" i="0" lang="en" sz="1900" u="none" cap="none" strike="noStrike">
                <a:solidFill>
                  <a:srgbClr val="000000"/>
                </a:solidFill>
                <a:latin typeface="Old Standard TT"/>
                <a:ea typeface="Old Standard TT"/>
                <a:cs typeface="Old Standard TT"/>
                <a:sym typeface="Old Standard TT"/>
              </a:rPr>
              <a:t> </a:t>
            </a: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457200" marR="0" rtl="0" algn="l">
              <a:lnSpc>
                <a:spcPct val="100000"/>
              </a:lnSpc>
              <a:spcBef>
                <a:spcPts val="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000000"/>
              </a:buClr>
              <a:buSzPts val="1800"/>
              <a:buFont typeface="Old Standard TT"/>
              <a:buChar char="●"/>
            </a:pPr>
            <a:r>
              <a:rPr i="0" lang="en" sz="1700" u="none" cap="none" strike="noStrike">
                <a:solidFill>
                  <a:srgbClr val="000000"/>
                </a:solidFill>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The proposed method divides respectively into three phases; pose tracker to identify and track user, exercise recognition to detect the name of the appeared exercises, and counter to count and indicate the correct and incorrect repetitions.</a:t>
            </a:r>
            <a:r>
              <a:rPr i="0" lang="en" sz="1700" u="none" cap="none" strike="noStrike">
                <a:solidFill>
                  <a:srgbClr val="000000"/>
                </a:solidFill>
                <a:latin typeface="Times New Roman"/>
                <a:ea typeface="Times New Roman"/>
                <a:cs typeface="Times New Roman"/>
                <a:sym typeface="Times New Roman"/>
              </a:rPr>
              <a:t> </a:t>
            </a:r>
            <a:r>
              <a:rPr i="0" lang="en" sz="1500" u="none" cap="none" strike="noStrike">
                <a:solidFill>
                  <a:srgbClr val="000000"/>
                </a:solidFill>
                <a:latin typeface="Times New Roman"/>
                <a:ea typeface="Times New Roman"/>
                <a:cs typeface="Times New Roman"/>
                <a:sym typeface="Times New Roman"/>
              </a:rPr>
              <a:t>  </a:t>
            </a: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1.2 Objectives</a:t>
            </a:r>
            <a:endParaRPr b="0" i="0" sz="3000" u="none" cap="none" strike="noStrike">
              <a:solidFill>
                <a:srgbClr val="000000"/>
              </a:solidFill>
              <a:latin typeface="Arial"/>
              <a:ea typeface="Arial"/>
              <a:cs typeface="Arial"/>
              <a:sym typeface="Arial"/>
            </a:endParaRPr>
          </a:p>
        </p:txBody>
      </p:sp>
      <p:sp>
        <p:nvSpPr>
          <p:cNvPr id="140" name="Google Shape;140;p31"/>
          <p:cNvSpPr txBox="1"/>
          <p:nvPr/>
        </p:nvSpPr>
        <p:spPr>
          <a:xfrm>
            <a:off x="311948" y="1198315"/>
            <a:ext cx="8520000" cy="3396900"/>
          </a:xfrm>
          <a:prstGeom prst="rect">
            <a:avLst/>
          </a:prstGeom>
          <a:solidFill>
            <a:srgbClr val="FFFBF0"/>
          </a:solid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Times New Roman"/>
              <a:buChar char="●"/>
            </a:pPr>
            <a:r>
              <a:rPr lang="en" sz="1700">
                <a:solidFill>
                  <a:schemeClr val="dk1"/>
                </a:solidFill>
                <a:latin typeface="Times New Roman"/>
                <a:ea typeface="Times New Roman"/>
                <a:cs typeface="Times New Roman"/>
                <a:sym typeface="Times New Roman"/>
              </a:rPr>
              <a:t>Create an Android application which will use your phone’s camera to count the number of repetitions you do for a single exercise and check how correctly you do them.</a:t>
            </a:r>
            <a:endParaRPr sz="1700">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144" name="Shape 144"/>
        <p:cNvGrpSpPr/>
        <p:nvPr/>
      </p:nvGrpSpPr>
      <p:grpSpPr>
        <a:xfrm>
          <a:off x="0" y="0"/>
          <a:ext cx="0" cy="0"/>
          <a:chOff x="0" y="0"/>
          <a:chExt cx="0" cy="0"/>
        </a:xfrm>
      </p:grpSpPr>
      <p:sp>
        <p:nvSpPr>
          <p:cNvPr id="145" name="Google Shape;145;p32"/>
          <p:cNvSpPr txBox="1"/>
          <p:nvPr/>
        </p:nvSpPr>
        <p:spPr>
          <a:xfrm>
            <a:off x="311760" y="122660"/>
            <a:ext cx="8520000" cy="61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434343"/>
                </a:solidFill>
                <a:latin typeface="Times New Roman"/>
                <a:ea typeface="Times New Roman"/>
                <a:cs typeface="Times New Roman"/>
                <a:sym typeface="Times New Roman"/>
              </a:rPr>
              <a:t>1.3 Literature Review</a:t>
            </a:r>
            <a:endParaRPr b="0" i="0" sz="3000" u="none" cap="none" strike="noStrike">
              <a:solidFill>
                <a:srgbClr val="000000"/>
              </a:solidFill>
              <a:latin typeface="Arial"/>
              <a:ea typeface="Arial"/>
              <a:cs typeface="Arial"/>
              <a:sym typeface="Arial"/>
            </a:endParaRPr>
          </a:p>
        </p:txBody>
      </p:sp>
      <p:sp>
        <p:nvSpPr>
          <p:cNvPr id="146" name="Google Shape;146;p32"/>
          <p:cNvSpPr txBox="1"/>
          <p:nvPr/>
        </p:nvSpPr>
        <p:spPr>
          <a:xfrm>
            <a:off x="311750" y="735250"/>
            <a:ext cx="8520000" cy="41532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solidFill>
                  <a:schemeClr val="dk1"/>
                </a:solidFill>
                <a:latin typeface="Times New Roman"/>
                <a:ea typeface="Times New Roman"/>
                <a:cs typeface="Times New Roman"/>
                <a:sym typeface="Times New Roman"/>
              </a:rPr>
              <a:t>Action Quality Assessment Across Multiple Actions : In this paper, they carried out experiments to see if knowledge transfer is possible in the action quality assessment (AQA) setting. Action quality assessment (AQA) is the process of quantifying how  </a:t>
            </a:r>
            <a:r>
              <a:rPr lang="en" sz="1600">
                <a:solidFill>
                  <a:schemeClr val="dk1"/>
                </a:solidFill>
                <a:latin typeface="Times New Roman"/>
                <a:ea typeface="Times New Roman"/>
                <a:cs typeface="Times New Roman"/>
                <a:sym typeface="Times New Roman"/>
              </a:rPr>
              <a:t>“</a:t>
            </a:r>
            <a:r>
              <a:rPr lang="en" sz="1600">
                <a:solidFill>
                  <a:schemeClr val="dk1"/>
                </a:solidFill>
                <a:latin typeface="Times New Roman"/>
                <a:ea typeface="Times New Roman"/>
                <a:cs typeface="Times New Roman"/>
                <a:sym typeface="Times New Roman"/>
              </a:rPr>
              <a:t>well” an action was performed or computing a “score” representing the execution quality of an action.</a:t>
            </a:r>
            <a:r>
              <a:rPr i="0" lang="en" sz="1600" u="none" cap="none" strike="noStrike">
                <a:solidFill>
                  <a:srgbClr val="000000"/>
                </a:solidFill>
                <a:latin typeface="Times New Roman"/>
                <a:ea typeface="Times New Roman"/>
                <a:cs typeface="Times New Roman"/>
                <a:sym typeface="Times New Roman"/>
              </a:rPr>
              <a:t> </a:t>
            </a:r>
            <a:endParaRPr i="0" sz="1600" u="none" cap="none" strike="noStrike">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342719" lvl="0" marL="457200" marR="0" rtl="0" algn="l">
              <a:lnSpc>
                <a:spcPct val="100000"/>
              </a:lnSpc>
              <a:spcBef>
                <a:spcPts val="0"/>
              </a:spcBef>
              <a:spcAft>
                <a:spcPts val="0"/>
              </a:spcAft>
              <a:buClr>
                <a:srgbClr val="000000"/>
              </a:buClr>
              <a:buSzPts val="1800"/>
              <a:buFont typeface="Old Standard TT"/>
              <a:buChar char="●"/>
            </a:pPr>
            <a:r>
              <a:rPr lang="en" sz="1700">
                <a:solidFill>
                  <a:schemeClr val="dk1"/>
                </a:solidFill>
                <a:latin typeface="Times New Roman"/>
                <a:ea typeface="Times New Roman"/>
                <a:cs typeface="Times New Roman"/>
                <a:sym typeface="Times New Roman"/>
              </a:rPr>
              <a:t>Live Repetition Counting : This paper talks about how when given an input video capturing a scene in which the same action is repeated multiple times in consecutive cycles, how we can count the number of repetitions.</a:t>
            </a:r>
            <a:r>
              <a:rPr i="0" lang="en" sz="1700" u="none" cap="none" strike="noStrike">
                <a:solidFill>
                  <a:srgbClr val="000000"/>
                </a:solidFill>
                <a:latin typeface="Times New Roman"/>
                <a:ea typeface="Times New Roman"/>
                <a:cs typeface="Times New Roman"/>
                <a:sym typeface="Times New Roman"/>
              </a:rPr>
              <a:t> </a:t>
            </a: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457200" marR="0" rtl="0" algn="l">
              <a:lnSpc>
                <a:spcPct val="100000"/>
              </a:lnSpc>
              <a:spcBef>
                <a:spcPts val="0"/>
              </a:spcBef>
              <a:spcAft>
                <a:spcPts val="0"/>
              </a:spcAft>
              <a:buNone/>
            </a:pPr>
            <a:r>
              <a:t/>
            </a:r>
            <a:endParaRPr sz="1800">
              <a:latin typeface="Old Standard TT"/>
              <a:ea typeface="Old Standard TT"/>
              <a:cs typeface="Old Standard TT"/>
              <a:sym typeface="Old Standard TT"/>
            </a:endParaRPr>
          </a:p>
          <a:p>
            <a:pPr indent="-336369" lvl="0" marL="457200" marR="0" rtl="0" algn="l">
              <a:lnSpc>
                <a:spcPct val="100000"/>
              </a:lnSpc>
              <a:spcBef>
                <a:spcPts val="0"/>
              </a:spcBef>
              <a:spcAft>
                <a:spcPts val="0"/>
              </a:spcAft>
              <a:buClr>
                <a:srgbClr val="000000"/>
              </a:buClr>
              <a:buSzPts val="1700"/>
              <a:buFont typeface="Old Standard TT"/>
              <a:buChar char="●"/>
            </a:pPr>
            <a:r>
              <a:rPr lang="en" sz="1700">
                <a:solidFill>
                  <a:schemeClr val="dk1"/>
                </a:solidFill>
                <a:latin typeface="Times New Roman"/>
                <a:ea typeface="Times New Roman"/>
                <a:cs typeface="Times New Roman"/>
                <a:sym typeface="Times New Roman"/>
              </a:rPr>
              <a:t>Recognizing Exercises and Counting Repetitions in Real Time : This research paper provides a solution to count repetitions of a physical exercise in real time. The method used in this paper is pose estimation to track athletes, recognize their performed exercises, count the repetitions, and analyze the performance of the repetitions.</a:t>
            </a:r>
            <a:r>
              <a:rPr i="0" lang="en" sz="1700" u="none" cap="none" strike="noStrike">
                <a:solidFill>
                  <a:srgbClr val="000000"/>
                </a:solidFill>
                <a:latin typeface="Times New Roman"/>
                <a:ea typeface="Times New Roman"/>
                <a:cs typeface="Times New Roman"/>
                <a:sym typeface="Times New Roman"/>
              </a:rPr>
              <a:t>    </a:t>
            </a:r>
            <a:r>
              <a:rPr i="0" lang="en" sz="1100" u="none" cap="none" strike="noStrike">
                <a:solidFill>
                  <a:srgbClr val="000000"/>
                </a:solidFill>
              </a:rPr>
              <a:t>                        </a:t>
            </a:r>
            <a:endParaRPr i="0" sz="1100" u="none" cap="none" strike="noStrike">
              <a:solidFill>
                <a:srgbClr val="000000"/>
              </a:solidFil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1.4.1 Problem Definition</a:t>
            </a:r>
            <a:endParaRPr b="0" i="0" sz="3000" u="none" cap="none" strike="noStrike">
              <a:solidFill>
                <a:srgbClr val="000000"/>
              </a:solidFill>
              <a:latin typeface="Arial"/>
              <a:ea typeface="Arial"/>
              <a:cs typeface="Arial"/>
              <a:sym typeface="Arial"/>
            </a:endParaRPr>
          </a:p>
        </p:txBody>
      </p:sp>
      <p:sp>
        <p:nvSpPr>
          <p:cNvPr id="152" name="Google Shape;152;p33"/>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Font typeface="Times New Roman"/>
              <a:buChar char="●"/>
            </a:pPr>
            <a:r>
              <a:rPr lang="en" sz="1800">
                <a:solidFill>
                  <a:schemeClr val="dk1"/>
                </a:solidFill>
                <a:latin typeface="Times New Roman"/>
                <a:ea typeface="Times New Roman"/>
                <a:cs typeface="Times New Roman"/>
                <a:sym typeface="Times New Roman"/>
              </a:rPr>
              <a:t>Due to the lockdown in the pandemic , everyone had to stay at home and weren’t able to access the gym. This caused people to seek the help of various apps available in the app store to help them out. Like everyone else, we too wandered through the App store to find an app that would fulfill our needs. After researching a lot we found out that there were plenty of apps</a:t>
            </a:r>
            <a:r>
              <a:rPr lang="en" sz="1800" u="sng">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that would suggest the user a new workout plan and these workout plans would instruct the user on how to perform the suggested workout using images or a video.</a:t>
            </a:r>
            <a:endParaRPr sz="1800">
              <a:solidFill>
                <a:schemeClr val="dk1"/>
              </a:solidFill>
              <a:latin typeface="Times New Roman"/>
              <a:ea typeface="Times New Roman"/>
              <a:cs typeface="Times New Roman"/>
              <a:sym typeface="Times New Roman"/>
            </a:endParaRPr>
          </a:p>
          <a:p>
            <a:pPr indent="-342900" lvl="0" marL="457200" rtl="0" algn="l">
              <a:lnSpc>
                <a:spcPct val="10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However no attempts are made to recognise and correct the form of the user while performing these exercises. There are also no systems available that accurately count the no of reps that the user has performed. </a:t>
            </a:r>
            <a:endParaRPr sz="1800">
              <a:solidFill>
                <a:schemeClr val="dk1"/>
              </a:solidFill>
              <a:latin typeface="Times New Roman"/>
              <a:ea typeface="Times New Roman"/>
              <a:cs typeface="Times New Roman"/>
              <a:sym typeface="Times New Roman"/>
            </a:endParaRPr>
          </a:p>
          <a:p>
            <a:pPr indent="0" lvl="0" marL="457200" rtl="0" algn="l">
              <a:lnSpc>
                <a:spcPct val="105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marR="0" rtl="0" algn="l">
              <a:lnSpc>
                <a:spcPct val="115000"/>
              </a:lnSpc>
              <a:spcBef>
                <a:spcPts val="120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4"/>
          <p:cNvSpPr txBox="1"/>
          <p:nvPr/>
        </p:nvSpPr>
        <p:spPr>
          <a:xfrm>
            <a:off x="311760" y="444960"/>
            <a:ext cx="8520000" cy="61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1.4.2 Problem Definition</a:t>
            </a:r>
            <a:endParaRPr b="0" i="0" sz="3000" u="none" cap="none" strike="noStrike">
              <a:solidFill>
                <a:srgbClr val="000000"/>
              </a:solidFill>
              <a:latin typeface="Arial"/>
              <a:ea typeface="Arial"/>
              <a:cs typeface="Arial"/>
              <a:sym typeface="Arial"/>
            </a:endParaRPr>
          </a:p>
        </p:txBody>
      </p:sp>
      <p:sp>
        <p:nvSpPr>
          <p:cNvPr id="158" name="Google Shape;158;p34"/>
          <p:cNvSpPr txBox="1"/>
          <p:nvPr/>
        </p:nvSpPr>
        <p:spPr>
          <a:xfrm>
            <a:off x="311760" y="1171440"/>
            <a:ext cx="8520000" cy="3396900"/>
          </a:xfrm>
          <a:prstGeom prst="rect">
            <a:avLst/>
          </a:prstGeom>
          <a:noFill/>
          <a:ln>
            <a:noFill/>
          </a:ln>
        </p:spPr>
        <p:txBody>
          <a:bodyPr anchorCtr="0" anchor="t" bIns="91425" lIns="91425" spcFirstLastPara="1" rIns="91425" wrap="square" tIns="91425">
            <a:noAutofit/>
          </a:bodyPr>
          <a:lstStyle/>
          <a:p>
            <a:pPr indent="0" lvl="0" marL="457200" rtl="0" algn="l">
              <a:lnSpc>
                <a:spcPct val="10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0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We quickly realised that without any proper assistance and guidance from a personal trainer, people are at a risk of injuring themself even while performing basic exercises like a pushup or a bicep curl.</a:t>
            </a:r>
            <a:endParaRPr sz="1800">
              <a:solidFill>
                <a:schemeClr val="dk1"/>
              </a:solidFill>
              <a:latin typeface="Times New Roman"/>
              <a:ea typeface="Times New Roman"/>
              <a:cs typeface="Times New Roman"/>
              <a:sym typeface="Times New Roman"/>
            </a:endParaRPr>
          </a:p>
          <a:p>
            <a:pPr indent="-342900" lvl="0" marL="457200" rtl="0" algn="l">
              <a:lnSpc>
                <a:spcPct val="10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With this information in mind we went through various research papers that could perform either of these task and we finally deduced two main ideas to tackle this problem.</a:t>
            </a:r>
            <a:endParaRPr sz="1800">
              <a:solidFill>
                <a:schemeClr val="dk1"/>
              </a:solidFill>
              <a:latin typeface="Times New Roman"/>
              <a:ea typeface="Times New Roman"/>
              <a:cs typeface="Times New Roman"/>
              <a:sym typeface="Times New Roman"/>
            </a:endParaRPr>
          </a:p>
          <a:p>
            <a:pPr indent="0" lvl="0" marL="457200" marR="0" rtl="0" algn="l">
              <a:lnSpc>
                <a:spcPct val="115000"/>
              </a:lnSpc>
              <a:spcBef>
                <a:spcPts val="120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5"/>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1.5 Scope</a:t>
            </a:r>
            <a:endParaRPr b="0" i="0" sz="3000" u="none" cap="none" strike="noStrike">
              <a:solidFill>
                <a:srgbClr val="000000"/>
              </a:solidFill>
              <a:latin typeface="Arial"/>
              <a:ea typeface="Arial"/>
              <a:cs typeface="Arial"/>
              <a:sym typeface="Arial"/>
            </a:endParaRPr>
          </a:p>
        </p:txBody>
      </p:sp>
      <p:sp>
        <p:nvSpPr>
          <p:cNvPr id="164" name="Google Shape;164;p35"/>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15000"/>
              </a:lnSpc>
              <a:spcBef>
                <a:spcPts val="0"/>
              </a:spcBef>
              <a:spcAft>
                <a:spcPts val="0"/>
              </a:spcAft>
              <a:buClr>
                <a:srgbClr val="000000"/>
              </a:buClr>
              <a:buSzPts val="1800"/>
              <a:buFont typeface="Old Standard TT"/>
              <a:buChar char="●"/>
            </a:pPr>
            <a:r>
              <a:rPr lang="en" sz="1700">
                <a:solidFill>
                  <a:schemeClr val="dk1"/>
                </a:solidFill>
                <a:latin typeface="Times New Roman"/>
                <a:ea typeface="Times New Roman"/>
                <a:cs typeface="Times New Roman"/>
                <a:sym typeface="Times New Roman"/>
              </a:rPr>
              <a:t>The main idea of our project is pose estimation, pose correction and counting the number of times a particular action is repeated. Although we will be working with a limited number of exercises, our project, when modified correctly, can be used by Judges in Olympics, trained athletes, bodybuilders and many more.</a:t>
            </a:r>
            <a:r>
              <a:rPr i="0" lang="en" sz="1700" u="none" cap="none" strike="noStrike">
                <a:solidFill>
                  <a:srgbClr val="000000"/>
                </a:solidFill>
                <a:latin typeface="Times New Roman"/>
                <a:ea typeface="Times New Roman"/>
                <a:cs typeface="Times New Roman"/>
                <a:sym typeface="Times New Roman"/>
              </a:rPr>
              <a:t>     </a:t>
            </a: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000000"/>
              </a:buClr>
              <a:buSzPts val="1800"/>
              <a:buFont typeface="Old Standard TT"/>
              <a:buChar char="●"/>
            </a:pPr>
            <a:r>
              <a:rPr lang="en" sz="1700">
                <a:solidFill>
                  <a:schemeClr val="dk1"/>
                </a:solidFill>
                <a:latin typeface="Times New Roman"/>
                <a:ea typeface="Times New Roman"/>
                <a:cs typeface="Times New Roman"/>
                <a:sym typeface="Times New Roman"/>
              </a:rPr>
              <a:t>This also has wide application in accordance with the upcoming VR technologies. The basis of the project can be implemented in such a way that the action quality assessment can be used to create virtual simulation of surgeries or some simulation where the user needs to perform a specific task in quite accurate manner.</a:t>
            </a:r>
            <a:r>
              <a:rPr i="0" lang="en" sz="1700" u="none" cap="none" strike="noStrike">
                <a:solidFill>
                  <a:srgbClr val="000000"/>
                </a:solidFill>
                <a:latin typeface="Times New Roman"/>
                <a:ea typeface="Times New Roman"/>
                <a:cs typeface="Times New Roman"/>
                <a:sym typeface="Times New Roman"/>
              </a:rPr>
              <a:t> </a:t>
            </a: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