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76" r:id="rId6"/>
    <p:sldId id="260" r:id="rId7"/>
    <p:sldId id="262" r:id="rId8"/>
    <p:sldId id="258" r:id="rId9"/>
    <p:sldId id="263" r:id="rId10"/>
    <p:sldId id="266" r:id="rId11"/>
    <p:sldId id="264" r:id="rId12"/>
    <p:sldId id="265" r:id="rId13"/>
    <p:sldId id="278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0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3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9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8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67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A081-FC21-436A-8D32-BF4D8E748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REGRESSION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B07C4-7C07-4CAE-9E20-485CAD24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Presentation </a:t>
            </a:r>
            <a:r>
              <a:rPr lang="en-IN" dirty="0" err="1"/>
              <a:t>bY</a:t>
            </a:r>
            <a:r>
              <a:rPr lang="en-IN" dirty="0"/>
              <a:t> – Saurabh </a:t>
            </a:r>
            <a:r>
              <a:rPr lang="en-IN" dirty="0" err="1"/>
              <a:t>Kolhe</a:t>
            </a:r>
            <a:r>
              <a:rPr lang="en-IN" dirty="0"/>
              <a:t> and </a:t>
            </a:r>
            <a:r>
              <a:rPr lang="en-IN" dirty="0" err="1"/>
              <a:t>rohit</a:t>
            </a:r>
            <a:r>
              <a:rPr lang="en-IN" dirty="0"/>
              <a:t> </a:t>
            </a:r>
            <a:r>
              <a:rPr lang="en-IN" dirty="0" err="1"/>
              <a:t>shaw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D117D-FD24-4009-9BF1-1D0ABE74A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69" r="824" b="1"/>
          <a:stretch/>
        </p:blipFill>
        <p:spPr>
          <a:xfrm>
            <a:off x="9953208" y="4840651"/>
            <a:ext cx="1429581" cy="1443898"/>
          </a:xfrm>
          <a:prstGeom prst="ellipse">
            <a:avLst/>
          </a:prstGeom>
        </p:spPr>
      </p:pic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B8920AD-0D68-44D7-A89B-FBA9E4F1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739" y="4840651"/>
            <a:ext cx="1443898" cy="14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LINEAR REGRESSION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3592-43A9-4143-B536-95452655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</a:rPr>
              <a:t>In statistics, linear regression is a linear approach to modeling the relationship between a scalar response (or dependent variable) and one or more explanatory variables (or independent variables).</a:t>
            </a:r>
            <a:endParaRPr lang="en-IN" dirty="0"/>
          </a:p>
        </p:txBody>
      </p:sp>
      <p:pic>
        <p:nvPicPr>
          <p:cNvPr id="5" name="Picture 4" descr="A picture containing sky, table&#10;&#10;Description generated with very high confidence">
            <a:extLst>
              <a:ext uri="{FF2B5EF4-FFF2-40B4-BE49-F238E27FC236}">
                <a16:creationId xmlns:a16="http://schemas.microsoft.com/office/drawing/2014/main" id="{9E9557E2-F757-4958-ACD0-CE7BCC724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2858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31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34DE-CC45-4C41-8A99-DC92FA46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IN" dirty="0"/>
              <a:t>UNIVARIATE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7488-24BE-462F-B630-A7A6CDB6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model consisting of one independent and one dependent variable.</a:t>
            </a:r>
          </a:p>
          <a:p>
            <a:pPr marL="0" indent="0">
              <a:buNone/>
            </a:pPr>
            <a:r>
              <a:rPr lang="en-IN" dirty="0"/>
              <a:t> Equation:</a:t>
            </a:r>
          </a:p>
          <a:p>
            <a:pPr marL="0" indent="0">
              <a:buNone/>
            </a:pPr>
            <a:r>
              <a:rPr lang="en-IN" dirty="0"/>
              <a:t>y = mx + 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73F1AE5-256E-4111-A8F5-F757A176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88" y="1137621"/>
            <a:ext cx="309229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092B-DBE5-4883-94A7-BCBADC55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Multivariate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FD2F-8F91-443A-85EE-A1E1F7D5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108" y="2249487"/>
            <a:ext cx="40603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model consisting of more than one independent variables.</a:t>
            </a:r>
          </a:p>
          <a:p>
            <a:pPr marL="0" indent="0">
              <a:buNone/>
            </a:pPr>
            <a:r>
              <a:rPr lang="en-IN" dirty="0"/>
              <a:t> Equation:</a:t>
            </a:r>
          </a:p>
          <a:p>
            <a:pPr marL="0" indent="0">
              <a:buNone/>
            </a:pPr>
            <a:r>
              <a:rPr lang="en-IN" dirty="0"/>
              <a:t>y = m</a:t>
            </a:r>
            <a:r>
              <a:rPr lang="en-IN" baseline="-25000" dirty="0"/>
              <a:t>1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+ m</a:t>
            </a:r>
            <a:r>
              <a:rPr lang="en-IN" baseline="-25000" dirty="0"/>
              <a:t>2</a:t>
            </a:r>
            <a:r>
              <a:rPr lang="en-IN" dirty="0"/>
              <a:t>x</a:t>
            </a:r>
            <a:r>
              <a:rPr lang="en-IN" baseline="-25000" dirty="0"/>
              <a:t>2</a:t>
            </a:r>
            <a:r>
              <a:rPr lang="en-IN" dirty="0"/>
              <a:t> +m</a:t>
            </a:r>
            <a:r>
              <a:rPr lang="en-IN" baseline="-25000" dirty="0"/>
              <a:t>3</a:t>
            </a:r>
            <a:r>
              <a:rPr lang="en-IN" dirty="0"/>
              <a:t>x</a:t>
            </a:r>
            <a:r>
              <a:rPr lang="en-IN" baseline="-25000" dirty="0"/>
              <a:t>3</a:t>
            </a:r>
            <a:r>
              <a:rPr lang="en-IN" dirty="0"/>
              <a:t>…. + c</a:t>
            </a:r>
          </a:p>
          <a:p>
            <a:endParaRPr lang="en-IN" sz="1800" dirty="0"/>
          </a:p>
        </p:txBody>
      </p:sp>
      <p:pic>
        <p:nvPicPr>
          <p:cNvPr id="4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3C8ECFC-F1B6-46A0-A415-FB6CA23B1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7" y="1113183"/>
            <a:ext cx="6100119" cy="4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A7FE-5B03-4FFF-A5FB-9BFF63B6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8A9D-F8B0-4695-BD53-86EF117C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Linear Regression is a rather ubiquitous curve fitting and machine learning technique that’s used everywhere from scientific research teams to stock markets.</a:t>
            </a:r>
          </a:p>
          <a:p>
            <a:r>
              <a:rPr lang="en-US" dirty="0">
                <a:effectLst/>
              </a:rPr>
              <a:t>Studying engine performance from test data in automobiles</a:t>
            </a:r>
          </a:p>
          <a:p>
            <a:r>
              <a:rPr lang="en-US" dirty="0">
                <a:effectLst/>
              </a:rPr>
              <a:t>Least squares regression is used to model causal relationships between parameters in biological systems</a:t>
            </a:r>
          </a:p>
          <a:p>
            <a:r>
              <a:rPr lang="en-US" dirty="0">
                <a:effectLst/>
              </a:rPr>
              <a:t>OLS regression can be used in weather data analysis</a:t>
            </a:r>
          </a:p>
          <a:p>
            <a:r>
              <a:rPr lang="en-US" dirty="0">
                <a:effectLst/>
              </a:rPr>
              <a:t>Linear regression can be used in market research studies and customer survey results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9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9793-0214-4004-A424-2D2EE6DC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HOW TO FIND VALUES OF PARAMETERS ?</a:t>
            </a:r>
          </a:p>
        </p:txBody>
      </p: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D24C4896-BBCC-4B8F-9C66-C154D9469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097087"/>
            <a:ext cx="4845051" cy="3694112"/>
          </a:xfr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100C579-A7BD-4BCB-84CE-7234D777C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6" r="3" b="13173"/>
          <a:stretch/>
        </p:blipFill>
        <p:spPr>
          <a:xfrm>
            <a:off x="6392335" y="2097087"/>
            <a:ext cx="4655075" cy="369411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53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CA0E-CB24-408F-BD0C-785E06F6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588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Gradient descent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0C260-594A-401F-A0DF-AE676A3D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460982"/>
                <a:ext cx="9905999" cy="4966321"/>
              </a:xfrm>
            </p:spPr>
            <p:txBody>
              <a:bodyPr/>
              <a:lstStyle/>
              <a:p>
                <a:r>
                  <a:rPr lang="en-IN" dirty="0"/>
                  <a:t>MSE :  </a:t>
                </a:r>
                <a:r>
                  <a:rPr lang="en-IN" i="1" dirty="0">
                    <a:latin typeface="Cambria Math" panose="02040503050406030204" pitchFamily="18" charset="0"/>
                  </a:rPr>
                  <a:t>y = (1/n)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𝑦𝑝𝑖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Partial Differentiation w.r.t every parameter:</a:t>
                </a:r>
              </a:p>
              <a:p>
                <a:r>
                  <a:rPr lang="en-IN" dirty="0"/>
                  <a:t>d(m) = </a:t>
                </a:r>
                <a:r>
                  <a:rPr lang="en-IN" i="1" dirty="0">
                    <a:latin typeface="Cambria Math" panose="02040503050406030204" pitchFamily="18" charset="0"/>
                  </a:rPr>
                  <a:t>(-1/n)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𝑦𝑖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𝑦𝑝𝑖</m:t>
                    </m:r>
                  </m:oMath>
                </a14:m>
                <a:r>
                  <a:rPr lang="en-IN" dirty="0"/>
                  <a:t>)</a:t>
                </a:r>
                <a:r>
                  <a:rPr lang="en-IN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IN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/>
              </a:p>
              <a:p>
                <a:r>
                  <a:rPr lang="en-IN" dirty="0"/>
                  <a:t>d(c) = </a:t>
                </a:r>
                <a:r>
                  <a:rPr lang="en-IN" i="1" dirty="0">
                    <a:latin typeface="Cambria Math" panose="02040503050406030204" pitchFamily="18" charset="0"/>
                  </a:rPr>
                  <a:t>(-1/n)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𝑦𝑖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𝑦𝑝𝑖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Update values of every parameter:</a:t>
                </a:r>
              </a:p>
              <a:p>
                <a:r>
                  <a:rPr lang="en-IN" dirty="0"/>
                  <a:t>m = m – L*d(m)</a:t>
                </a:r>
              </a:p>
              <a:p>
                <a:r>
                  <a:rPr lang="en-IN" dirty="0"/>
                  <a:t>c = c – L*d(c)</a:t>
                </a:r>
              </a:p>
              <a:p>
                <a:r>
                  <a:rPr lang="en-IN" dirty="0"/>
                  <a:t>Repeat epoch number of times.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0C260-594A-401F-A0DF-AE676A3D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460982"/>
                <a:ext cx="9905999" cy="4966321"/>
              </a:xfrm>
              <a:blipFill>
                <a:blip r:embed="rId2"/>
                <a:stretch>
                  <a:fillRect l="-1785" t="-12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B912ABA-0206-49D0-9AD9-03E53B39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548" y="1601821"/>
            <a:ext cx="4710530" cy="36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3592-43A9-4143-B536-95452655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9098"/>
            <a:ext cx="4844521" cy="4178746"/>
          </a:xfrm>
        </p:spPr>
        <p:txBody>
          <a:bodyPr anchor="ctr">
            <a:normAutofit/>
          </a:bodyPr>
          <a:lstStyle/>
          <a:p>
            <a:r>
              <a:rPr lang="en-US" b="1" dirty="0">
                <a:effectLst/>
              </a:rPr>
              <a:t>Logistic regression</a:t>
            </a:r>
            <a:r>
              <a:rPr lang="en-US" dirty="0">
                <a:effectLst/>
              </a:rPr>
              <a:t> is a statistical method for analyzing a dataset in which there are one or more independent variables that determine an outcome. The outcome is measured with a dichotomous variable (in which there are only two possible outcomes).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2496312"/>
            <a:ext cx="5413248" cy="3172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99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3592-43A9-4143-B536-95452655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9098"/>
            <a:ext cx="10526331" cy="4178746"/>
          </a:xfrm>
        </p:spPr>
        <p:txBody>
          <a:bodyPr anchor="ctr">
            <a:normAutofit/>
          </a:bodyPr>
          <a:lstStyle/>
          <a:p>
            <a:pPr algn="just"/>
            <a:r>
              <a:rPr lang="en-IN" b="1" dirty="0"/>
              <a:t>Spam Detection : </a:t>
            </a:r>
            <a:r>
              <a:rPr lang="en-US" dirty="0">
                <a:effectLst/>
              </a:rPr>
              <a:t>Predicting if an email is Spam or not</a:t>
            </a:r>
          </a:p>
          <a:p>
            <a:pPr algn="just"/>
            <a:r>
              <a:rPr lang="en-US" b="1" dirty="0">
                <a:effectLst/>
              </a:rPr>
              <a:t>Credit Card Fraud</a:t>
            </a:r>
            <a:r>
              <a:rPr lang="en-US" dirty="0">
                <a:effectLst/>
              </a:rPr>
              <a:t> : Predicting if a given credit card transaction is fraud or not</a:t>
            </a:r>
          </a:p>
          <a:p>
            <a:pPr algn="just"/>
            <a:r>
              <a:rPr lang="en-US" b="1" dirty="0">
                <a:effectLst/>
              </a:rPr>
              <a:t>Health</a:t>
            </a:r>
            <a:r>
              <a:rPr lang="en-US" dirty="0">
                <a:effectLst/>
              </a:rPr>
              <a:t> : Predicting if a given mass of tissue is benign or malignant</a:t>
            </a:r>
          </a:p>
          <a:p>
            <a:pPr algn="just"/>
            <a:r>
              <a:rPr lang="en-US" b="1" dirty="0">
                <a:effectLst/>
              </a:rPr>
              <a:t>Marketing</a:t>
            </a:r>
            <a:r>
              <a:rPr lang="en-US" dirty="0">
                <a:effectLst/>
              </a:rPr>
              <a:t> : Predicting if a given user will buy an insurance product or not</a:t>
            </a:r>
          </a:p>
          <a:p>
            <a:pPr algn="just"/>
            <a:r>
              <a:rPr lang="en-US" b="1" dirty="0">
                <a:effectLst/>
              </a:rPr>
              <a:t>Banking</a:t>
            </a:r>
            <a:r>
              <a:rPr lang="en-US" dirty="0">
                <a:effectLst/>
              </a:rPr>
              <a:t> : Predicting if a customer will default on a loan.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204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Why not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2" y="2097088"/>
            <a:ext cx="9427765" cy="4179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45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Types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Binary Logistic Regression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 has only two 2 possible outcomes</a:t>
            </a:r>
          </a:p>
          <a:p>
            <a:r>
              <a:rPr lang="en-US" b="1" dirty="0">
                <a:effectLst/>
              </a:rPr>
              <a:t>Multinomial Logistic Regression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Three or more categories without ordering.</a:t>
            </a:r>
          </a:p>
          <a:p>
            <a:r>
              <a:rPr lang="en-US" b="1" dirty="0">
                <a:effectLst/>
              </a:rPr>
              <a:t>Ordinal Logistic Regression</a:t>
            </a:r>
            <a:br>
              <a:rPr lang="en-US" b="1" dirty="0">
                <a:effectLst/>
              </a:rPr>
            </a:br>
            <a:r>
              <a:rPr lang="en-US" dirty="0">
                <a:effectLst/>
              </a:rPr>
              <a:t>- Three or more categories with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D03-0275-4A54-8AD2-38010EE2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282C-3E9D-475A-80E4-A34F36B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Basic Terminologies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Regression-Definition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Types of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Linear Regression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82279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logistic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44" y="2097088"/>
            <a:ext cx="8860536" cy="4107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491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logistic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2" y="1956816"/>
            <a:ext cx="8860536" cy="4416552"/>
          </a:xfrm>
        </p:spPr>
      </p:pic>
    </p:spTree>
    <p:extLst>
      <p:ext uri="{BB962C8B-B14F-4D97-AF65-F5344CB8AC3E}">
        <p14:creationId xmlns:p14="http://schemas.microsoft.com/office/powerpoint/2010/main" val="6720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logistic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1773936"/>
            <a:ext cx="8915399" cy="4663440"/>
          </a:xfrm>
        </p:spPr>
      </p:pic>
    </p:spTree>
    <p:extLst>
      <p:ext uri="{BB962C8B-B14F-4D97-AF65-F5344CB8AC3E}">
        <p14:creationId xmlns:p14="http://schemas.microsoft.com/office/powerpoint/2010/main" val="18869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Cost</a:t>
            </a:r>
            <a:r>
              <a:rPr lang="en-IN" dirty="0" smtClean="0"/>
              <a:t> </a:t>
            </a:r>
            <a:r>
              <a:rPr lang="en-IN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Cross-Entropy / Log Loss Function</a:t>
            </a:r>
            <a:endParaRPr lang="en-US" dirty="0"/>
          </a:p>
        </p:txBody>
      </p:sp>
      <p:pic>
        <p:nvPicPr>
          <p:cNvPr id="1026" name="Picture 2" descr="https://miro.medium.com/max/685/1*rdBw0E-My8Gu3f_BOB6G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135820"/>
            <a:ext cx="9962349" cy="14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8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5705-C77C-4DD3-BC17-A123B714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Why different cost function?</a:t>
            </a:r>
            <a:endParaRPr lang="en-IN" dirty="0"/>
          </a:p>
        </p:txBody>
      </p:sp>
      <p:pic>
        <p:nvPicPr>
          <p:cNvPr id="2050" name="Picture 2" descr="https://miro.medium.com/max/579/1*ZyjEj3A_QyR4WY7y5cwIW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5" y="2097088"/>
            <a:ext cx="8939853" cy="35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F8C-8E6E-4D78-9291-B212C325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Dependent and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8616-716B-4BB5-9456-34C373C9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Independent variables are regarded as input to system and may take on different values freely. It is also called as predictor, denoted by X.</a:t>
            </a:r>
          </a:p>
          <a:p>
            <a:r>
              <a:rPr lang="en-IN" dirty="0"/>
              <a:t>Dependent variables are those which change as a consequence of change in other variables. It is also known as response variable, denoted by 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E319-455A-470D-94E3-4D2D2764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IN" sz="2800" dirty="0"/>
              <a:t>Dataset showing profit trends of an org.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8A2D784-1ED2-4403-822A-F00B1C1F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Determine dependent and independent variables.</a:t>
            </a:r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17C16DB-906C-48F4-8006-75A0E3AE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7" y="1137621"/>
            <a:ext cx="60690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D753-227B-4181-BE93-97E36167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Hyperparameter, Epoch and learning rate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479D-94F9-45D4-BA72-F81B1BD3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>
                <a:effectLst/>
              </a:rPr>
              <a:t>In machine learning, a hyperparameter is a parameter whose value is set before the learning process begins.</a:t>
            </a:r>
            <a:endParaRPr lang="en-US" dirty="0"/>
          </a:p>
          <a:p>
            <a:r>
              <a:rPr lang="en-US" dirty="0"/>
              <a:t>The number of epochs is a hyperparameter that defines the number times that the learning algorithm will work through the entire training dataset.</a:t>
            </a:r>
          </a:p>
          <a:p>
            <a:r>
              <a:rPr lang="en-US" dirty="0">
                <a:effectLst/>
              </a:rPr>
              <a:t>The learning rate or step size in machine learning is a hyperparameter which determines to what extent newly acquired information overrides old information.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25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3BF6-1FB3-4482-A748-ADEC516C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UNDERFITTING AND OVERFITTING	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450D03-268B-484F-B6F0-65B828111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98901"/>
            <a:ext cx="9906000" cy="3442885"/>
          </a:xfrm>
        </p:spPr>
      </p:pic>
    </p:spTree>
    <p:extLst>
      <p:ext uri="{BB962C8B-B14F-4D97-AF65-F5344CB8AC3E}">
        <p14:creationId xmlns:p14="http://schemas.microsoft.com/office/powerpoint/2010/main" val="31884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E319-455A-470D-94E3-4D2D2764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9BA4-401D-488E-BEC9-1F0BC75D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Copyright Nvidia DLI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6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8B50-245E-4911-A225-2B141B2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WHAT IS REGRESSION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1E30-87EC-4C88-8B29-7369919A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IN" sz="2200" dirty="0"/>
              <a:t>It is a statistical measure that attempts to determine the strength of the relationship between one dependent variable(Y) and other changing independent variables(X).</a:t>
            </a:r>
          </a:p>
          <a:p>
            <a:r>
              <a:rPr lang="en-IN" sz="2200" dirty="0"/>
              <a:t>It is widely used for prediction and forecasting.</a:t>
            </a:r>
          </a:p>
        </p:txBody>
      </p:sp>
      <p:pic>
        <p:nvPicPr>
          <p:cNvPr id="9" name="Picture 8" descr="A picture containing sky, table&#10;&#10;Description generated with very high confidence">
            <a:extLst>
              <a:ext uri="{FF2B5EF4-FFF2-40B4-BE49-F238E27FC236}">
                <a16:creationId xmlns:a16="http://schemas.microsoft.com/office/drawing/2014/main" id="{4329D3FC-EC56-4670-9B63-26878663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9486"/>
            <a:ext cx="5254824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6C92-EE7D-46D6-8E2E-6478BEEB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A211-A088-4EFF-B4E6-D045EB8F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 – Univariate and Multivariate</a:t>
            </a:r>
          </a:p>
          <a:p>
            <a:r>
              <a:rPr lang="en-IN" dirty="0"/>
              <a:t>POLYNOMIAL REGRESSION – Univariate and Multivariate</a:t>
            </a:r>
          </a:p>
          <a:p>
            <a:r>
              <a:rPr lang="en-IN" dirty="0"/>
              <a:t>LOGISTIC REGRESSION – Univariate and Multivariate</a:t>
            </a:r>
          </a:p>
        </p:txBody>
      </p:sp>
    </p:spTree>
    <p:extLst>
      <p:ext uri="{BB962C8B-B14F-4D97-AF65-F5344CB8AC3E}">
        <p14:creationId xmlns:p14="http://schemas.microsoft.com/office/powerpoint/2010/main" val="374820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</TotalTime>
  <Words>384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Trebuchet MS</vt:lpstr>
      <vt:lpstr>Tw Cen MT</vt:lpstr>
      <vt:lpstr>Wingdings</vt:lpstr>
      <vt:lpstr>Circuit</vt:lpstr>
      <vt:lpstr>REGRESSION FOR MACHINE LEARNING</vt:lpstr>
      <vt:lpstr>CONTENTS </vt:lpstr>
      <vt:lpstr>Dependent and independent variables</vt:lpstr>
      <vt:lpstr>Dataset showing profit trends of an org.</vt:lpstr>
      <vt:lpstr>Hyperparameter, Epoch and learning rate  </vt:lpstr>
      <vt:lpstr>UNDERFITTING AND OVERFITTING </vt:lpstr>
      <vt:lpstr>Example of overfitting</vt:lpstr>
      <vt:lpstr>WHAT IS REGRESSION ?</vt:lpstr>
      <vt:lpstr>Types of regression</vt:lpstr>
      <vt:lpstr>LINEAR REGRESSION</vt:lpstr>
      <vt:lpstr>UNIVARIATE Linear REGRESSION</vt:lpstr>
      <vt:lpstr>Multivariate Linear regression</vt:lpstr>
      <vt:lpstr>Real world examples</vt:lpstr>
      <vt:lpstr>HOW TO FIND VALUES OF PARAMETERS ?</vt:lpstr>
      <vt:lpstr>Gradient descent </vt:lpstr>
      <vt:lpstr>Logistic REGRESSION</vt:lpstr>
      <vt:lpstr>Real world examples</vt:lpstr>
      <vt:lpstr>Why not linear regression</vt:lpstr>
      <vt:lpstr>Types of logistic regression</vt:lpstr>
      <vt:lpstr>logistic function</vt:lpstr>
      <vt:lpstr>logistic function</vt:lpstr>
      <vt:lpstr>logistic function</vt:lpstr>
      <vt:lpstr>Cost function</vt:lpstr>
      <vt:lpstr>Why different cost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FOR MACHINE LEARNING</dc:title>
  <dc:creator>Saurabh</dc:creator>
  <cp:lastModifiedBy>Rohit Shaw</cp:lastModifiedBy>
  <cp:revision>39</cp:revision>
  <dcterms:created xsi:type="dcterms:W3CDTF">2019-09-20T16:31:35Z</dcterms:created>
  <dcterms:modified xsi:type="dcterms:W3CDTF">2019-09-25T16:25:54Z</dcterms:modified>
</cp:coreProperties>
</file>