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80" r:id="rId2"/>
    <p:sldId id="258" r:id="rId3"/>
    <p:sldId id="262" r:id="rId4"/>
    <p:sldId id="263" r:id="rId5"/>
    <p:sldId id="264" r:id="rId6"/>
    <p:sldId id="265" r:id="rId7"/>
    <p:sldId id="266" r:id="rId8"/>
    <p:sldId id="272" r:id="rId9"/>
    <p:sldId id="278" r:id="rId10"/>
    <p:sldId id="268" r:id="rId11"/>
    <p:sldId id="269" r:id="rId12"/>
    <p:sldId id="279" r:id="rId13"/>
    <p:sldId id="270" r:id="rId14"/>
    <p:sldId id="277" r:id="rId15"/>
    <p:sldId id="273" r:id="rId16"/>
    <p:sldId id="275"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6B2C9-D1F6-4FE6-92A9-0FD6AAB306C1}" v="265" dt="2023-03-29T23:50:22.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070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323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628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0972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28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7941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6443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836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303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39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478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20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541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7865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639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6191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4/21/2024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83333267"/>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3925" y="1022684"/>
            <a:ext cx="10371221" cy="1824994"/>
          </a:xfrm>
        </p:spPr>
        <p:txBody>
          <a:bodyPr/>
          <a:lstStyle/>
          <a:p>
            <a:pPr algn="l"/>
            <a:r>
              <a:rPr lang="en-US" sz="3200" b="1" dirty="0"/>
              <a:t>Innovative Solutions for imbalanced Data in Diabetes Prediction: A Multifaceted Machine Learning Approach</a:t>
            </a:r>
            <a:endParaRPr lang="en-US" sz="3200" dirty="0"/>
          </a:p>
        </p:txBody>
      </p:sp>
      <p:sp>
        <p:nvSpPr>
          <p:cNvPr id="3" name="Subtitle 2"/>
          <p:cNvSpPr>
            <a:spLocks noGrp="1"/>
          </p:cNvSpPr>
          <p:nvPr>
            <p:ph type="subTitle" idx="1"/>
          </p:nvPr>
        </p:nvSpPr>
        <p:spPr>
          <a:xfrm>
            <a:off x="5233737" y="4042610"/>
            <a:ext cx="6352673" cy="2382252"/>
          </a:xfrm>
        </p:spPr>
        <p:txBody>
          <a:bodyPr>
            <a:normAutofit/>
          </a:bodyPr>
          <a:lstStyle/>
          <a:p>
            <a:pPr algn="l"/>
            <a:r>
              <a:rPr lang="en-US" sz="3200" b="1" dirty="0">
                <a:cs typeface="Calibri"/>
              </a:rPr>
              <a:t>TEAM:</a:t>
            </a:r>
            <a:endParaRPr lang="en-US" b="1" dirty="0">
              <a:cs typeface="Calibri" panose="020F0502020204030204"/>
            </a:endParaRPr>
          </a:p>
          <a:p>
            <a:pPr lvl="1" algn="l"/>
            <a:r>
              <a:rPr lang="en-US" sz="1800" dirty="0">
                <a:cs typeface="Calibri"/>
              </a:rPr>
              <a:t>       Srikanth </a:t>
            </a:r>
            <a:r>
              <a:rPr lang="en-US" sz="1800" dirty="0" err="1">
                <a:cs typeface="Calibri"/>
              </a:rPr>
              <a:t>Thota</a:t>
            </a:r>
            <a:r>
              <a:rPr lang="en-US" sz="1800" dirty="0">
                <a:cs typeface="Calibri"/>
              </a:rPr>
              <a:t> (00887643)</a:t>
            </a:r>
          </a:p>
          <a:p>
            <a:pPr lvl="1" algn="l"/>
            <a:r>
              <a:rPr lang="en-US" sz="1800" dirty="0">
                <a:cs typeface="Calibri"/>
              </a:rPr>
              <a:t>	Dinesh Reddy Jetta (00886296)</a:t>
            </a:r>
          </a:p>
          <a:p>
            <a:pPr lvl="1" algn="l"/>
            <a:r>
              <a:rPr lang="en-US" sz="1800" dirty="0">
                <a:cs typeface="Calibri"/>
              </a:rPr>
              <a:t>	</a:t>
            </a:r>
            <a:r>
              <a:rPr lang="en-US" sz="1800" dirty="0" err="1">
                <a:cs typeface="Calibri"/>
              </a:rPr>
              <a:t>Rishikeshwar</a:t>
            </a:r>
            <a:r>
              <a:rPr lang="en-US" sz="1800" dirty="0">
                <a:cs typeface="Calibri"/>
              </a:rPr>
              <a:t> </a:t>
            </a:r>
            <a:r>
              <a:rPr lang="en-US" sz="1800" dirty="0" err="1">
                <a:cs typeface="Calibri"/>
              </a:rPr>
              <a:t>Kankurthyshetty</a:t>
            </a:r>
            <a:r>
              <a:rPr lang="en-US" sz="1800" dirty="0">
                <a:cs typeface="Calibri"/>
              </a:rPr>
              <a:t> (00854211)</a:t>
            </a:r>
          </a:p>
          <a:p>
            <a:pPr lvl="1" algn="l"/>
            <a:r>
              <a:rPr lang="en-US" sz="1800" dirty="0">
                <a:cs typeface="Calibri"/>
              </a:rPr>
              <a:t>	</a:t>
            </a:r>
            <a:r>
              <a:rPr lang="en-US" sz="1800" dirty="0" err="1">
                <a:cs typeface="Calibri"/>
              </a:rPr>
              <a:t>Sesha</a:t>
            </a:r>
            <a:r>
              <a:rPr lang="en-US" sz="1800" dirty="0">
                <a:cs typeface="Calibri"/>
              </a:rPr>
              <a:t> Sai </a:t>
            </a:r>
            <a:r>
              <a:rPr lang="en-US" sz="1800" dirty="0" err="1">
                <a:cs typeface="Calibri"/>
              </a:rPr>
              <a:t>Veerla</a:t>
            </a:r>
            <a:r>
              <a:rPr lang="en-US" sz="1800" dirty="0">
                <a:cs typeface="Calibri"/>
              </a:rPr>
              <a:t> (00877627)</a:t>
            </a:r>
            <a:endParaRPr lang="en-US" sz="1800" dirty="0">
              <a:latin typeface="Times New Roman"/>
              <a:cs typeface="Calibri"/>
            </a:endParaRPr>
          </a:p>
          <a:p>
            <a:endParaRPr lang="en-US" dirty="0"/>
          </a:p>
        </p:txBody>
      </p:sp>
    </p:spTree>
    <p:extLst>
      <p:ext uri="{BB962C8B-B14F-4D97-AF65-F5344CB8AC3E}">
        <p14:creationId xmlns:p14="http://schemas.microsoft.com/office/powerpoint/2010/main" val="176428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937"/>
          </a:xfrm>
        </p:spPr>
        <p:txBody>
          <a:bodyPr/>
          <a:lstStyle/>
          <a:p>
            <a:pPr algn="ctr"/>
            <a:r>
              <a:rPr lang="en-US" dirty="0"/>
              <a:t>Dataset Description</a:t>
            </a:r>
          </a:p>
        </p:txBody>
      </p:sp>
      <p:sp>
        <p:nvSpPr>
          <p:cNvPr id="3" name="Content Placeholder 2"/>
          <p:cNvSpPr>
            <a:spLocks noGrp="1"/>
          </p:cNvSpPr>
          <p:nvPr>
            <p:ph idx="1"/>
          </p:nvPr>
        </p:nvSpPr>
        <p:spPr>
          <a:xfrm>
            <a:off x="677334" y="1619168"/>
            <a:ext cx="8596668" cy="3880773"/>
          </a:xfrm>
        </p:spPr>
        <p:txBody>
          <a:bodyPr/>
          <a:lstStyle/>
          <a:p>
            <a:r>
              <a:rPr lang="en-US" dirty="0"/>
              <a:t>The dataset used in this research was obtained from the National Health and Nutrition Examination Survey (NHANES).</a:t>
            </a:r>
          </a:p>
          <a:p>
            <a:r>
              <a:rPr lang="en-US" dirty="0"/>
              <a:t>The assembled version NHANES data from 1999-2000 to 2015-2016 was utilized for this study.</a:t>
            </a:r>
          </a:p>
          <a:p>
            <a:r>
              <a:rPr lang="en-US" dirty="0"/>
              <a:t>The dataset has responses of 37079 people with 51 types of different attributes.</a:t>
            </a:r>
          </a:p>
          <a:p>
            <a:r>
              <a:rPr lang="en-US" dirty="0"/>
              <a:t>There is a total of 37079 respondents in this dataset containing 4852 diabetes patients and 32227 normal patients.</a:t>
            </a:r>
          </a:p>
        </p:txBody>
      </p:sp>
    </p:spTree>
    <p:extLst>
      <p:ext uri="{BB962C8B-B14F-4D97-AF65-F5344CB8AC3E}">
        <p14:creationId xmlns:p14="http://schemas.microsoft.com/office/powerpoint/2010/main" val="99659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p>
        </p:txBody>
      </p:sp>
      <p:sp>
        <p:nvSpPr>
          <p:cNvPr id="3" name="Content Placeholder 2"/>
          <p:cNvSpPr>
            <a:spLocks noGrp="1"/>
          </p:cNvSpPr>
          <p:nvPr>
            <p:ph idx="1"/>
          </p:nvPr>
        </p:nvSpPr>
        <p:spPr>
          <a:xfrm>
            <a:off x="677334" y="1751515"/>
            <a:ext cx="8596668" cy="3880773"/>
          </a:xfrm>
        </p:spPr>
        <p:txBody>
          <a:bodyPr/>
          <a:lstStyle/>
          <a:p>
            <a:r>
              <a:rPr lang="en-US" b="1" dirty="0">
                <a:solidFill>
                  <a:srgbClr val="0070C0"/>
                </a:solidFill>
              </a:rPr>
              <a:t>Outliers handling: </a:t>
            </a:r>
            <a:r>
              <a:rPr lang="en-US" dirty="0"/>
              <a:t>IQR method</a:t>
            </a:r>
          </a:p>
          <a:p>
            <a:r>
              <a:rPr lang="en-US" b="1" dirty="0">
                <a:solidFill>
                  <a:srgbClr val="0070C0"/>
                </a:solidFill>
              </a:rPr>
              <a:t>Assigning Class weights: </a:t>
            </a:r>
            <a:r>
              <a:rPr lang="en-US" dirty="0"/>
              <a:t>The class imbalance problem is handled by assigning class weights (Class 0: 0.52, Class 1: 0.47) to the classes using </a:t>
            </a:r>
            <a:r>
              <a:rPr lang="en-US" dirty="0" err="1"/>
              <a:t>scikit</a:t>
            </a:r>
            <a:r>
              <a:rPr lang="en-US" dirty="0"/>
              <a:t>-learn tool.</a:t>
            </a:r>
          </a:p>
          <a:p>
            <a:r>
              <a:rPr lang="en-US" b="1" dirty="0">
                <a:solidFill>
                  <a:srgbClr val="0070C0"/>
                </a:solidFill>
              </a:rPr>
              <a:t>Data Standardization: </a:t>
            </a:r>
            <a:r>
              <a:rPr lang="en-US" dirty="0" err="1"/>
              <a:t>Scikit</a:t>
            </a:r>
            <a:r>
              <a:rPr lang="en-US" dirty="0"/>
              <a:t>-learn tool</a:t>
            </a:r>
          </a:p>
        </p:txBody>
      </p:sp>
    </p:spTree>
    <p:extLst>
      <p:ext uri="{BB962C8B-B14F-4D97-AF65-F5344CB8AC3E}">
        <p14:creationId xmlns:p14="http://schemas.microsoft.com/office/powerpoint/2010/main" val="230108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467852"/>
            <a:ext cx="4821098" cy="3838073"/>
          </a:xfrm>
        </p:spPr>
      </p:pic>
      <p:sp>
        <p:nvSpPr>
          <p:cNvPr id="4" name="TextBox 3"/>
          <p:cNvSpPr txBox="1"/>
          <p:nvPr/>
        </p:nvSpPr>
        <p:spPr>
          <a:xfrm>
            <a:off x="677334" y="5606716"/>
            <a:ext cx="9044182" cy="369332"/>
          </a:xfrm>
          <a:prstGeom prst="rect">
            <a:avLst/>
          </a:prstGeom>
          <a:noFill/>
        </p:spPr>
        <p:txBody>
          <a:bodyPr wrap="square" rtlCol="0">
            <a:spAutoFit/>
          </a:bodyPr>
          <a:lstStyle/>
          <a:p>
            <a:pPr algn="ctr"/>
            <a:r>
              <a:rPr lang="en-US" dirty="0"/>
              <a:t>Visuals of before and after handling the outliers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746" y="1467853"/>
            <a:ext cx="4952731" cy="3838073"/>
          </a:xfrm>
          <a:prstGeom prst="rect">
            <a:avLst/>
          </a:prstGeom>
        </p:spPr>
      </p:pic>
    </p:spTree>
    <p:extLst>
      <p:ext uri="{BB962C8B-B14F-4D97-AF65-F5344CB8AC3E}">
        <p14:creationId xmlns:p14="http://schemas.microsoft.com/office/powerpoint/2010/main" val="347185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Risk Factor Analysis</a:t>
            </a:r>
          </a:p>
        </p:txBody>
      </p:sp>
      <p:sp>
        <p:nvSpPr>
          <p:cNvPr id="3" name="Content Placeholder 2"/>
          <p:cNvSpPr>
            <a:spLocks noGrp="1"/>
          </p:cNvSpPr>
          <p:nvPr>
            <p:ph idx="1"/>
          </p:nvPr>
        </p:nvSpPr>
        <p:spPr>
          <a:xfrm>
            <a:off x="677334" y="1563023"/>
            <a:ext cx="4977508" cy="3880773"/>
          </a:xfrm>
        </p:spPr>
        <p:txBody>
          <a:bodyPr/>
          <a:lstStyle/>
          <a:p>
            <a:r>
              <a:rPr lang="en-US" dirty="0"/>
              <a:t>The potential clinical risk factors were identified and investigated using Logistic Regression and ANOVA methods.</a:t>
            </a:r>
          </a:p>
          <a:p>
            <a:r>
              <a:rPr lang="en-US" dirty="0"/>
              <a:t>As a result, age, blood related diabetes, cholesterol and BMI attributes are found as the most significant risk factors associated with diabetes.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532" y="1563023"/>
            <a:ext cx="3314700" cy="4055724"/>
          </a:xfrm>
          <a:prstGeom prst="rect">
            <a:avLst/>
          </a:prstGeom>
        </p:spPr>
      </p:pic>
      <p:sp>
        <p:nvSpPr>
          <p:cNvPr id="5" name="TextBox 4"/>
          <p:cNvSpPr txBox="1"/>
          <p:nvPr/>
        </p:nvSpPr>
        <p:spPr>
          <a:xfrm>
            <a:off x="5883187" y="5811173"/>
            <a:ext cx="3771390" cy="338554"/>
          </a:xfrm>
          <a:prstGeom prst="rect">
            <a:avLst/>
          </a:prstGeom>
          <a:noFill/>
        </p:spPr>
        <p:txBody>
          <a:bodyPr wrap="square" rtlCol="0">
            <a:spAutoFit/>
          </a:bodyPr>
          <a:lstStyle/>
          <a:p>
            <a:pPr algn="ctr"/>
            <a:r>
              <a:rPr lang="en-US" sz="1600" b="1" dirty="0"/>
              <a:t>Risk factors and their F scores</a:t>
            </a:r>
          </a:p>
        </p:txBody>
      </p:sp>
    </p:spTree>
    <p:extLst>
      <p:ext uri="{BB962C8B-B14F-4D97-AF65-F5344CB8AC3E}">
        <p14:creationId xmlns:p14="http://schemas.microsoft.com/office/powerpoint/2010/main" val="3770198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Risk Factor Analysis</a:t>
            </a:r>
          </a:p>
        </p:txBody>
      </p:sp>
      <p:sp>
        <p:nvSpPr>
          <p:cNvPr id="3" name="Content Placeholder 2"/>
          <p:cNvSpPr>
            <a:spLocks noGrp="1"/>
          </p:cNvSpPr>
          <p:nvPr>
            <p:ph idx="1"/>
          </p:nvPr>
        </p:nvSpPr>
        <p:spPr>
          <a:xfrm>
            <a:off x="677334" y="1661109"/>
            <a:ext cx="4424055" cy="3880773"/>
          </a:xfrm>
        </p:spPr>
        <p:txBody>
          <a:bodyPr/>
          <a:lstStyle/>
          <a:p>
            <a:r>
              <a:rPr lang="en-US" dirty="0"/>
              <a:t>The </a:t>
            </a:r>
            <a:r>
              <a:rPr lang="en-US" dirty="0" err="1"/>
              <a:t>statsmodels</a:t>
            </a:r>
            <a:r>
              <a:rPr lang="en-US" dirty="0"/>
              <a:t> tool was used to measure and identify the relative risk factors in our dataset</a:t>
            </a:r>
          </a:p>
          <a:p>
            <a:r>
              <a:rPr lang="en-US" dirty="0"/>
              <a:t>According to Table, age, diastolic, cholesterol, blood-related diabetics are the most significant risk factors along with the risk factors associated with diabetes disease.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705" y="1661109"/>
            <a:ext cx="5077327" cy="4210302"/>
          </a:xfrm>
          <a:prstGeom prst="rect">
            <a:avLst/>
          </a:prstGeom>
        </p:spPr>
      </p:pic>
      <p:sp>
        <p:nvSpPr>
          <p:cNvPr id="7" name="TextBox 6"/>
          <p:cNvSpPr txBox="1"/>
          <p:nvPr/>
        </p:nvSpPr>
        <p:spPr>
          <a:xfrm>
            <a:off x="5402178" y="5967662"/>
            <a:ext cx="4716379" cy="369332"/>
          </a:xfrm>
          <a:prstGeom prst="rect">
            <a:avLst/>
          </a:prstGeom>
          <a:noFill/>
        </p:spPr>
        <p:txBody>
          <a:bodyPr wrap="square" rtlCol="0">
            <a:spAutoFit/>
          </a:bodyPr>
          <a:lstStyle/>
          <a:p>
            <a:pPr algn="ctr"/>
            <a:r>
              <a:rPr lang="en-US" b="1" dirty="0"/>
              <a:t>Risk factors with their P values</a:t>
            </a:r>
          </a:p>
        </p:txBody>
      </p:sp>
    </p:spTree>
    <p:extLst>
      <p:ext uri="{BB962C8B-B14F-4D97-AF65-F5344CB8AC3E}">
        <p14:creationId xmlns:p14="http://schemas.microsoft.com/office/powerpoint/2010/main" val="86093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Best Methodologies and Results</a:t>
            </a:r>
          </a:p>
        </p:txBody>
      </p:sp>
      <p:sp>
        <p:nvSpPr>
          <p:cNvPr id="3" name="Content Placeholder 2"/>
          <p:cNvSpPr>
            <a:spLocks noGrp="1"/>
          </p:cNvSpPr>
          <p:nvPr>
            <p:ph idx="1"/>
          </p:nvPr>
        </p:nvSpPr>
        <p:spPr>
          <a:xfrm>
            <a:off x="677334" y="2071187"/>
            <a:ext cx="4736877" cy="3880773"/>
          </a:xfrm>
        </p:spPr>
        <p:txBody>
          <a:bodyPr/>
          <a:lstStyle/>
          <a:p>
            <a:r>
              <a:rPr lang="en-US" dirty="0"/>
              <a:t>Best results were achieved with CV =10 and Random forest and Ensemble approaches.</a:t>
            </a:r>
          </a:p>
          <a:p>
            <a:r>
              <a:rPr lang="en-US" dirty="0"/>
              <a:t>Hard voting method was applied for </a:t>
            </a:r>
            <a:r>
              <a:rPr lang="en-US" dirty="0" err="1"/>
              <a:t>ensembling</a:t>
            </a:r>
            <a:r>
              <a:rPr lang="en-US" dirty="0"/>
              <a:t> in this research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059" y="2071187"/>
            <a:ext cx="5206300" cy="3403182"/>
          </a:xfrm>
          <a:prstGeom prst="rect">
            <a:avLst/>
          </a:prstGeom>
        </p:spPr>
      </p:pic>
    </p:spTree>
    <p:extLst>
      <p:ext uri="{BB962C8B-B14F-4D97-AF65-F5344CB8AC3E}">
        <p14:creationId xmlns:p14="http://schemas.microsoft.com/office/powerpoint/2010/main" val="170101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1526"/>
          </a:xfrm>
        </p:spPr>
        <p:txBody>
          <a:bodyPr>
            <a:normAutofit fontScale="90000"/>
          </a:bodyPr>
          <a:lstStyle/>
          <a:p>
            <a:pPr algn="ctr"/>
            <a:r>
              <a:rPr lang="en-US" dirty="0"/>
              <a:t>Future Scopes</a:t>
            </a:r>
            <a:br>
              <a:rPr lang="en-US" dirty="0"/>
            </a:br>
            <a:endParaRPr lang="en-US" sz="1800" dirty="0">
              <a:solidFill>
                <a:schemeClr val="tx1"/>
              </a:solidFill>
            </a:endParaRPr>
          </a:p>
        </p:txBody>
      </p:sp>
      <p:sp>
        <p:nvSpPr>
          <p:cNvPr id="3" name="Content Placeholder 2"/>
          <p:cNvSpPr>
            <a:spLocks noGrp="1"/>
          </p:cNvSpPr>
          <p:nvPr>
            <p:ph idx="1"/>
          </p:nvPr>
        </p:nvSpPr>
        <p:spPr>
          <a:xfrm>
            <a:off x="677334" y="2983832"/>
            <a:ext cx="8596668" cy="3057530"/>
          </a:xfrm>
        </p:spPr>
        <p:txBody>
          <a:bodyPr/>
          <a:lstStyle/>
          <a:p>
            <a:pPr marL="0" indent="0" algn="ctr">
              <a:buNone/>
            </a:pPr>
            <a:r>
              <a:rPr lang="en-US" sz="3200" dirty="0">
                <a:solidFill>
                  <a:schemeClr val="accent1"/>
                </a:solidFill>
              </a:rPr>
              <a:t>Conclusion</a:t>
            </a:r>
          </a:p>
          <a:p>
            <a:r>
              <a:rPr lang="en-US" dirty="0"/>
              <a:t>Proposing a system that can distinguish the patients effectively.</a:t>
            </a:r>
          </a:p>
          <a:p>
            <a:r>
              <a:rPr lang="en-US" dirty="0"/>
              <a:t>It can assist specialists to determine the appropriate treatment.</a:t>
            </a:r>
          </a:p>
          <a:p>
            <a:r>
              <a:rPr lang="en-US" dirty="0"/>
              <a:t>Reduces other clinical complications along with Diabetes</a:t>
            </a:r>
          </a:p>
        </p:txBody>
      </p:sp>
      <p:sp>
        <p:nvSpPr>
          <p:cNvPr id="7" name="TextBox 6"/>
          <p:cNvSpPr txBox="1"/>
          <p:nvPr/>
        </p:nvSpPr>
        <p:spPr>
          <a:xfrm>
            <a:off x="677334" y="1441147"/>
            <a:ext cx="7146758"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 Providing a web server for our method.</a:t>
            </a:r>
          </a:p>
          <a:p>
            <a:pPr marL="285750" indent="-285750">
              <a:lnSpc>
                <a:spcPct val="150000"/>
              </a:lnSpc>
              <a:buFont typeface="Wingdings" panose="05000000000000000000" pitchFamily="2" charset="2"/>
              <a:buChar char="Ø"/>
            </a:pPr>
            <a:r>
              <a:rPr lang="en-US" dirty="0"/>
              <a:t> Apply our process on more datasets and diseases.</a:t>
            </a:r>
          </a:p>
        </p:txBody>
      </p:sp>
    </p:spTree>
    <p:extLst>
      <p:ext uri="{BB962C8B-B14F-4D97-AF65-F5344CB8AC3E}">
        <p14:creationId xmlns:p14="http://schemas.microsoft.com/office/powerpoint/2010/main" val="61747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4" y="-1"/>
            <a:ext cx="12372474" cy="7230979"/>
          </a:xfrm>
          <a:prstGeom prst="rect">
            <a:avLst/>
          </a:prstGeom>
        </p:spPr>
      </p:pic>
    </p:spTree>
    <p:extLst>
      <p:ext uri="{BB962C8B-B14F-4D97-AF65-F5344CB8AC3E}">
        <p14:creationId xmlns:p14="http://schemas.microsoft.com/office/powerpoint/2010/main" val="88595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85D6-B7A6-E929-C71F-975F4A23D248}"/>
              </a:ext>
            </a:extLst>
          </p:cNvPr>
          <p:cNvSpPr>
            <a:spLocks noGrp="1"/>
          </p:cNvSpPr>
          <p:nvPr>
            <p:ph type="title"/>
          </p:nvPr>
        </p:nvSpPr>
        <p:spPr>
          <a:xfrm>
            <a:off x="1275347" y="667517"/>
            <a:ext cx="9895951" cy="1033669"/>
          </a:xfrm>
        </p:spPr>
        <p:txBody>
          <a:bodyPr>
            <a:normAutofit/>
          </a:bodyPr>
          <a:lstStyle/>
          <a:p>
            <a:pPr algn="ctr"/>
            <a:r>
              <a:rPr lang="en-US" sz="4000" b="1" dirty="0">
                <a:solidFill>
                  <a:srgbClr val="92D050"/>
                </a:solidFill>
                <a:latin typeface="Times New Roman"/>
                <a:ea typeface="+mj-lt"/>
                <a:cs typeface="+mj-lt"/>
              </a:rPr>
              <a:t>Statement of Project objectives:</a:t>
            </a:r>
          </a:p>
          <a:p>
            <a:pPr algn="ctr"/>
            <a:endParaRPr lang="en-US" sz="4000" dirty="0">
              <a:solidFill>
                <a:srgbClr val="92D050"/>
              </a:solidFill>
              <a:cs typeface="Calibri Light"/>
            </a:endParaRPr>
          </a:p>
        </p:txBody>
      </p:sp>
      <p:sp>
        <p:nvSpPr>
          <p:cNvPr id="3" name="Content Placeholder 2">
            <a:extLst>
              <a:ext uri="{FF2B5EF4-FFF2-40B4-BE49-F238E27FC236}">
                <a16:creationId xmlns:a16="http://schemas.microsoft.com/office/drawing/2014/main" id="{207CA3FC-2B68-7A01-DAAC-05F9792D4C65}"/>
              </a:ext>
            </a:extLst>
          </p:cNvPr>
          <p:cNvSpPr>
            <a:spLocks noGrp="1"/>
          </p:cNvSpPr>
          <p:nvPr>
            <p:ph idx="1"/>
          </p:nvPr>
        </p:nvSpPr>
        <p:spPr>
          <a:xfrm>
            <a:off x="1371599" y="2021305"/>
            <a:ext cx="10508442" cy="2009192"/>
          </a:xfrm>
        </p:spPr>
        <p:txBody>
          <a:bodyPr vert="horz" lIns="91440" tIns="45720" rIns="91440" bIns="45720" rtlCol="0" anchor="ctr">
            <a:normAutofit/>
          </a:bodyPr>
          <a:lstStyle/>
          <a:p>
            <a:pPr marL="0" indent="0">
              <a:buNone/>
            </a:pPr>
            <a:r>
              <a:rPr lang="en-US" sz="2400" dirty="0">
                <a:latin typeface="Times New Roman"/>
                <a:ea typeface="+mn-lt"/>
                <a:cs typeface="+mn-lt"/>
              </a:rPr>
              <a:t>The objective of this project is to predict clinical risk factors of diabetes using multiple machine learning techniques while resolving class imbalance. This includes identifying the most significant risk factors and developing a predictive model with high accuracy, sensitivity, and specificity.</a:t>
            </a:r>
            <a:endParaRPr lang="en-US" sz="2400" dirty="0">
              <a:latin typeface="Times New Roman"/>
              <a:cs typeface="Times New Roman"/>
            </a:endParaRPr>
          </a:p>
        </p:txBody>
      </p:sp>
    </p:spTree>
    <p:extLst>
      <p:ext uri="{BB962C8B-B14F-4D97-AF65-F5344CB8AC3E}">
        <p14:creationId xmlns:p14="http://schemas.microsoft.com/office/powerpoint/2010/main" val="278815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Outlines</a:t>
            </a:r>
          </a:p>
        </p:txBody>
      </p:sp>
      <p:sp>
        <p:nvSpPr>
          <p:cNvPr id="3" name="Content Placeholder 2"/>
          <p:cNvSpPr>
            <a:spLocks noGrp="1"/>
          </p:cNvSpPr>
          <p:nvPr>
            <p:ph idx="1"/>
          </p:nvPr>
        </p:nvSpPr>
        <p:spPr>
          <a:xfrm>
            <a:off x="677334" y="1679326"/>
            <a:ext cx="8596668" cy="3880773"/>
          </a:xfrm>
        </p:spPr>
        <p:txBody>
          <a:bodyPr>
            <a:normAutofit/>
          </a:bodyPr>
          <a:lstStyle/>
          <a:p>
            <a:r>
              <a:rPr lang="en-US" dirty="0"/>
              <a:t>Introduction </a:t>
            </a:r>
          </a:p>
          <a:p>
            <a:r>
              <a:rPr lang="en-US" dirty="0"/>
              <a:t>What is Diabetes? </a:t>
            </a:r>
          </a:p>
          <a:p>
            <a:r>
              <a:rPr lang="en-US" dirty="0"/>
              <a:t>Motivation </a:t>
            </a:r>
          </a:p>
          <a:p>
            <a:r>
              <a:rPr lang="en-US" dirty="0"/>
              <a:t>Overall workflow </a:t>
            </a:r>
          </a:p>
          <a:p>
            <a:r>
              <a:rPr lang="en-US" dirty="0"/>
              <a:t>Dataset preprocessing </a:t>
            </a:r>
          </a:p>
          <a:p>
            <a:r>
              <a:rPr lang="en-US" dirty="0"/>
              <a:t>Risk factors analysis </a:t>
            </a:r>
          </a:p>
          <a:p>
            <a:r>
              <a:rPr lang="en-US" dirty="0"/>
              <a:t>Best methodologies and Results </a:t>
            </a:r>
          </a:p>
          <a:p>
            <a:r>
              <a:rPr lang="en-US" dirty="0"/>
              <a:t>Future scopes </a:t>
            </a:r>
          </a:p>
          <a:p>
            <a:r>
              <a:rPr lang="en-US" dirty="0"/>
              <a:t>Conclusion </a:t>
            </a:r>
          </a:p>
        </p:txBody>
      </p:sp>
    </p:spTree>
    <p:extLst>
      <p:ext uri="{BB962C8B-B14F-4D97-AF65-F5344CB8AC3E}">
        <p14:creationId xmlns:p14="http://schemas.microsoft.com/office/powerpoint/2010/main" val="138329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lstStyle/>
          <a:p>
            <a:r>
              <a:rPr lang="en-US" dirty="0"/>
              <a:t>Keywords:</a:t>
            </a:r>
          </a:p>
          <a:p>
            <a:pPr lvl="1"/>
            <a:r>
              <a:rPr lang="en-US" dirty="0"/>
              <a:t>Clinical Risk Factors</a:t>
            </a:r>
          </a:p>
          <a:p>
            <a:pPr lvl="1"/>
            <a:r>
              <a:rPr lang="en-US" dirty="0"/>
              <a:t>Diabetes</a:t>
            </a:r>
          </a:p>
          <a:p>
            <a:pPr lvl="1"/>
            <a:r>
              <a:rPr lang="en-US" dirty="0"/>
              <a:t>Prediction</a:t>
            </a:r>
          </a:p>
          <a:p>
            <a:pPr lvl="1"/>
            <a:r>
              <a:rPr lang="en-US" dirty="0"/>
              <a:t>Class Imbalance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316" y="1930400"/>
            <a:ext cx="2832183" cy="2832183"/>
          </a:xfrm>
          <a:prstGeom prst="rect">
            <a:avLst/>
          </a:prstGeom>
        </p:spPr>
      </p:pic>
      <p:sp>
        <p:nvSpPr>
          <p:cNvPr id="5" name="TextBox 4"/>
          <p:cNvSpPr txBox="1"/>
          <p:nvPr/>
        </p:nvSpPr>
        <p:spPr>
          <a:xfrm>
            <a:off x="5835316" y="5069072"/>
            <a:ext cx="3236495" cy="307777"/>
          </a:xfrm>
          <a:prstGeom prst="rect">
            <a:avLst/>
          </a:prstGeom>
          <a:noFill/>
        </p:spPr>
        <p:txBody>
          <a:bodyPr wrap="square" rtlCol="0">
            <a:spAutoFit/>
          </a:bodyPr>
          <a:lstStyle/>
          <a:p>
            <a:r>
              <a:rPr lang="en-US" sz="1400" b="1" dirty="0">
                <a:solidFill>
                  <a:schemeClr val="accent1"/>
                </a:solidFill>
              </a:rPr>
              <a:t>Sample Image of diabetes testing</a:t>
            </a:r>
          </a:p>
        </p:txBody>
      </p:sp>
    </p:spTree>
    <p:extLst>
      <p:ext uri="{BB962C8B-B14F-4D97-AF65-F5344CB8AC3E}">
        <p14:creationId xmlns:p14="http://schemas.microsoft.com/office/powerpoint/2010/main" val="191779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Diabetes?</a:t>
            </a:r>
          </a:p>
        </p:txBody>
      </p:sp>
      <p:sp>
        <p:nvSpPr>
          <p:cNvPr id="3" name="Content Placeholder 2"/>
          <p:cNvSpPr>
            <a:spLocks noGrp="1"/>
          </p:cNvSpPr>
          <p:nvPr>
            <p:ph idx="1"/>
          </p:nvPr>
        </p:nvSpPr>
        <p:spPr>
          <a:xfrm>
            <a:off x="677335" y="2160589"/>
            <a:ext cx="5037666" cy="3880773"/>
          </a:xfrm>
        </p:spPr>
        <p:txBody>
          <a:bodyPr/>
          <a:lstStyle/>
          <a:p>
            <a:r>
              <a:rPr lang="en-US" dirty="0"/>
              <a:t>Diabetes is recognized as one of the most frequent and rapidly growing diseases worldwide</a:t>
            </a:r>
          </a:p>
          <a:p>
            <a:r>
              <a:rPr lang="en-US" dirty="0"/>
              <a:t>It increases the blood sugar level significantly</a:t>
            </a:r>
          </a:p>
          <a:p>
            <a:r>
              <a:rPr lang="en-US" dirty="0"/>
              <a:t>Diabetes enhances the chances of other long term complications like heart attack, kidney failure, cardiovascular disease </a:t>
            </a:r>
            <a:r>
              <a:rPr lang="en-US" dirty="0" err="1"/>
              <a:t>etc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1" y="1930400"/>
            <a:ext cx="3985311" cy="2652043"/>
          </a:xfrm>
          <a:prstGeom prst="rect">
            <a:avLst/>
          </a:prstGeom>
        </p:spPr>
      </p:pic>
      <p:sp>
        <p:nvSpPr>
          <p:cNvPr id="5" name="TextBox 4"/>
          <p:cNvSpPr txBox="1"/>
          <p:nvPr/>
        </p:nvSpPr>
        <p:spPr>
          <a:xfrm>
            <a:off x="5928156" y="4757904"/>
            <a:ext cx="3559001" cy="369332"/>
          </a:xfrm>
          <a:prstGeom prst="rect">
            <a:avLst/>
          </a:prstGeom>
          <a:noFill/>
        </p:spPr>
        <p:txBody>
          <a:bodyPr wrap="square" rtlCol="0">
            <a:spAutoFit/>
          </a:bodyPr>
          <a:lstStyle/>
          <a:p>
            <a:pPr algn="ctr"/>
            <a:r>
              <a:rPr lang="en-US" b="1" dirty="0">
                <a:solidFill>
                  <a:schemeClr val="accent1"/>
                </a:solidFill>
              </a:rPr>
              <a:t>What is Diabetes?</a:t>
            </a:r>
          </a:p>
        </p:txBody>
      </p:sp>
    </p:spTree>
    <p:extLst>
      <p:ext uri="{BB962C8B-B14F-4D97-AF65-F5344CB8AC3E}">
        <p14:creationId xmlns:p14="http://schemas.microsoft.com/office/powerpoint/2010/main" val="156798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Motivation</a:t>
            </a:r>
          </a:p>
        </p:txBody>
      </p:sp>
      <p:sp>
        <p:nvSpPr>
          <p:cNvPr id="3" name="Content Placeholder 2"/>
          <p:cNvSpPr>
            <a:spLocks noGrp="1"/>
          </p:cNvSpPr>
          <p:nvPr>
            <p:ph idx="1"/>
          </p:nvPr>
        </p:nvSpPr>
        <p:spPr>
          <a:xfrm>
            <a:off x="677334" y="2160589"/>
            <a:ext cx="4905319" cy="3880773"/>
          </a:xfrm>
        </p:spPr>
        <p:txBody>
          <a:bodyPr/>
          <a:lstStyle/>
          <a:p>
            <a:r>
              <a:rPr lang="en-US" dirty="0"/>
              <a:t>Most frequent and rapidly growing diseases worldwide</a:t>
            </a:r>
          </a:p>
          <a:p>
            <a:r>
              <a:rPr lang="en-US" dirty="0"/>
              <a:t>Patients also suffer from different severe damage to nerves, vital organs and blood vessels</a:t>
            </a:r>
          </a:p>
          <a:p>
            <a:r>
              <a:rPr lang="en-US" dirty="0"/>
              <a:t>People with ages in the range from 20 to 80 years are at high risk of being impacted by diabetes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653" y="1810084"/>
            <a:ext cx="4042610" cy="3080083"/>
          </a:xfrm>
          <a:prstGeom prst="rect">
            <a:avLst/>
          </a:prstGeom>
        </p:spPr>
      </p:pic>
      <p:sp>
        <p:nvSpPr>
          <p:cNvPr id="5" name="TextBox 4"/>
          <p:cNvSpPr txBox="1"/>
          <p:nvPr/>
        </p:nvSpPr>
        <p:spPr>
          <a:xfrm>
            <a:off x="5835316" y="5004099"/>
            <a:ext cx="3789947" cy="307777"/>
          </a:xfrm>
          <a:prstGeom prst="rect">
            <a:avLst/>
          </a:prstGeom>
          <a:noFill/>
        </p:spPr>
        <p:txBody>
          <a:bodyPr wrap="square" rtlCol="0">
            <a:spAutoFit/>
          </a:bodyPr>
          <a:lstStyle/>
          <a:p>
            <a:r>
              <a:rPr lang="en-US" sz="1400" b="1" dirty="0">
                <a:solidFill>
                  <a:schemeClr val="accent1"/>
                </a:solidFill>
              </a:rPr>
              <a:t>Age statistics of diabetes affected people </a:t>
            </a:r>
          </a:p>
        </p:txBody>
      </p:sp>
    </p:spTree>
    <p:extLst>
      <p:ext uri="{BB962C8B-B14F-4D97-AF65-F5344CB8AC3E}">
        <p14:creationId xmlns:p14="http://schemas.microsoft.com/office/powerpoint/2010/main" val="1005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Motivation</a:t>
            </a:r>
          </a:p>
        </p:txBody>
      </p:sp>
      <p:sp>
        <p:nvSpPr>
          <p:cNvPr id="3" name="Content Placeholder 2"/>
          <p:cNvSpPr>
            <a:spLocks noGrp="1"/>
          </p:cNvSpPr>
          <p:nvPr>
            <p:ph idx="1"/>
          </p:nvPr>
        </p:nvSpPr>
        <p:spPr/>
        <p:txBody>
          <a:bodyPr/>
          <a:lstStyle/>
          <a:p>
            <a:r>
              <a:rPr lang="en-US" dirty="0"/>
              <a:t>About 465 million grown-ups are affected by this disease which increases to 700 million by 2045</a:t>
            </a:r>
          </a:p>
          <a:p>
            <a:r>
              <a:rPr lang="en-US" dirty="0"/>
              <a:t>High mortality rate because of other severe complications</a:t>
            </a:r>
          </a:p>
          <a:p>
            <a:r>
              <a:rPr lang="en-US" dirty="0"/>
              <a:t>Delayed diagnosis increases the death rates</a:t>
            </a:r>
          </a:p>
          <a:p>
            <a:r>
              <a:rPr lang="en-US" dirty="0"/>
              <a:t>Early diagnosis can reduce the impacts</a:t>
            </a:r>
          </a:p>
          <a:p>
            <a:r>
              <a:rPr lang="en-US" dirty="0"/>
              <a:t>This increases the importance of early diagnosis</a:t>
            </a:r>
          </a:p>
        </p:txBody>
      </p:sp>
    </p:spTree>
    <p:extLst>
      <p:ext uri="{BB962C8B-B14F-4D97-AF65-F5344CB8AC3E}">
        <p14:creationId xmlns:p14="http://schemas.microsoft.com/office/powerpoint/2010/main" val="367852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Motivation</a:t>
            </a:r>
          </a:p>
        </p:txBody>
      </p:sp>
      <p:sp>
        <p:nvSpPr>
          <p:cNvPr id="3" name="Text Placeholder 2"/>
          <p:cNvSpPr>
            <a:spLocks noGrp="1"/>
          </p:cNvSpPr>
          <p:nvPr>
            <p:ph type="body" idx="1"/>
          </p:nvPr>
        </p:nvSpPr>
        <p:spPr/>
        <p:txBody>
          <a:bodyPr/>
          <a:lstStyle/>
          <a:p>
            <a:r>
              <a:rPr lang="en-US" dirty="0"/>
              <a:t>Existing Problems:</a:t>
            </a:r>
          </a:p>
        </p:txBody>
      </p:sp>
      <p:sp>
        <p:nvSpPr>
          <p:cNvPr id="4" name="Content Placeholder 3"/>
          <p:cNvSpPr>
            <a:spLocks noGrp="1"/>
          </p:cNvSpPr>
          <p:nvPr>
            <p:ph sz="half" idx="2"/>
          </p:nvPr>
        </p:nvSpPr>
        <p:spPr/>
        <p:txBody>
          <a:bodyPr/>
          <a:lstStyle/>
          <a:p>
            <a:r>
              <a:rPr lang="en-US" dirty="0"/>
              <a:t>Still no effective solution</a:t>
            </a:r>
          </a:p>
          <a:p>
            <a:r>
              <a:rPr lang="en-US" dirty="0"/>
              <a:t>Time consuming clinical analysis</a:t>
            </a:r>
          </a:p>
          <a:p>
            <a:r>
              <a:rPr lang="en-US" dirty="0"/>
              <a:t>High cost</a:t>
            </a:r>
          </a:p>
          <a:p>
            <a:r>
              <a:rPr lang="en-US" dirty="0"/>
              <a:t>Experienced Manpower</a:t>
            </a:r>
          </a:p>
        </p:txBody>
      </p:sp>
      <p:sp>
        <p:nvSpPr>
          <p:cNvPr id="5" name="Text Placeholder 4"/>
          <p:cNvSpPr>
            <a:spLocks noGrp="1"/>
          </p:cNvSpPr>
          <p:nvPr>
            <p:ph type="body" sz="quarter" idx="3"/>
          </p:nvPr>
        </p:nvSpPr>
        <p:spPr/>
        <p:txBody>
          <a:bodyPr/>
          <a:lstStyle/>
          <a:p>
            <a:r>
              <a:rPr lang="en-US" dirty="0"/>
              <a:t>Purpose:</a:t>
            </a:r>
          </a:p>
        </p:txBody>
      </p:sp>
      <p:sp>
        <p:nvSpPr>
          <p:cNvPr id="6" name="Content Placeholder 5"/>
          <p:cNvSpPr>
            <a:spLocks noGrp="1"/>
          </p:cNvSpPr>
          <p:nvPr>
            <p:ph sz="quarter" idx="4"/>
          </p:nvPr>
        </p:nvSpPr>
        <p:spPr/>
        <p:txBody>
          <a:bodyPr>
            <a:normAutofit fontScale="92500" lnSpcReduction="10000"/>
          </a:bodyPr>
          <a:lstStyle/>
          <a:p>
            <a:r>
              <a:rPr lang="en-US" dirty="0"/>
              <a:t>To develop a intelligent system to classify patients</a:t>
            </a:r>
          </a:p>
          <a:p>
            <a:r>
              <a:rPr lang="en-US" dirty="0"/>
              <a:t>To contribute in Medical sector</a:t>
            </a:r>
          </a:p>
          <a:p>
            <a:r>
              <a:rPr lang="en-US" dirty="0"/>
              <a:t>Reduce the cost of overall clinical analysis</a:t>
            </a:r>
          </a:p>
          <a:p>
            <a:r>
              <a:rPr lang="en-US" dirty="0"/>
              <a:t>Diagnose patient in early stages</a:t>
            </a:r>
          </a:p>
          <a:p>
            <a:r>
              <a:rPr lang="en-US" dirty="0"/>
              <a:t>Reduce mortality rate</a:t>
            </a:r>
          </a:p>
          <a:p>
            <a:r>
              <a:rPr lang="en-US" dirty="0"/>
              <a:t>To employ our proposed model which will produce better performances than the existing ones</a:t>
            </a:r>
          </a:p>
        </p:txBody>
      </p:sp>
    </p:spTree>
    <p:extLst>
      <p:ext uri="{BB962C8B-B14F-4D97-AF65-F5344CB8AC3E}">
        <p14:creationId xmlns:p14="http://schemas.microsoft.com/office/powerpoint/2010/main" val="252754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a:bodyPr>
          <a:lstStyle/>
          <a:p>
            <a:pPr algn="ctr"/>
            <a:r>
              <a:rPr lang="en-US" dirty="0"/>
              <a:t>Overall workflow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72389"/>
            <a:ext cx="8596668" cy="4656222"/>
          </a:xfrm>
        </p:spPr>
      </p:pic>
    </p:spTree>
    <p:extLst>
      <p:ext uri="{BB962C8B-B14F-4D97-AF65-F5344CB8AC3E}">
        <p14:creationId xmlns:p14="http://schemas.microsoft.com/office/powerpoint/2010/main" val="3945679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183</TotalTime>
  <Words>637</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Times New Roman</vt:lpstr>
      <vt:lpstr>Trebuchet MS</vt:lpstr>
      <vt:lpstr>Wingdings</vt:lpstr>
      <vt:lpstr>Wingdings 3</vt:lpstr>
      <vt:lpstr>Facet</vt:lpstr>
      <vt:lpstr>Innovative Solutions for imbalanced Data in Diabetes Prediction: A Multifaceted Machine Learning Approach</vt:lpstr>
      <vt:lpstr>Statement of Project objectives: </vt:lpstr>
      <vt:lpstr>Outlines</vt:lpstr>
      <vt:lpstr>Introduction</vt:lpstr>
      <vt:lpstr>What is Diabetes?</vt:lpstr>
      <vt:lpstr>Motivation</vt:lpstr>
      <vt:lpstr>Motivation</vt:lpstr>
      <vt:lpstr>Motivation</vt:lpstr>
      <vt:lpstr>Overall workflow </vt:lpstr>
      <vt:lpstr>Dataset Description</vt:lpstr>
      <vt:lpstr>Data Preprocessing</vt:lpstr>
      <vt:lpstr>Data Preprocessing</vt:lpstr>
      <vt:lpstr>Risk Factor Analysis</vt:lpstr>
      <vt:lpstr>Risk Factor Analysis</vt:lpstr>
      <vt:lpstr>Best Methodologies and Results</vt:lpstr>
      <vt:lpstr>Future Scopes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thota srikanth</cp:lastModifiedBy>
  <cp:revision>261</cp:revision>
  <dcterms:created xsi:type="dcterms:W3CDTF">2023-03-29T22:46:20Z</dcterms:created>
  <dcterms:modified xsi:type="dcterms:W3CDTF">2024-04-22T02:24:51Z</dcterms:modified>
</cp:coreProperties>
</file>