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303" r:id="rId4"/>
    <p:sldId id="311" r:id="rId5"/>
    <p:sldId id="304" r:id="rId6"/>
    <p:sldId id="310" r:id="rId7"/>
    <p:sldId id="313" r:id="rId8"/>
    <p:sldId id="314" r:id="rId9"/>
    <p:sldId id="315" r:id="rId10"/>
    <p:sldId id="31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33"/>
    <a:srgbClr val="E46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671"/>
  </p:normalViewPr>
  <p:slideViewPr>
    <p:cSldViewPr>
      <p:cViewPr varScale="1">
        <p:scale>
          <a:sx n="104" d="100"/>
          <a:sy n="104" d="100"/>
        </p:scale>
        <p:origin x="13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1588F-6784-473F-92B3-ACE16BF0757D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DF755-3FE1-40FD-864B-9EE9E35B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1FEC3-4719-471B-BF02-28FCC2F4A53F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7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-v1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6200" y="6324600"/>
            <a:ext cx="2171700" cy="4556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18" rIns="0" bIns="46018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tx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1361ED-17A7-4120-A96D-418C4947FE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69385" y="1371600"/>
            <a:ext cx="5218113" cy="1311275"/>
          </a:xfrm>
        </p:spPr>
        <p:txBody>
          <a:bodyPr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269385" y="2743200"/>
            <a:ext cx="5214938" cy="990600"/>
          </a:xfrm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34" y="5942943"/>
            <a:ext cx="2682166" cy="9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4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09600" y="1828800"/>
            <a:ext cx="5218113" cy="1311275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09600" y="3430773"/>
            <a:ext cx="5214938" cy="1752600"/>
          </a:xfrm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9694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9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7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40188" cy="5157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9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18" rIns="92039" bIns="4601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0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18" rIns="92039" bIns="4601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76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18" rIns="92039" bIns="4601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4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7834"/>
            <a:ext cx="5111750" cy="47083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18" rIns="92039" bIns="4601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4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7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18" rIns="92039" bIns="4601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35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18" rIns="92039" bIns="4601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6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937003"/>
            <a:ext cx="2057400" cy="53161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2345"/>
            <a:ext cx="6021388" cy="534081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18" rIns="92039" bIns="4601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98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31188" cy="520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095375"/>
            <a:ext cx="8231188" cy="515778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18" rIns="92039" bIns="4601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99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31188" cy="520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095375"/>
            <a:ext cx="4040188" cy="515778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18" rIns="92039" bIns="4601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59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31188" cy="520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95375"/>
            <a:ext cx="8231188" cy="515778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18" rIns="92039" bIns="4601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89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663"/>
            <a:ext cx="8231188" cy="520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7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095375"/>
            <a:ext cx="4040188" cy="5157788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9" tIns="46018" rIns="92039" bIns="4601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ＭＳ Ｐゴシック" pitchFamily="-6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17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09638" y="6456363"/>
            <a:ext cx="5711825" cy="214312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381000" y="838200"/>
            <a:ext cx="845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E46B2A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10217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4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8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8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F36F8-6A18-4459-B47A-58CD9849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-v1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0473" cy="6858000"/>
          </a:xfrm>
          <a:prstGeom prst="rect">
            <a:avLst/>
          </a:prstGeom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0663"/>
            <a:ext cx="8231188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18" rIns="0" bIns="4601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31188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8950" y="6451600"/>
            <a:ext cx="327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18" rIns="0" bIns="46018"/>
          <a:lstStyle/>
          <a:p>
            <a:pPr algn="ctr"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3BACCDC-E177-4818-B6A0-F424B9CB21D5}" type="slidenum">
              <a:rPr lang="en-US" sz="1000" b="1">
                <a:solidFill>
                  <a:srgbClr val="FFFFFF"/>
                </a:solidFill>
              </a:rPr>
              <a:pPr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 dirty="0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4388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9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B7FC3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defTabSz="9128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defTabSz="912813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defTabSz="912813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defTabSz="912813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260475" indent="-234950" algn="l" defTabSz="912813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defTabSz="912813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defTabSz="912813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defTabSz="912813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defTabSz="912813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defTabSz="912813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jpeg;base64,/9j/4AAQSkZJRgABAQAAAQABAAD/2wCEAAkGBxISEhUUExQVFhUWGRwZFxgYFxwcIBweISAaHyEhHxsiHiggHB0lHB0gIjEhJSosLi8uHx81ODMsOCgtLisBCgoKDg0OGxAQGywkICY0LDQsNCwsLCwsLCw0LCwsLCwsLCwsLCwsLCwsLCwsLCwsLCwsLCwsLCwsLCwsLCwsLP/AABEIAG8BxgMBEQACEQEDEQH/xAAcAAABBQEBAQAAAAAAAAAAAAAABAUGBwgDAQL/xABSEAACAQIEAgUFCQ0GBQIHAAABAgMEEQAFEiEGMQcTQVFhFCIycYEXUlRyc4KRstEIIzM0NUJikpOhorGzFSRTdIPBFiVDdaOU0kRFY8LD4vD/xAAZAQACAwEAAAAAAAAAAAAAAAAABAECAwX/xAA2EQACAQIEAwQIBwADAQAAAAAAAQIDEQQSITEyQVETcZGxIjNSYYGh0fAFFBUjU8HhQnLxNP/aAAwDAQACEQMRAD8AeR02xfBJP2i/ZhmWHjF2lNIinGpUjmhBte5B7tkXwST9qv2Yr2VP20adjX/jl4B7tkXwST9qv2YOyp+2g7Gv/HLwD3bIvgkn7VfswdlT9tB2Nf8Ajl4B7tkXwST9qv2YOyp+2g7Gv/HLwD3bIvgkn7VfswdlT9tB2Nf+OXgHu2RfBJP2q/Zg7Kn7aDsa/wDHLwD3bIvgkn7VfswdlT9tB2Nf+OXgHu2RfBJP2q/Zg7Kn7aDsa/8AHLwD3bIvgkn7VfswdlT9tB2Nf+OXgHu2RfBJP2q/Zg7Kn7aDsa/8cvA8bpuiAv5JJ+0X7MWhh4zdozTKVI1KavODS96LZGFgILxL0hPRO4koKkxo2kTAWRu46rWFzsL4Zp4fOtJIzlUy8hi926D4JL+uuNPyUuqKfmIi3Lulc1BIgy6qltz6sBgPWQLD24rLCZd5JEqrfZFhZfUGSKORkaNnRWKN6SkgEqfEcsKtWdjZCjEAGACD9LPFUtBTJ1DBZ5XAUkA2Vd2NiCD+avzsM4akqkvS2RlVnlRLcprlqIIpk9GVFcepgD/vjCUXFtM0TuhXipIYAK4zXpSemJ67LapFDaQ7jSp9TFbG/rw3HC5tpIydW26G49N0PwST9ov2Yt+Sl1KfmF0Piq6XKpkLQZbJptcSMXZbd5CxgW8dWJWEj/ymT2ztdIhVRx5mFbPCss2mMyx3jiGhT5w576mHgxIwx+Xpwi7LruZdrKUkaQxyRwMABgAMABgAMABgAMABgAMABgAMABgAMABgAMABgAMABgAMABgAMABgAMABgAMABgAMABgAMAGUMlyeSpLhOUcTyuSDYKgJ3IG17WHicb4uObEKPcdLAYhUMFneurLAzDolWChkqHqSZUjMmlUGjYX07nUfjberGcKcJSUdSk/xWsrySVun+n3xJ0QCCESQ1JYgqGEiWB1Mq3BHKxPI39eKqnCWi0+ZaP4pVi7ySa8Pr98yt85y16aeWCQWaJip2IvbkwvvpYWYHtBGMFFt5VudlVoOn2j2tckGT8EmWItJP1MofT5P1EssoW9izRoC6dtgV3tzA3w4sNFaS17mkvmcap+Lyb/bSt79/kx4quj2l6w6ayWCPSNJqqSaPzu4yMscdifb2W7cDowf/Hwkn9WZL8UrxVm18V8tLIg+Y5TUU5tPDLFuQC6MASOeliLMPEXwvUouGu6+H2jsYfGU61kn6VtvPvOFHTNLIkaC7yMqKO9mIAH0nFYQzysbV6yo03N8iR1HBMy16UAdXlIUuyhtKXGo32vYCx1WHPli1SEY2y31EqGPc4SqTSSXmSjIeiZZ6JamSpKtJGJEVUBCgrcBrm7H1W9uNHShGTi9RJ/itWWsUkvH6HlT0UL/AGetUlSdfU9cysg0kaNZUWNwfE39QxPZQzZde/7/AMCP4pWXpNJrpt89SA8TZJJRytDJuQqsGAIDBgDdbgXF7i/eD3YvgVavY1/EayrYNTXVGrhjE5Ryq6VJUaORQyOCrKeRB2IOJTad0BlPP8ralqZqdr3icqCeZXmp9qkH247cJZ4qXU5045ZWLU6AMyGmppja4ZZl8bgI30aV/WwljY6qQzh5aWLewgMBgAMAGeembOOvzFowfMp1EY7tR85z9JC/Nx1cJDLTv1E68rysWJ0I5t1uX9UT51O5T5reevs3ZR8XCmMhapfqbUZXiWFhU2DABH+kEr/ZlZrAI6iS1/faTp9uq1sa0PWR70Vnwu5WvQnwlHNrrJ0DhG0QqwuNQsWex52uAO46u0CzmLqtegviL0KafpMtfif8TqvkJfqNhGnxIYlszLmSfjEHysf1lx2Z8L7mIQ4ka2xwzohgAMABgAMABgAMABgAMABgAMABgAMABgAMABgAMABgAMABgAMABgAMABgAMABgAMABgAMABgAzX0e9dqqtGrq/I6jrbcraG03+da3bz7L4ar//AFL4DFPL+na73di6eN6+KPK5g8iKXgZUDMAWYpsFB5nwGM6MW6isuYnUfoMV8RVsU1GXikSRC0VmRgwP31O0G2Kxi1KzLN6FY5XlL1XEkwqv+lI8wVreciECEDwsyN6lN+3FKStmn8PH/PM6eJqJYanCPPf4f6Tud6m9XV0c9L1TWsGQnU0QKOxkLoitcaAfOXzFuRvbZZdIyTuct31aFFHmNb1SyiMVdPIEZDtHOyOo5xkLF5rHcll80nbzfOhxhe17P5fUlNkJ4yy+CopSI5eqpo2LhDY+SzqrAwyKD97R72Wxsr7DUHUDTLmvGS1fzV73+90TSrujNVI8r7+BE+jutyymbyitaTrUkBhVQ5C2F9Z089zaxJ5cjjGnG0dLXd1/i++Z08dKtUm4pPKknZeb++RM8zp5V4kgkg1FZ40kYryMeko1/CyA+0dtsUqJ2i+9f3/Zjh5w7CpF+5ry/ol2QV8UOT0zSyJGvkqC7sFF9A2uTz8MbVIt1Wl1OfFpQR8U1dFLkrdXIj6aIq2lgbMIrEGx2IPZgcWquvX+ybrIU90tmXy5usvp6mLqr+80jl4dZr9t8GD/APoH6+X9PVuqv3/+WNHjGAme4AKK6d8o6uriqANp00tt+elhcnxRlHzTjpYKd4uPQUxEdbke6Lc18mzOAk2WQmFvU+y/+QJjXEwzU34lKMrSNLY5A8GABFnWYrTU8s7+jEjOfGwvb1nli0YuUkkQ3ZXMsV8MxVamUbVDyMG98wYaz+s2O1FrhXI58k+J8ybdCGbdVXmEnzaiMqPjpdl/h1/SML4yF4X6GuHlZ2L+xyxwMAFddOeadVl4i7Z5FU/FXzyfpVR7cN4ON6l+hlWdo2JTwRk/klDTwEWZUBf47ec38ROMK0883IvBWikKeJ/xOq+Ql+o2Ip8SCWzMuZJ+MQfKx/WXHZnwvuYhDiRrbHDOiGAAwAGAAwAGAAwAGAAwAGAAwAGAAwAGADwm25wAVgnSEavOKampW/uwdw7D/qkRyHb9AEbd535Ww5+Wy0nKW/lqZdpedkWhhM1DAAYADAAYADAAYADAAYADAAYADAAYADABlrhHiA0M/W9X1qMjI8RbSrqwIs2xBHbYjGuNbVa66I6X4fh1XwWV9WSGo43y91KnJaQA7Eoyo3sZYgw9YOMliqqd7/M0f4RF6OXy/wBO0PSDQoQVyWkDKQQw0XBHI36m9/HEPE1Xzfiyf0he18v9G3hziqNc1auqFLFmdkvIbRl/NFzpJKrGSmw2222xag1aSbs3928gx+HqKlCMFdLe29+vncd+LuOoHpjSwRxsCwZSiFI4LdkIKq7ve56xgoubhezGzqRpvNe78fHl8BPD/h9WrxLLH5/Bf2QzLuI6yB9cVTMrfHJB9am6t7QcLqvPnZ/Bf0def4dQkrJW7vvzLI4d6VoJNSZjToDIgjkmjTUHUarCRN2t5zbDUPOOwvjWMoy4XZ9H/T+tjk1/w+rT2WZe7f4r6XGvMOH+HrmRcwkEZ36pAWa3vR5hcfOufHF8vpZnFX63svOxWOIxKh2avbbbXyGzNePC+ZRVkSMscCrHHHq0kxi9wxF7arm/Paw3tfGFWa0jHW3zf0HsLgH2Uu00cre+1v7FUnHmXsCDklHuCCRoB37iIbg+I3wfmqvV+LK/pEbWzfL/AE+YeOcvVQoyWkIAsCxVj7WaIsx8SScDxVV834gvwhLRS+X+kY4vz5q6oknK6AyqFTVqCKoAsDYbXubADcnGuBd692V/EKKo4NQXVGqRjI5Z7gAhHTFlPX5bIwF2gImHqFw/8DMfYMM4WeWovfoZ1Y3iZ2RypDKbMCCCOwjcH6cdXvEE7M1jkOZCppoZ15Sxq9u4kAkew7Y4c45ZOJ0k7q4vxUkrXpwzRhTQ0ke8lVIBpHaqkG3rMhQfThzBx9JyfIxrPSy5nDpI4TWLJYkjF2otBuB6QPmyH2ltZ9WDD1b1m3zIqQ9C3QprKMwanninW94nV7Dt0kEj2jb246M45ouPUVg7STNZQTK6q6m6sAwPeCLj92OE9DonTABU/F6+X5/SUvOOmAkk8DtIwPgQI1+dh6l+3QlLr9/Uwn6U0i2MIm42cT/idV8hL9RsXp8SKy2ZlzJPxiD5WP6y47M+F9zEIcSNY1VSkSF5HVEUXZmIAA8SdhjiJNuyOiQ+r6VMqRivXs9uZSNyPptY+y+N1har5GbqwXMdsg4zoa06YJ1Z/eMCjeNlYAkeIvik6M4cSLRmpbD/AIyLBgAMADNnPFdDSG09TEjD8zVdv1Bdv3Y0hSnPhRVzS3GSHpUylmC+UEX7WhlA+kpt7caPC1Vy+aK9rDqS6kqUlRZI3V0YXVlIII7wRscYNNOzNDtiAPiaVUUszBVG5JNgPWTywANWS8T0lXJJHTyiUxBS5W5Xzr2s3JuR5XGNJ0pQSclYqpJ7Edz7pWy+mkMYMk7KbN1KqQD3amZQfmk41hhaklfbvKSqxTsO3CnG9HmF1gdhIo1NG40sByvzIYX7QTa4vzGKVaE6e5aFSMtirOk3pK8q1UtI1oOUkg5y+A7o+/33q9J3D4bJ6Ut/L/TGtVeyIFkuayUk6VEWkSRkldQuN1Km49THDM4KcXFi8JOLuiXe7DmXv4P2f/7Yw/J0/ebdvPoKcr6U80nmihV4NUrqg+9X3YgX9LsvfFZYSnFNu5Mas27F+45g0Nmc8QUtIAaieOK/IM259S+kfYMXhTlPhRDkluRr3WMq3tLIQObCGSw/hxt+Uq9PmivaRHnI+M8vqyFgqY2Y8kN0Y+pWAY+wYznRnDiRKmnsP+MiwYAEuY5jDAheaRI0H5zsFH0nt8MTGLk7JENpbnPJc3hq4hNA2uMlgGsRfSSp2IB5g4mcHB2YJp6oZM36Q8tpmKPUKzjYrGrSWPcSoIB8CcaQw9SSukVdSK5nPLOknK520rUhGPLrFaMfrMAvsviZYapHWwKpF8yWA4wLnuADO/CPRvPmFOJ0mjRSzLpYMTsfDDuJ7LtPSTb7ycJiq9Knlg1buHr3FKn4TD+q+F/2PZfiM/qGK9peCD3FKn4TD+q+D9j2X4h+oYr2l4IPcUqfhMP6r4LUPZfiH6hivaXgg9xSp+Ew/qvgtQ9l+IfqGK9peCG3iDoxaihaaergVRsBpe7N2Ko7WP2k2AJxeFOjN2jF+JWX4liYq7kvBBw/0YPWwrNBVwMh2I0vdT2qw7GH2EXBBwTp0YOzi/EI/iWJkrqS8EOXuKVPwmH9V8Uth/ZfiW/UMV7S8A9xSp+Ew/qvg/Y9l+IfqGK9peCD3FKn4TD+q+D9j2X4h+oYr2l4IPcUqfhMP6r4P2PZfiH6hivaXghi4z6N5svpmneaN1uFsoYHf14ZwvZdp6KafeL4rFV6sMs2rdxooYRKnuADlUwLIjIwurqVYd4Isf3YlO2oGTc1oGp55YG9KJ2Q+OkkX9RG/tx3IyzJS6nOkrNovDoMzXraFoSfOp5CAP0H84fxax7Mc3GQtO/UboSvGxY+FDYqmlX+0uInfnDQLpHdrW4Ht60ub/8A0xh1/t4e3OX3995jxVO4s7MKNZopInF0kRkYeDAg/uOE4tp3RszJtdSNDJJE/pxuyN61JB/eMdyLzK6ObJWdjQvRBm3lGWRAm7QEwt6lto/8ZXHKxUMtR+/UepSzRJnLIFBZjYAEk9wGFzQrDofiNTPXZk43mkKR3G4W+oj1WMa/Nw5inljGmuRjS1bkWjhM2Gzif8TqvkJfqNi9PiRWWzMr0E4jkjci4R1Yjv0kH/bHakrpo58XZ3LupuFKrN2WpzNnihveGjQ20jsMh56iPDV8X0cc51Y0fRp6vm/oOZHPWQ91PRflbx9WKfRts6u+sHv1Em/qa48MZrFVU73LOlBq1ijeLuHpctqzCzHzbPFIvm6lv5rC26sCLHuI9Rx0qVRVI3FJxcJF59FvFDV9HeQ3mhPVyH3211e36Q5+IbHNxFLs56bMbpTzIlGY10cETyysEjQFmY9gH8z3Abk4wjFydkXbSV2VJDxjUZ1XLSRSvSUrBiSm0rqovbV+aT3Dlvctyw86MaMMzV38jBVHOVloWFlnA2XQLZKSEntaRBIx77s9zvhWVepLdmygiv8App4UpYII6mCJIm60RuEAVWBVjfSNtQK8x3m99sNYSrKUnGTuYV4JK6E/QJm7iaekJJQx9co7FKsqtb42tf1cWxsFZSDDyeqLbzyknlhZKefyeQ2tL1ayW3381tjcbeGEIOKd5K6GH7jPvSXlNfTTKtZUNUK4LRuWOk2sD97OyMLjYbbjfnbq4ecJL0FYTqqSerOfAFPWzmekoyE69U66UkjRGpa4uO1i1rDc2I5XIK7hG0p8tgpZneKHjibojqqaMSQP5Vb00SPS48VXU2seA38D2Up4uMnZ6EzoNarUWdD/AApWJXColhkhjjRxeRShYsNIAU2JG972ttiuKqwcMqd2Wowad2TnpmH/ACmb40X9RMLYT1q+PkbVeFlQdFn5WpPjP/Skw/iPVS++aFqHEaW0juxxx0NIwAV90pcfGgUQU9jUuLljuIl99btY9gO21z2AtYah2npS28zGrUyqy3IZ0X8G/wBoyPW1paWMNYBySZXFrlidyi7C3InbkpBYxFbs1khp/RnShmeaReMECooVFVVGwVQAAPADYY5rdxogHSZ0fQ1MLz08apUoC/mC3W23IIGxe3Jud7Dlyaw+IcHaW3kZVKaktNyLdF3STIsiUtY5eN7LFKxuyE8lZvzlPIMdwee3o74nDK2aJnSqu9pFncWZZWzoopKzyUjVq+9K+u9rDUd0tY7jv8MJU5Qi/Sjc3km9mZv4ljqUqZI6t3eaNirF3L+OxP5pBBHLYjYY69Nxcbx2EZ5r2ZOeBlrswpEoKdjT00Rc1M/a+t2YRry7DuL+s2sGWrZKcnOWr5L+zem3KOVE6pOiTK0QK0ckht6bSuD9CFV/dhZ4uq3v8jVUo9CCdI/RkKOI1NKzNCpHWI27ICbagQN1vsQdxzuRezNDE53lluYVaNldHz0R8bSQTpRzMWglISO5/BufRAPvGPm6ewkEW3vOKoKSzrcKNR3sy+McwbID0JfkxflZP54ZxfrTKjwE+wsahgAMADPxTxJBQQGadvBEHpO3vVHf48hzONKdOVSVkRKSirspyoyLN8+fyplSOE/gRI5VAp94ApZr7XcgauzYAB9VKVBZefMWcJ1Hc8gyTNshfylVSSHYTCNiyMv6YIDL4Pp831EgjnSrrLz5AoSpu5cvC/EcFfAJoG25Op9JG96w7D+48xhCpTlTdmMxkpK6HfGZIYADABX/AE5fktvlI/5nDWD9ajOrwk/GFTQ9wAGACgem/KeprxMBZahA3z0srfw6PpOOpg53hboJ4iNnc+ehHNeqzAxE+bURlfnL56/whx7cGMjenfoGHlZ2Ls4nzYUlJPUG33tCQD2tyUe1iB7cc6nDPJRG5OyuRXoZycw0PXvcy1TGVieZXku/bfd/n42xc7zstkZ0lZXJ9hY1M99NOUdRmJkA82oQP85fNYfuVvnY6uEnmp26CdeNpXHToFzbRUzUxO0qB1+MhsbeJVr/ADMZ42F4qRbDy3RPulzOPJssmsbNNaFfnX1f+MMcLYWGaovcbVHaI58CZP5JQU8JFmCBn+O3nN9DEj2DGdaeebZaCtFIf8Zlhs4n/E6r5CX6jYvT4kVlszLmSfjEHysf1lx2Z8L7mIQ4ka2xwzohgAqL7oGnGikk/ODSL7CFP8x+84ewT1aF8QtEIPuf5SJ6pewxxn6GYf8A3HF8dtErh+ZPulLI56ygaKn3cOr6Lgawv5tzte9mF+1cK4ecYTvI3qRco2RDuibgOrp6o1NVH1QRGVFLKWZmsL+aSAAL897kYYxNeEo5Y6mVKk4u7LfwgMFc9O35OT/MJ9WTDeD9Z8DGvwEI6CPyk/8AlpP6kGGcZ6v4/Uzw+7L9xyxoqL7oL0aP40v8o8PYHeQviNkIfuf/AMPV/Jx/WfFsdtH4/wBEYfmXXjnjIYAIR0zfkmb40X9VMM4T1q+PkZ1eFlP9Fn5WpPjP/Slw/ifVS++aFqHEaXxxx05zzBFZ2NlUFifAC5wJXAydneaPUzy1EnpSsXPgOxfUq2UeAx3YQyxUUc+TcpGneD8rFLRU8AABSNdVu1zu59rkn2441WeebkPRVlYeMZlgwAZY42y4U9fVQj0VlYqO5W89R7FYDHaoyzQTEKiyyNA9HGdNV5fBK5vIAY3J5lkJW58WADe3HLrwyVGkOQleKZSXS1+V6r/S/pR46OG9UvvmKVuNltdC0YGVRECxZ5SfE62X+QA9mEcX61/DyGqS9FE5wsaDbxJAslJUI24aGQH2qcWg7STIlsZZyliJoSOYkQ/xDHanws58eJGuMcM6JAehL8mDwlk/nhnF+sMqPAT7CxqGABi4v4pgy6HrJTdjcRxg+c57h3Adrch6yAdKVKVR2RWc1FXZRFNmMmb5pT+VtdXlVdA9FUvcoo7jaxPM3x03FUaTyiik5zVzSaqAAALAcgMcgdPJEDAggEEWIIuCO4juwAZo/tOXKcyn8lbzY5XTQTdWQMbI3fYbX5gg47GVVaazCWfJJ2L94R4pgzGHrYTZhYSRn0kPce8HsbkfpA5dWlKm7MbhNSV0PmMywYAK/wCnAXyth2mWMD6ThrB+tRlV4SfjCpqe4ADABX3TblPXZf1oF2p3D/NPmt7Nwx+LhrCTtUt1Mq0bxKKyjMGp54p1veJ1ew7dJBI9o29uOnKOaLj1E4O0ky6+leqNX5Dl8Lb1kiuxFtox2+rcv/pnHNwyy5qj5ef35jlTWyLHpoFjRUQWVFCqB2ACwH0YVbvqzU6YgCuunHKOtoVmA86ncNy30PZWH06WPxcN4Odp26mNeN43KZ4UzXySsp572EcgLfEPmv8AwE46FWGeDiK03aSLc44/v2cUNCN44fv81uXvrH5qgf6mEKPoUpT66ff3yGp+lNIs/CZsGABs4n/E6r5CX6jYvT4kVlszLmSfjEHysf1lx2Z8L7mIQ4ka2xwzohgAqj7oD8DS/KP9UYdwXExfEcIz9AP4zU/JL9bGmN4UVw/Mu/HOGhLmWYw08ZknkSNBzZyAPV4k9w3OJjFydkiG7ELPH89WSuVUck4vbr5fvcQ8d7Frdq+a3hhnsFD1kre5aspnb4UQ3pTyzMUpI5q6rWTVMqCCJNMaEpIb6ti582w1Da53xvhpU3O0F8XuZVk8t2xF0EflJ/8ALSf1IMXxnq/j9SMPuy/ccsaKi+6C9Gj+NL/KPD2B3kL4jZCH7n/8PV/Jx/WfFsdtH4/0Rh+ZdeOeMhgAhHTN+SZvjRf1UwzhPWr4+RnV4WU/0Wflak+M/wDSlw/ifVS++aFqHEaXxxx0ZOOCRl1aRz8mmt+zbGlH1ke9ES2MtxqCQDyJAPq7f3Y7TOatzX+OCdMMABgAzh0vxac2qD74RN/40H+2OthXekhKvxlidAbE0EwPIVLW/Zwn+eFcbxru+pvQ4CuOlv8AK9V/pf0o8N4X1S++YvW42W30M/kmH40v9V8I4v1r+HkNUuFE3wsaCLO/xeb5J/qnEx3RD2Mp5V+Fi+On1hjuT4Wc+PEjXOOEdEr/AKI20DMKY84aySw7lOw9hKMcNYnXLLqkZ0+aLAwqaEb434xgy2HXJ50rX6qIGxY95P5qDtb6LkgHajRlUdkVlJRRnPiDOZ6yYz1DEs/o7WUL2Kg7FH2k3JJx1oQjBZYiE3KTuxHS1DRukiHS6MHU9zKQQfpGLNJqzKp2dy/uGOlShqIwKhxTzAecr30E96vyt4Eg+vnjlVMLOL01Q9CtGR8cVdKtHTxsKZxUTEeaFvoU97PyIHcpJPhe+Jp4Wcn6WiCdWMVoUFPMzszuSzMSzMeZYm5J8STfHUStohJu7uxdw/nU9HKKinYqyel2qR2q47VP2EWIBxWcIzWWRMXKLujRnBHGMGZQ64/NkW3WxE3KnvHvkPY38iCBya1GVN2Y/CakrokmMSxX3S6esGX0w5z1ke36K7N7BrBw1htM0uiMqnJFg4VNQwAGABNmdEs8MkL+jIjI3qYEH+eJjJxaaIaujJlXTNFI8b+nGzI3xlJB/eMd1NNXRzpKzsWz0M00lVUGrm3FLAlLD7B/NU/qYQxbUI5Vzd39/ew1RvLVlx4QGAwAJM2oFqIJYX9GVGRvUwI+nfFoycWmiHqZNqqdo3eNxZ0ZkcdzKSCPpBx3E7q6OdJWdi5OhGleZ6mvmOpyEgVjzsqrq/cIx7Djn4tqKUF3jdG79Jls4RNwwANnE/4nVfIS/UbF6fEistmZcyT8Yg+Vj+suOzPhfcxCHEjW2OGdEMAFUfdAfgaX5R/qjDuC4mL4jhGfoB/Gan5JfrY0xvCiuH5lu8R5zHR00tRJ6Ma3sObE7Ko8SxA9uEYQc5KKGW7K5T/BdO+fV8k1c2uOABhCCQnnE6VA975pJ7WsLkjbD9V9hBKG75i9P9x3Zd8MSooVVCqosFAsAO4AbAY5rdxkrjp7/EIf8yv9ObDmC9Y+76GGI4SGdBH5Sf8Ay0n9SDDGM9X8fqUw+7L9xyxoqL7oL0aP40v8o8PYHeQviNkIfuf/AMPV/Jx/WfFsdtH4/wBEYfmXXjnjIYAIR0zfkmb40X9VMM4T1q+PkZ1eFlP9Fn5WpPjP/Skw/ifVS++aFqHEaXxxx041tMJY3jb0XVlPqIIP88SnZ3BmSa+ieJ5IZBZ0Zkb1gkH2XGO7GSaTRzmssjVuQZgKimgnHKWNH+kAkesHbHDnHLJo6Cd1cX4qSGADMvSdWCXNKpgbgOEHzFVD/Epx2MOrUkI1neZdHRJlZp8sh1CzS6pj6mPm/wAAXHPxMs1R2GqUbRRT/S3+V6r/AEv6UeH8L6pffMVrcbLb6GfyTD8aX+q+EcX61/DyGqXCib4WNBFnf4vN8k/1TiY7oh7GU8q/CxfHT6wx3J8LOfHiRrnHCOiV2jeRcQMDtFmMQIPZ1se1voB9sgw1x0P+vkzPafePXHnGsOWxb2edx97ivz/SbuQd/byHhnRouo/cTOoooZOjfh8VCjM6201TOSyFxcRICQoReQvzB7AR26ida9TL+3DRIrBX9Jk/q6WOVCkiK6NsVZQwPrB2OFU2ndGpnfpT4VTL6odVtDMpdFJvpINmXxAuCPjW7MdXDVXUjruhKtDK9BDwLwfLmU2lbrChHWy25D3q97kdnZzPYDatWVNe8inSzdwcdcHy5bNpa7QuT1UtuY963c4HMdvMdoBRrKoveFSll22HTom4Tjr6l2mF4YArMnv2YnSD+j5pJ9QHInFMTVdOOm7LUIKTuzQdPTpGoRFVFAsFUAADwA2GOW23qxyxW/SZw/5GBmlDaCeFh1oQWWRWIU6l5Hci/eL33AIbw9TP+3PVMyqLKsyJJwHxrDmUW1knQffIr8v0l70Pf2cj441qLpv3FoTUkMbN5bxALbxZdEbns619rfQfpjONeCh75eSI3n3Fi4UNAwAGAAwAZ36Zsq8nzF3Ask6iUd1/RYfSuo/Gx1cJPNTt0E68fSLj6Ock8jy+GMizsOsk79b7kH4osvzcIV556jYzTjlikSXGJcMABgAzt0y5T5PmLuBZJ1Eo7r+i49d11H42OrhJ5qdugnXj6RdPAOT+SUFPCRZtGp/jv5zD2E29gxz60882xqCtFIkGMiwYAGXjOqSKgqmcgDqZBv2kqQAPEkgAeONKSbmkis3aLMwZbMEliduSOjH1BgT+4Y7MldNCEXZ3NbxSBgGUgqRcEG4I7we0Y4R0T6wAVD90BVpppYrjXqdyO0CygE91ydvUcPYJO7YviHokM/QPVItZMjEBpIvNv26WBIHebG9u4HuxpjU3FMph3q0TzpopnfK5CgJCOjuB70GxPqBIJ8AThbCNKqjasm46FPdH/FZy2p6wqXiddEqi17XuCt9tSnsPMEja9w/XpdpG3MVpVMjLpPSjlWjX5R83q5NXqtp/fy8cc/8AK1b2sN9rDqV90iZ1WZlR+ULAYaCKRWQv+EkY3QPYXAQarbbedzb81qhCFOeW95GNVylG9tBs6F6+OHMSZXVA8DopYgDUWjYC525KcXxcW6enUrQaTLo4c4lSsmqliUGKndUWYNcSMRdrC2wXYXub3v6+dOm4JX3Y0pXK6+6BqUJpIwQXHWsR2gHQBf1kG3qOG8CnqzDEPZCHoEq0WqqIyQGkjUqD26WN7d5869vX3YtjU8qZGHe6LxxzhoMAEe6QMpary+ohQXcpqQDmWQhwB6ytvbjWhPJUTZWavFozZkmZvS1EU6C7ROGAO17c1PdcXHtx15xUouLEIyyu5f1D0qZXIgZpjG1rlHje48PNUg+wnHLlhaqew4q0Ookp+OJsxqUhyyM9Ujq1RUyoQoQEEqq89TDbex57D0hZ0FTjepvyQKpmdojJ0wcCPIxrqZSzWHXxqLk2Fg6jmTbYjuAI7caYWul6EvgVrU82qOPQpxlGqeQzOF3Jp2J2Oo3KX79RJHfcjsF5xdF3zr4kUZ/8WXFhAYItx/xjFl0BNwZ3BEMfaT74jsQcye3lzONqNF1Je7mUnNRRT3R1wRLmMwmmDeTK2qR2/wCqb3Kqe259Juzcc+XQr11TVlv5C1Km5PMzRKqALDYDljkjhmjpQqVkzWqZCGXUi3BuLrGin6GBHsx2MOrUlcRrWzstvoUqUbLEQEFo5JAw7QS7ML+sMMIYtPtb9wzRd4onuFjUa+KKtIqOodyAqxPz+KbD1k7Ad+L003JJESdkZWpJdDox30srEDwIOO3JXTRzk7O5rekqklRZI2Do4BVlNwQe0HHCaadmdIi3SdkL1NKJIb+UUrCeEjnddyo9YFwO1lXG2HqKMrPZ6MzqRutNzO2ZZjLUytNM5eRzdmP+3YABsANgMdaMVFWQjJtvUvXoc4ninpEpSwE8AK6TsWS50svfYbHuI8RjmYqk4zzcmOUZpxsWETbc4VNinuKqY59mKQ0x/u1KpWSoG63YgsEPJjZQB6ieVrv032FO8t3yF5LtJWWxaeSZRDSQpBAgVEGw7Se0k9rE7k4SnNzd2bpW0DO8ohq4XgnUMjjfvB7CD2MOYOCE3B3QNXVis+Dqc5HXyU1S393qgvUTnZSyFrBuxWIYg+IXsOzlV9vBSjut0YwXZytyZbYwibladNXE8UdK1GrAzTFdSjfQgIYlu7VYADuJPZhvCUm5ZuSMa00o2KSy3MZaaVZoXKSIbhh/v2EEbEHYjHSlFSVmJxbT0NE9GOQvS0hkmv5RUsZ5ied23APiAbke+ZscnEVFKVlstEPU42Wu5L8YGgYADAAYAI5xbwhDmD0zyEjyeTXYAHWt1JQ+BKjGtKs6aaXMrKCluSPGRYMABgAMAEb4u4PhzBqZpGKmnk17AHUt1LIe4NpG/hjWlWdNNLmVlBS3JJjIsGAAwARDNOjbL6iRpZVlZnYsbzSWBJubDVZR4DG8cTUirLyRR04vcSe5LlX+FJ+2f7cW/N1evyI7KHQd+HOCaOhkMlOsikgrYyuy2JBPmk2vtzxnUrTmvSLKKWw919Is0bxPfS6lW0kqbHbYjcHxGM07O5YhzdE+VkkmOUk8yZpCT7dWGPzdXr8kZulFnnuS5V/hSftn+3B+bq9fkHZR6EoyfJIaaHqIwxj3uJGL3vzBLEkjwxhKbk7sukQfN+hujlcvDJJADvoFmUfFB3HquR3WwzHGTSs9TKVCLFmQdE1BTsHk11DDcCW2gfMAAPzr4ieLqSVloTGjFE3q6OOWNopFDRupVlI2IO1sLJtO6NStajoUpS5KVEyxk+hZWI8AxHL1gn14cWNnbZGHYRvcmtDwpTQ0Zo4wyxEHUQ5DkncsXG+o25j1CwAGFpVZSlne5qopKyGFuibLCSSkpJ5kzOSfWb41/N1evyKulFnnuSZX/hy/tn+3B+bq9fkR2UST8P5FFRxmOIyFS2r75Izm9gNixJAsOWMZzc3dmiVh0xQkMAEC4p6K6OrkaZGeCRiS2ixVieZKHkfikX3JuTfDNPFTgrbmU6MZajXl3QrSqwM08soH5qgRg+BO7fQRjSWNlyRVUIrcsbK8thpoxFBGsca8lUWHr8Se0nc4UlJyd2bJW2FeKkkS4j6OcvrWLvEY5G5yRHST4kWKsfEgnG9PEVIaJlJU4yEMPR9Mi6EzWvVOwawSB4G23stizxCergiMnvPrLeiygjfrJutqpCblqh9Vz4gABvnXwSxVRqy07gVKN7k3jjCgKoAAFgALADuA7BhY0GbiThenrggn6yyarBJGQHVa9wp87l2+ONIVZQ2IcU9yPDojyv8Aw5P2r/bjX83V6mfYwOkXRTlqG6LMp71ncH6QcQ8VUe/kiVSitibgYXNCJZx0c0NVK0swmZmbUfvz2B8FvYezG8MROCsvIo4J7iL3JMr/AMOX9s/24t+bq9SvYwOtP0XZfHfR5Ql+emokW/0HEPFVHvbwRZU0tibYXLlBdLvBhpJjVQr/AHeZvOA5RyHmPBWO47jcbebfqYWtnWV7oUrU7aor1HKkFSQQbgg2IPeD2HDQunYlvC2X5jm0nUGpqGhFutaSV2RV+KWszHsX/YE4wqyp0lmsr8jaGeb3NBZDk0NHCsEC6UX6Se1mPax78cqc3N3Y5GKSshwxUkMADfn2Sw1kDQTrqRvpU9jKexh3/wC2LQm4O6Ikk1ZmfeKqHMcqk8n8pqBCfwTJLIqMo7lDWVhyK/7EHHVpSp1Vmsric88Ha5EWYkkkkkm5J5k95PacbmJYfRFwYauYVUy/3eFrqDykkHIeKqdz2E2G/nDCmKrZVlW7GKNO+rL9xzBsMACSTNIFJDTRAjYguot699sTlfQi6O09QiDU7Ko72IA+k4ixJ5T1Uclyjq9uelgbfRiWmgO2IAMABgAMABgAMABgAMABgAMABgAMABgAMABgAMABgA8Y23PLAAgos8pZpDHFPE8gXXpVwTpvbVYHdbm18WcJJXaITTFVRVRx21uqX5amAv6r4hJsk+IMwhc2SWNj3K4J+gHBZoi4pxBIYADAAYADAAYADAAYADAAYADAAYADAAYADAAYADAAYADAAYADABwrqOOaNopVDo4Ksp5EHEptO6Bq5nvjbgFqCdSXIo5HAE+kt1YJ5Oo3JA5W9L13GOpRxHaR9/TqJTpZX7i9OFMqpqamjjpdJiI1BwQ3WE/nlh6RPf6gLAAY51SUpSbluNxikrId8ZlgwAGAAwAM/FmVU1TSyJV2EQGouSF6sj88MfRI7+XMG4JGNKc5RleO5WcVJWZRvBHALV87EOTRxuQZ9JUyAHkincEjnf0fE7Y6NbEdnH3+QrCld+40HQ0ccMaxRKERAFVRyAGOW227scSsd8QAYAK44mpYzxBlt0U6o5i3mjeySkX77HDdNvsJ/AylxonmbUySQyI6qylGBVgCDsew4Vi2ndGj2Ipw8702RwS06xBkpVlYMCA9o9TbruGJ3ub/AO+N5+lWal1K7R0HPhHiby6F/N6qpi8yaJwT1b22NtiUPMHt3F7g4pVpZH1XImMrinh2uqJo5Wl6pSskkSaA1vvbumprt2lb6Ra3eeys1FPQE2xHwdns9X5V1giXyeokphpDecyafO3bYHV6P78Xq01C1uauCbZ8cL59UT1VXTzrEjUxUWQNdw4JVwSbAFRy33PPbcqU4xipLmCbbsxdk1fUSz1Kt1XUwv1aMoYFm0qx5m1l1aSRe5B5WtisopJdWCbuNeWZ5WzyVka+TBqVwgur2kJXUPz/ADOdvzsWlCEVF66kXY553ms0NA9SFQSRw9a6ODbZdTLsQQb7X39WKwipTylruw1RcVTxigedIzHXFFBj1Bo3dNSgg3DrzBNxbnbF+yTzJciqk7JsX8S8RNBUUlKgQSVbOFkkvoQIoJuAQWYkhQoI3PPletOnmi5PkS3bQccokqSJVqFjDI+lHQEK6aUIbSWJXziykX/NOKSy6ZSVfmNfCudz1MtUkoiC00ph8wNdiAp1bsdIsfR39ffepBRSa5kJtjfmnEdfTrRmSOBWq544dFnJi13N2OqzEAbgWF+R7cXjThLNZ7K/eVcmh8WWu0zqVg6xbGFvOCSAjkwvdG1AjtsCDvyxl6F0W1GTLeLpZctaq0xioVzH1BDbShggiPnX1sxAB7NQ22xrKklUy8uvu6kKWlyW0XWaF63R1lvO0X038L728e3w5Ywdr6F0Js8ziKki6yW5uyoiKLs7sbKiDtYn/cmwBOJhBydkQ3YQPxE0VRTwVEPVmp1dUyyaxqUair+auk2O1tQJuL4t2d4tp7EX1syPdIFdPLU0lAsV0mlLuNa/fY4gGZG96rHY352t241oxSjKfT5NlZN3SJtSJqCySRKkgBXmGKqSNtQHI6QbDuHdhd9Ey4x9JMStllXqUG0TEXANj3juONaD/cj3kT4WRLOKCm/4chlkRFkSmhaKQABxJpTTpYb3J7vHG8ZS/MNLqysrZLkhzHO6ujyeOqdVaeOGNplkBuzEKDuD5rXNzse3GMYRnVyra+hLbSHqknq+tjWQRNE6MWZFZSrDTpBBYgg3O/hjNqNtCVcZc74wkoqxY6lE8lcD7+modUWZgnWA3AW6kavbtyxpCipxvHfp17iHKzsPGe1tRG8Ah6krLIIzrDErdXbULMNQsttO3PnjOCi73JbY28bcSVFAYpFiWaF2KyKtxIoVWdmG+lgERjY25eNxejTjUur2ZE5ZRdnOeMKFqykaKRVjMo1Xs6gE2BBBU+sHuIxWMPTyyJctLo5cVcQtQ08buEaSSVIb3KRqz385juQigE+Nuy+006eeTSCUsq1F+WvV9ZIk/VMgVWjkjVluSW1KVLtyspvffVisstrolX5jVkWf1D1tTSVAiRoUWSMqG++oxtrF22CnYjfc89t7zppQU48/kVTd7MW8NV9TUQNK/VKHLdQVVrMgJCyMC3JxZgoPIjffas4xi7L4kptnDgvO5qxJnlEaiKaSEBA25Q2LEk8j3W278TVgoNJdEwi2zjW59UxZlDSMsIinVnjks2olN2S17atO+rlvy7MSqadNy5oLu9hdVZhP5bHBH1RjMZllJDakAZVA2NiXJa3K2hufLFVFZLsL62EfFfFJo56VAgZJJFWd/wDDVzoQ89tUnabiyt4YtTpZ034ffcEpWY+Zq8qxO0OjWoJAkvpNuwkbi/fv6jjKNr6ku/IYuCOLfL42Dp1NTGB1kR3sGF0cdpRgQf8A+BOtal2b01RWEswuyKsqZWqBL1I6qQxroDb+arajdtvStpHdzxSairWJTYj4Oz2eraqEoiUU9Q9P5ga7FNPnbnYEH0d/Xi9WmoWtzVwi2zzjvik0Ecbqge7gyDfzYQyiR7A3uC6KPFhgo0u0bX3fkEpWJMpBFxuDjEse4ADABxq6VJUaORVdGFmVhcEdxGJTad0BXcuSVuTOZMvDVNESWkpGJLp2kxHcn1bnvDHzg1nhWVp6S6/UyyuO2xLuF+LKWvTVA/nD0422dPjL69ri48cYVKUqb1LxknsPmMywYAGLijiyloE1Tv559CJd3f4q+va5sPHGlOlKo9CspKO5E4sjrc5YS5gGpqIENHSKSHfuMp2I9Wx7gvM7ucKOkNZdfoUyuW+xYdJSpEixxqqIosqqLAAdgGFW23dmp2xABgAMAFd8eyCmzTLKyTzYFMkUjnkhdSq6j2A6ib9ynDVH0qc4LfQzlpJMlXEmeQwUzuXViylYkUgtI5FlVAN2LG3LGNODlKxaUkkN89CabJGhcjVFQsjHsusRB9lxiyeatdc3/ZD4RJxLkkymLMaAA1UaASR9lTFYXQ/pAbq3gB3WtTmtYT28mDXNDj0fV61FH1yghZZqhwGFiLzSGx8RilaOWdn7vIIO6uNvRh/8z/7nU/8A48aYn/h/1RMRNxpUmgzCnrlQus8b0siL+c+7wgDlqZwUv2A4mku0puHTX6kS0dyX5Bl5p6eOMnU4BaRuWqRiWdvnOWPtwvOWaVyyVkQnJcqFTV5snWOhFTEfNYgbIp85QbMDaxv2XwxOWWMO5+bKWu2P3Ftek+U1skZuvUVCg9+kOhI7wSpse0WOM6UXGrFPqizd0RfL38mfKZatzJTPAiQs2kLTztGLE6QAwZLqpa5WxN9ycbSWZTUd76+9GcdErkx4myyjrSKSpF3KmWOxsy6SFLI3MEEjw33uML05zh6UTSST0Y19HVdUE1dLNIZxSSiJJzzcWvpY9rpsCee+9+Z0rqOkkrX5EQb2POj/APGM1/zrfUTBW4Yd39kx5nx0l/hMr/7jB/JsTh9p9zK1OXevMm+FjQr+iy5Fz6ZAT1ZhWr6v83ryTFrt36L+1r8wLMuX7C77fDczt6RYGFjQg3FoJzjKVf8ABXnYdxkEfm37Ljs9tsM0vVT66eZSXEj7zaA1ecUoTeOgWSSZhy6yQAJHf39hrt3W7xiIvJSd+ewNXkfdMvX57K/NaSlSO3c8rF7+vQLe3A/RopdX5BvImeFy5HOkY/8ALKz5Fsa0PWR7ys+FibgfKoHoaGVo1eRaeEqzDVpIRRdb7Key4scTWk1UkvewilY+Olo/8oq/iL9dMThvWxCewto6aKllExlkfylYYURmL+cOsa6knlpYkgdik4q25K1trgtD2rpYp6yaGUK6vSoGQ9qmSUev29+ITcYprqDs3Yi2Xmooqqly6bVJD12ujnPbGscl4n/SS4se0d2wxvLLOLqLfmv7KLS0SWcQsPKcvBtvPJt3/wB2qMYw4Zd39ovLdffIhPFNDJlUdQsSlsvq1ddA/wDhpnBAt3ROTa3IG1rbBmKclVab4l819Sk7xXuJ/wAQx00qJT1SqyVDdWqtyLBWcb8wbISCN7gWwrByTzR5Gjs9GRfg0S0mYTZaJGmpo4VmiZt2hu2kRFvEXIB7ALY2q2nBVNne3f7ykdHY+OlGiUy5e4LI8tStJIVNi0MwIdSfEDY9lyRvicM9JL3X+KCa2J8igAAAADYAdgwqaEM6MZAIKwkgAV1SSSdh5wO/dthjEbx7kUjzPjj2TraGDMIAS1M8dXH2Fo9tYPcDG1yPDE0dJum+enx/9CTuroeeEz1yyVhH40waO43EK7ReNmF5bHkZTjOro8nTz5/T4Ex6kdzLKpsxpqx06opVbREltQSI2isRtYyBpR8pjSM1TlH3b/39PgVazJj7wrngrMtjqCRqaIiTwdQQ/q84E+q2M6sMlRxLRd43GWr4fklpaOtoiFrIKePQfzZk0KTE/eD2E8j2jmNFUSlKE9m/D3lbPKmh24AzQVUU84Rk1ztdHFmVgkSsp8QwI+zGdaORpFoO4h6NPSzT/uU/8kxpiNodyIhz+J91dFJXtWFeqMLqaRSxbkurrGWw2PWsV/0lxVSUMvXf7++YatsUdGeZNNQRpIfvtOWp5Re5DRnTue8rpPtxGIjad1s9UTB6ErxiWDAAYADABFeJeBKarfrl1U9SN1nhOlr/AKVvS7r87bXGNqdeUFbddGUlBMZpM2znLh/eY4q6Af8AWR1ikA/SU7E+AHrbGmWjU4XlfiReUd9QjzXOcxH92jioYD/1ndZZCP0VGwPgQPBsGWjT4nmfgF5S20HnhngSlpH65tVRUndqiY6nv3rf0e6/O2xJxnUrymrbLoiYwSJVjEuGAAwAGAAwAc6inSRSjqrqwsysAQR4g7HEptaoGrjdl3DdFTvrhpYIn5akiRTbuuBcDFpVJy0bZFkLa6hinTRNGkqGx0yKGFxy2IIxVScXdMk9oaKKFBHDGkaDkqKFUX3NgAAN8Dk5O7A9SljClQihWLFlCgAliSxI5EsSSe8k4LvcBNl2SUtOSYKeGEsLExxIhI7iVAuMTKcpcTbIshVPTo9taq2lgy6gDZhyIvyI7DiE2tiTqcQAy/8ACGXfAaT/ANPF/wC3GnbVPafiRlXQWS5NTNEsLQQtCttMZjUoLcrJbSLerFVOSd09QsjwZJSiEwCnh6km5i6pNF73votpvfflgzyvmu7hZHtZk1NKEEsETiP0NUanT8W483buwKclswaTO9LRxxII440SMCwRVCqB4KBbENtu7JEuXZFSU7FoKaCJiLFo4kQkc7EqAbX7MWlUlLibZFke5jkdLUMGnp4JWAsDJEjkDnYFgbC+IjOUeFtBZC9FAAAFgNgB2YqSN6ZBSCXrhTQCa5brREmu55nXbVc998X7Sdst3YiyHHFCRPXUMUy6JY0kW4Ol1DC45Gx7R34lNrYLH1SUkcS6IkVFFzpRQo33Ow7zgbb1ZCVtiP8ABEFxVVB51FTKR8SM9Sg+iO/zsaVXtHov9Ij1JNjIsI8yyqnqABPDFMFN1EkauAe8agbHFoylHZ2Cx7l2WQU6lYIYolJuRGioCeVyFAubDnglJy1buAZjlcFQAs8MUqg3AkRXAPeAwNjgjKUeF2Cwlo+GqKJ1kipKaN19FkhjVhfbYhbjYnEurNqzb8SLI6/2HS9d1/k8HXXv1vVJrva19dtV7bc8RnlbLd2CyFksCsVLKpKnUtwDpNiLjuNiRcdhOK3JEeYZHSzsHmp4JWUWDSRI5AvewJBIF98WU5RVk2RZMWVECSKUdVZWFmVgCCO4g7EYhO2qJOWYZfDOuiaKOVL30yKGF++xB38cEZOLumQ0nuFBl8MAKwxJGCbkIoW57zYbnxwOTe7BJLY45jklLUENPTwykCwMkSOQO4FgbDExnKPC2gsmKnp0KFCqlCNJUgaStrWtytba2Iu73JGn/hDLvgNJ/wCni/8Abi/bVPafiRlQ7GmQp1eher06NGkadNradPLTba3K2KXd7k2PJKWNozGyKYyukoVBUra2nTytba2C7vcDlT5XBHEYUhiWI3BjVFCEHndQLb9u2+JcpN3b1IscI+H6NY2iWmpxE5BeMQoFYi1iy6bEiw59wxPaTbvd3CyFOX5fDAuiGKOJL30xoqC57bAAX8cVlJyd27k2Oi0yAMAigOSXAUecSLEnvJAtvguwEdBkNJAWMNNBEWGluriRLjuNgLjwxaVSUt22RZHWgyqCBSkMMUSMblY0VATa1yAACbC2IlKUndu5Nj5y7Jqan1GCCGEtbV1cape3K+kC9rnBKcpcTuRZ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AutoShape 4" descr="data:image/jpeg;base64,/9j/4AAQSkZJRgABAQAAAQABAAD/2wCEAAkGBxISEhUUExQVFhUWGRwZFxgYFxwcIBweISAaHyEhHxsiHiggHB0lHB0gIjEhJSosLi8uHx81ODMsOCgtLisBCgoKDg0OGxAQGywkICY0LDQsNCwsLCwsLCw0LCwsLCwsLCwsLCwsLCwsLCwsLCwsLCwsLCwsLCwsLCwsLCwsLP/AABEIAG8BxgMBEQACEQEDEQH/xAAcAAABBQEBAQAAAAAAAAAAAAAABAUGBwgDAQL/xABSEAACAQIEAgUFCQ0GBQIHAAABAgMEEQAFEiEGMQcTQVFhFCIycYEXUlRyc4KRstEIIzM0NUJikpOhorGzFSRTdIPBFiVDdaOU0kRFY8LD4vD/xAAZAQACAwEAAAAAAAAAAAAAAAAABAECAwX/xAA2EQACAQIEAwQIBwADAQAAAAAAAQIDEQQSITEyQVETcZGxIjNSYYGh0fAFFBUjU8HhQnLxNP/aAAwDAQACEQMRAD8AeR02xfBJP2i/ZhmWHjF2lNIinGpUjmhBte5B7tkXwST9qv2Yr2VP20adjX/jl4B7tkXwST9qv2YOyp+2g7Gv/HLwD3bIvgkn7VfswdlT9tB2Nf8Ajl4B7tkXwST9qv2YOyp+2g7Gv/HLwD3bIvgkn7VfswdlT9tB2Nf+OXgHu2RfBJP2q/Zg7Kn7aDsa/wDHLwD3bIvgkn7VfswdlT9tB2Nf+OXgHu2RfBJP2q/Zg7Kn7aDsa/8AHLwD3bIvgkn7VfswdlT9tB2Nf+OXgHu2RfBJP2q/Zg7Kn7aDsa/8cvA8bpuiAv5JJ+0X7MWhh4zdozTKVI1KavODS96LZGFgILxL0hPRO4koKkxo2kTAWRu46rWFzsL4Zp4fOtJIzlUy8hi926D4JL+uuNPyUuqKfmIi3Lulc1BIgy6qltz6sBgPWQLD24rLCZd5JEqrfZFhZfUGSKORkaNnRWKN6SkgEqfEcsKtWdjZCjEAGACD9LPFUtBTJ1DBZ5XAUkA2Vd2NiCD+avzsM4akqkvS2RlVnlRLcprlqIIpk9GVFcepgD/vjCUXFtM0TuhXipIYAK4zXpSemJ67LapFDaQ7jSp9TFbG/rw3HC5tpIydW26G49N0PwST9ov2Yt+Sl1KfmF0Piq6XKpkLQZbJptcSMXZbd5CxgW8dWJWEj/ymT2ztdIhVRx5mFbPCss2mMyx3jiGhT5w576mHgxIwx+Xpwi7LruZdrKUkaQxyRwMABgAMABgAMABgAMABgAMABgAMABgAMABgAMABgAMABgAMABgAMABgAMABgAMABgAMABgAMAGUMlyeSpLhOUcTyuSDYKgJ3IG17WHicb4uObEKPcdLAYhUMFneurLAzDolWChkqHqSZUjMmlUGjYX07nUfjberGcKcJSUdSk/xWsrySVun+n3xJ0QCCESQ1JYgqGEiWB1Mq3BHKxPI39eKqnCWi0+ZaP4pVi7ySa8Pr98yt85y16aeWCQWaJip2IvbkwvvpYWYHtBGMFFt5VudlVoOn2j2tckGT8EmWItJP1MofT5P1EssoW9izRoC6dtgV3tzA3w4sNFaS17mkvmcap+Lyb/bSt79/kx4quj2l6w6ayWCPSNJqqSaPzu4yMscdifb2W7cDowf/Hwkn9WZL8UrxVm18V8tLIg+Y5TUU5tPDLFuQC6MASOeliLMPEXwvUouGu6+H2jsYfGU61kn6VtvPvOFHTNLIkaC7yMqKO9mIAH0nFYQzysbV6yo03N8iR1HBMy16UAdXlIUuyhtKXGo32vYCx1WHPli1SEY2y31EqGPc4SqTSSXmSjIeiZZ6JamSpKtJGJEVUBCgrcBrm7H1W9uNHShGTi9RJ/itWWsUkvH6HlT0UL/AGetUlSdfU9cysg0kaNZUWNwfE39QxPZQzZde/7/AMCP4pWXpNJrpt89SA8TZJJRytDJuQqsGAIDBgDdbgXF7i/eD3YvgVavY1/EayrYNTXVGrhjE5Ryq6VJUaORQyOCrKeRB2IOJTad0BlPP8ralqZqdr3icqCeZXmp9qkH247cJZ4qXU5045ZWLU6AMyGmppja4ZZl8bgI30aV/WwljY6qQzh5aWLewgMBgAMAGeembOOvzFowfMp1EY7tR85z9JC/Nx1cJDLTv1E68rysWJ0I5t1uX9UT51O5T5reevs3ZR8XCmMhapfqbUZXiWFhU2DABH+kEr/ZlZrAI6iS1/faTp9uq1sa0PWR70Vnwu5WvQnwlHNrrJ0DhG0QqwuNQsWex52uAO46u0CzmLqtegviL0KafpMtfif8TqvkJfqNhGnxIYlszLmSfjEHysf1lx2Z8L7mIQ4ka2xwzohgAMABgAMABgAMABgAMABgAMABgAMABgAMABgAMABgAMABgAMABgAMABgAMABgAMABgAMABgAzX0e9dqqtGrq/I6jrbcraG03+da3bz7L4ar//AFL4DFPL+na73di6eN6+KPK5g8iKXgZUDMAWYpsFB5nwGM6MW6isuYnUfoMV8RVsU1GXikSRC0VmRgwP31O0G2Kxi1KzLN6FY5XlL1XEkwqv+lI8wVreciECEDwsyN6lN+3FKStmn8PH/PM6eJqJYanCPPf4f6Tud6m9XV0c9L1TWsGQnU0QKOxkLoitcaAfOXzFuRvbZZdIyTuct31aFFHmNb1SyiMVdPIEZDtHOyOo5xkLF5rHcll80nbzfOhxhe17P5fUlNkJ4yy+CopSI5eqpo2LhDY+SzqrAwyKD97R72Wxsr7DUHUDTLmvGS1fzV73+90TSrujNVI8r7+BE+jutyymbyitaTrUkBhVQ5C2F9Z089zaxJ5cjjGnG0dLXd1/i++Z08dKtUm4pPKknZeb++RM8zp5V4kgkg1FZ40kYryMeko1/CyA+0dtsUqJ2i+9f3/Zjh5w7CpF+5ry/ol2QV8UOT0zSyJGvkqC7sFF9A2uTz8MbVIt1Wl1OfFpQR8U1dFLkrdXIj6aIq2lgbMIrEGx2IPZgcWquvX+ybrIU90tmXy5usvp6mLqr+80jl4dZr9t8GD/APoH6+X9PVuqv3/+WNHjGAme4AKK6d8o6uriqANp00tt+elhcnxRlHzTjpYKd4uPQUxEdbke6Lc18mzOAk2WQmFvU+y/+QJjXEwzU34lKMrSNLY5A8GABFnWYrTU8s7+jEjOfGwvb1nli0YuUkkQ3ZXMsV8MxVamUbVDyMG98wYaz+s2O1FrhXI58k+J8ybdCGbdVXmEnzaiMqPjpdl/h1/SML4yF4X6GuHlZ2L+xyxwMAFddOeadVl4i7Z5FU/FXzyfpVR7cN4ON6l+hlWdo2JTwRk/klDTwEWZUBf47ec38ROMK0883IvBWikKeJ/xOq+Ql+o2Ip8SCWzMuZJ+MQfKx/WXHZnwvuYhDiRrbHDOiGAAwAGAAwAGAAwAGAAwAGAAwAGAAwAGADwm25wAVgnSEavOKampW/uwdw7D/qkRyHb9AEbd535Ww5+Wy0nKW/lqZdpedkWhhM1DAAYADAAYADAAYADAAYADAAYADAAYADABlrhHiA0M/W9X1qMjI8RbSrqwIs2xBHbYjGuNbVa66I6X4fh1XwWV9WSGo43y91KnJaQA7Eoyo3sZYgw9YOMliqqd7/M0f4RF6OXy/wBO0PSDQoQVyWkDKQQw0XBHI36m9/HEPE1Xzfiyf0he18v9G3hziqNc1auqFLFmdkvIbRl/NFzpJKrGSmw2222xag1aSbs3928gx+HqKlCMFdLe29+vncd+LuOoHpjSwRxsCwZSiFI4LdkIKq7ve56xgoubhezGzqRpvNe78fHl8BPD/h9WrxLLH5/Bf2QzLuI6yB9cVTMrfHJB9am6t7QcLqvPnZ/Bf0def4dQkrJW7vvzLI4d6VoJNSZjToDIgjkmjTUHUarCRN2t5zbDUPOOwvjWMoy4XZ9H/T+tjk1/w+rT2WZe7f4r6XGvMOH+HrmRcwkEZ36pAWa3vR5hcfOufHF8vpZnFX63svOxWOIxKh2avbbbXyGzNePC+ZRVkSMscCrHHHq0kxi9wxF7arm/Paw3tfGFWa0jHW3zf0HsLgH2Uu00cre+1v7FUnHmXsCDklHuCCRoB37iIbg+I3wfmqvV+LK/pEbWzfL/AE+YeOcvVQoyWkIAsCxVj7WaIsx8SScDxVV834gvwhLRS+X+kY4vz5q6oknK6AyqFTVqCKoAsDYbXubADcnGuBd692V/EKKo4NQXVGqRjI5Z7gAhHTFlPX5bIwF2gImHqFw/8DMfYMM4WeWovfoZ1Y3iZ2RypDKbMCCCOwjcH6cdXvEE7M1jkOZCppoZ15Sxq9u4kAkew7Y4c45ZOJ0k7q4vxUkrXpwzRhTQ0ke8lVIBpHaqkG3rMhQfThzBx9JyfIxrPSy5nDpI4TWLJYkjF2otBuB6QPmyH2ltZ9WDD1b1m3zIqQ9C3QprKMwanninW94nV7Dt0kEj2jb246M45ouPUVg7STNZQTK6q6m6sAwPeCLj92OE9DonTABU/F6+X5/SUvOOmAkk8DtIwPgQI1+dh6l+3QlLr9/Uwn6U0i2MIm42cT/idV8hL9RsXp8SKy2ZlzJPxiD5WP6y47M+F9zEIcSNY1VSkSF5HVEUXZmIAA8SdhjiJNuyOiQ+r6VMqRivXs9uZSNyPptY+y+N1har5GbqwXMdsg4zoa06YJ1Z/eMCjeNlYAkeIvik6M4cSLRmpbD/AIyLBgAMADNnPFdDSG09TEjD8zVdv1Bdv3Y0hSnPhRVzS3GSHpUylmC+UEX7WhlA+kpt7caPC1Vy+aK9rDqS6kqUlRZI3V0YXVlIII7wRscYNNOzNDtiAPiaVUUszBVG5JNgPWTywANWS8T0lXJJHTyiUxBS5W5Xzr2s3JuR5XGNJ0pQSclYqpJ7Edz7pWy+mkMYMk7KbN1KqQD3amZQfmk41hhaklfbvKSqxTsO3CnG9HmF1gdhIo1NG40sByvzIYX7QTa4vzGKVaE6e5aFSMtirOk3pK8q1UtI1oOUkg5y+A7o+/33q9J3D4bJ6Ut/L/TGtVeyIFkuayUk6VEWkSRkldQuN1Km49THDM4KcXFi8JOLuiXe7DmXv4P2f/7Yw/J0/ebdvPoKcr6U80nmihV4NUrqg+9X3YgX9LsvfFZYSnFNu5Mas27F+45g0Nmc8QUtIAaieOK/IM259S+kfYMXhTlPhRDkluRr3WMq3tLIQObCGSw/hxt+Uq9PmivaRHnI+M8vqyFgqY2Y8kN0Y+pWAY+wYznRnDiRKmnsP+MiwYAEuY5jDAheaRI0H5zsFH0nt8MTGLk7JENpbnPJc3hq4hNA2uMlgGsRfSSp2IB5g4mcHB2YJp6oZM36Q8tpmKPUKzjYrGrSWPcSoIB8CcaQw9SSukVdSK5nPLOknK520rUhGPLrFaMfrMAvsviZYapHWwKpF8yWA4wLnuADO/CPRvPmFOJ0mjRSzLpYMTsfDDuJ7LtPSTb7ycJiq9Knlg1buHr3FKn4TD+q+F/2PZfiM/qGK9peCD3FKn4TD+q+D9j2X4h+oYr2l4IPcUqfhMP6r4LUPZfiH6hivaXgg9xSp+Ew/qvgtQ9l+IfqGK9peCG3iDoxaihaaergVRsBpe7N2Ko7WP2k2AJxeFOjN2jF+JWX4liYq7kvBBw/0YPWwrNBVwMh2I0vdT2qw7GH2EXBBwTp0YOzi/EI/iWJkrqS8EOXuKVPwmH9V8Uth/ZfiW/UMV7S8A9xSp+Ew/qvg/Y9l+IfqGK9peCD3FKn4TD+q+D9j2X4h+oYr2l4IPcUqfhMP6r4P2PZfiH6hivaXghi4z6N5svpmneaN1uFsoYHf14ZwvZdp6KafeL4rFV6sMs2rdxooYRKnuADlUwLIjIwurqVYd4Isf3YlO2oGTc1oGp55YG9KJ2Q+OkkX9RG/tx3IyzJS6nOkrNovDoMzXraFoSfOp5CAP0H84fxax7Mc3GQtO/UboSvGxY+FDYqmlX+0uInfnDQLpHdrW4Ht60ub/8A0xh1/t4e3OX3995jxVO4s7MKNZopInF0kRkYeDAg/uOE4tp3RszJtdSNDJJE/pxuyN61JB/eMdyLzK6ObJWdjQvRBm3lGWRAm7QEwt6lto/8ZXHKxUMtR+/UepSzRJnLIFBZjYAEk9wGFzQrDofiNTPXZk43mkKR3G4W+oj1WMa/Nw5inljGmuRjS1bkWjhM2Gzif8TqvkJfqNi9PiRWWzMr0E4jkjci4R1Yjv0kH/bHakrpo58XZ3LupuFKrN2WpzNnihveGjQ20jsMh56iPDV8X0cc51Y0fRp6vm/oOZHPWQ91PRflbx9WKfRts6u+sHv1Em/qa48MZrFVU73LOlBq1ijeLuHpctqzCzHzbPFIvm6lv5rC26sCLHuI9Rx0qVRVI3FJxcJF59FvFDV9HeQ3mhPVyH3211e36Q5+IbHNxFLs56bMbpTzIlGY10cETyysEjQFmY9gH8z3Abk4wjFydkXbSV2VJDxjUZ1XLSRSvSUrBiSm0rqovbV+aT3Dlvctyw86MaMMzV38jBVHOVloWFlnA2XQLZKSEntaRBIx77s9zvhWVepLdmygiv8App4UpYII6mCJIm60RuEAVWBVjfSNtQK8x3m99sNYSrKUnGTuYV4JK6E/QJm7iaekJJQx9co7FKsqtb42tf1cWxsFZSDDyeqLbzyknlhZKefyeQ2tL1ayW3381tjcbeGEIOKd5K6GH7jPvSXlNfTTKtZUNUK4LRuWOk2sD97OyMLjYbbjfnbq4ecJL0FYTqqSerOfAFPWzmekoyE69U66UkjRGpa4uO1i1rDc2I5XIK7hG0p8tgpZneKHjibojqqaMSQP5Vb00SPS48VXU2seA38D2Up4uMnZ6EzoNarUWdD/AApWJXColhkhjjRxeRShYsNIAU2JG972ttiuKqwcMqd2Wowad2TnpmH/ACmb40X9RMLYT1q+PkbVeFlQdFn5WpPjP/Skw/iPVS++aFqHEaW0juxxx0NIwAV90pcfGgUQU9jUuLljuIl99btY9gO21z2AtYah2npS28zGrUyqy3IZ0X8G/wBoyPW1paWMNYBySZXFrlidyi7C3InbkpBYxFbs1khp/RnShmeaReMECooVFVVGwVQAAPADYY5rdxogHSZ0fQ1MLz08apUoC/mC3W23IIGxe3Jud7Dlyaw+IcHaW3kZVKaktNyLdF3STIsiUtY5eN7LFKxuyE8lZvzlPIMdwee3o74nDK2aJnSqu9pFncWZZWzoopKzyUjVq+9K+u9rDUd0tY7jv8MJU5Qi/Sjc3km9mZv4ljqUqZI6t3eaNirF3L+OxP5pBBHLYjYY69Nxcbx2EZ5r2ZOeBlrswpEoKdjT00Rc1M/a+t2YRry7DuL+s2sGWrZKcnOWr5L+zem3KOVE6pOiTK0QK0ckht6bSuD9CFV/dhZ4uq3v8jVUo9CCdI/RkKOI1NKzNCpHWI27ICbagQN1vsQdxzuRezNDE53lluYVaNldHz0R8bSQTpRzMWglISO5/BufRAPvGPm6ewkEW3vOKoKSzrcKNR3sy+McwbID0JfkxflZP54ZxfrTKjwE+wsahgAMADPxTxJBQQGadvBEHpO3vVHf48hzONKdOVSVkRKSirspyoyLN8+fyplSOE/gRI5VAp94ApZr7XcgauzYAB9VKVBZefMWcJ1Hc8gyTNshfylVSSHYTCNiyMv6YIDL4Pp831EgjnSrrLz5AoSpu5cvC/EcFfAJoG25Op9JG96w7D+48xhCpTlTdmMxkpK6HfGZIYADABX/AE5fktvlI/5nDWD9ajOrwk/GFTQ9wAGACgem/KeprxMBZahA3z0srfw6PpOOpg53hboJ4iNnc+ehHNeqzAxE+bURlfnL56/whx7cGMjenfoGHlZ2Ls4nzYUlJPUG33tCQD2tyUe1iB7cc6nDPJRG5OyuRXoZycw0PXvcy1TGVieZXku/bfd/n42xc7zstkZ0lZXJ9hY1M99NOUdRmJkA82oQP85fNYfuVvnY6uEnmp26CdeNpXHToFzbRUzUxO0qB1+MhsbeJVr/ADMZ42F4qRbDy3RPulzOPJssmsbNNaFfnX1f+MMcLYWGaovcbVHaI58CZP5JQU8JFmCBn+O3nN9DEj2DGdaeebZaCtFIf8Zlhs4n/E6r5CX6jYvT4kVlszLmSfjEHysf1lx2Z8L7mIQ4ka2xwzohgAqL7oGnGikk/ODSL7CFP8x+84ewT1aF8QtEIPuf5SJ6pewxxn6GYf8A3HF8dtErh+ZPulLI56ygaKn3cOr6Lgawv5tzte9mF+1cK4ecYTvI3qRco2RDuibgOrp6o1NVH1QRGVFLKWZmsL+aSAAL897kYYxNeEo5Y6mVKk4u7LfwgMFc9O35OT/MJ9WTDeD9Z8DGvwEI6CPyk/8AlpP6kGGcZ6v4/Uzw+7L9xyxoqL7oL0aP40v8o8PYHeQviNkIfuf/AMPV/Jx/WfFsdtH4/wBEYfmXXjnjIYAIR0zfkmb40X9VMM4T1q+PkZ1eFlP9Fn5WpPjP/Slw/ifVS++aFqHEaXxxx05zzBFZ2NlUFifAC5wJXAydneaPUzy1EnpSsXPgOxfUq2UeAx3YQyxUUc+TcpGneD8rFLRU8AABSNdVu1zu59rkn2441WeebkPRVlYeMZlgwAZY42y4U9fVQj0VlYqO5W89R7FYDHaoyzQTEKiyyNA9HGdNV5fBK5vIAY3J5lkJW58WADe3HLrwyVGkOQleKZSXS1+V6r/S/pR46OG9UvvmKVuNltdC0YGVRECxZ5SfE62X+QA9mEcX61/DyGqS9FE5wsaDbxJAslJUI24aGQH2qcWg7STIlsZZyliJoSOYkQ/xDHanws58eJGuMcM6JAehL8mDwlk/nhnF+sMqPAT7CxqGABi4v4pgy6HrJTdjcRxg+c57h3Adrch6yAdKVKVR2RWc1FXZRFNmMmb5pT+VtdXlVdA9FUvcoo7jaxPM3x03FUaTyiik5zVzSaqAAALAcgMcgdPJEDAggEEWIIuCO4juwAZo/tOXKcyn8lbzY5XTQTdWQMbI3fYbX5gg47GVVaazCWfJJ2L94R4pgzGHrYTZhYSRn0kPce8HsbkfpA5dWlKm7MbhNSV0PmMywYAK/wCnAXyth2mWMD6ThrB+tRlV4SfjCpqe4ADABX3TblPXZf1oF2p3D/NPmt7Nwx+LhrCTtUt1Mq0bxKKyjMGp54p1veJ1ew7dJBI9o29uOnKOaLj1E4O0ky6+leqNX5Dl8Lb1kiuxFtox2+rcv/pnHNwyy5qj5ef35jlTWyLHpoFjRUQWVFCqB2ACwH0YVbvqzU6YgCuunHKOtoVmA86ncNy30PZWH06WPxcN4Odp26mNeN43KZ4UzXySsp572EcgLfEPmv8AwE46FWGeDiK03aSLc44/v2cUNCN44fv81uXvrH5qgf6mEKPoUpT66ff3yGp+lNIs/CZsGABs4n/E6r5CX6jYvT4kVlszLmSfjEHysf1lx2Z8L7mIQ4ka2xwzohgAqj7oD8DS/KP9UYdwXExfEcIz9AP4zU/JL9bGmN4UVw/Mu/HOGhLmWYw08ZknkSNBzZyAPV4k9w3OJjFydkiG7ELPH89WSuVUck4vbr5fvcQ8d7Frdq+a3hhnsFD1kre5aspnb4UQ3pTyzMUpI5q6rWTVMqCCJNMaEpIb6ti582w1Da53xvhpU3O0F8XuZVk8t2xF0EflJ/8ALSf1IMXxnq/j9SMPuy/ccsaKi+6C9Gj+NL/KPD2B3kL4jZCH7n/8PV/Jx/WfFsdtH4/0Rh+ZdeOeMhgAhHTN+SZvjRf1UwzhPWr4+RnV4WU/0Wflak+M/wDSlw/ifVS++aFqHEaXxxx0ZOOCRl1aRz8mmt+zbGlH1ke9ES2MtxqCQDyJAPq7f3Y7TOatzX+OCdMMABgAzh0vxac2qD74RN/40H+2OthXekhKvxlidAbE0EwPIVLW/Zwn+eFcbxru+pvQ4CuOlv8AK9V/pf0o8N4X1S++YvW42W30M/kmH40v9V8I4v1r+HkNUuFE3wsaCLO/xeb5J/qnEx3RD2Mp5V+Fi+On1hjuT4Wc+PEjXOOEdEr/AKI20DMKY84aySw7lOw9hKMcNYnXLLqkZ0+aLAwqaEb434xgy2HXJ50rX6qIGxY95P5qDtb6LkgHajRlUdkVlJRRnPiDOZ6yYz1DEs/o7WUL2Kg7FH2k3JJx1oQjBZYiE3KTuxHS1DRukiHS6MHU9zKQQfpGLNJqzKp2dy/uGOlShqIwKhxTzAecr30E96vyt4Eg+vnjlVMLOL01Q9CtGR8cVdKtHTxsKZxUTEeaFvoU97PyIHcpJPhe+Jp4Wcn6WiCdWMVoUFPMzszuSzMSzMeZYm5J8STfHUStohJu7uxdw/nU9HKKinYqyel2qR2q47VP2EWIBxWcIzWWRMXKLujRnBHGMGZQ64/NkW3WxE3KnvHvkPY38iCBya1GVN2Y/CakrokmMSxX3S6esGX0w5z1ke36K7N7BrBw1htM0uiMqnJFg4VNQwAGABNmdEs8MkL+jIjI3qYEH+eJjJxaaIaujJlXTNFI8b+nGzI3xlJB/eMd1NNXRzpKzsWz0M00lVUGrm3FLAlLD7B/NU/qYQxbUI5Vzd39/ew1RvLVlx4QGAwAJM2oFqIJYX9GVGRvUwI+nfFoycWmiHqZNqqdo3eNxZ0ZkcdzKSCPpBx3E7q6OdJWdi5OhGleZ6mvmOpyEgVjzsqrq/cIx7Djn4tqKUF3jdG79Jls4RNwwANnE/4nVfIS/UbF6fEistmZcyT8Yg+Vj+suOzPhfcxCHEjW2OGdEMAFUfdAfgaX5R/qjDuC4mL4jhGfoB/Gan5JfrY0xvCiuH5lu8R5zHR00tRJ6Ma3sObE7Ko8SxA9uEYQc5KKGW7K5T/BdO+fV8k1c2uOABhCCQnnE6VA975pJ7WsLkjbD9V9hBKG75i9P9x3Zd8MSooVVCqosFAsAO4AbAY5rdxkrjp7/EIf8yv9ObDmC9Y+76GGI4SGdBH5Sf8Ay0n9SDDGM9X8fqUw+7L9xyxoqL7oL0aP40v8o8PYHeQviNkIfuf/AMPV/Jx/WfFsdtH4/wBEYfmXXjnjIYAIR0zfkmb40X9VMM4T1q+PkZ1eFlP9Fn5WpPjP/Skw/ifVS++aFqHEaXxxx041tMJY3jb0XVlPqIIP88SnZ3BmSa+ieJ5IZBZ0Zkb1gkH2XGO7GSaTRzmssjVuQZgKimgnHKWNH+kAkesHbHDnHLJo6Cd1cX4qSGADMvSdWCXNKpgbgOEHzFVD/Epx2MOrUkI1neZdHRJlZp8sh1CzS6pj6mPm/wAAXHPxMs1R2GqUbRRT/S3+V6r/AEv6UeH8L6pffMVrcbLb6GfyTD8aX+q+EcX61/DyGqXCib4WNBFnf4vN8k/1TiY7oh7GU8q/CxfHT6wx3J8LOfHiRrnHCOiV2jeRcQMDtFmMQIPZ1se1voB9sgw1x0P+vkzPafePXHnGsOWxb2edx97ivz/SbuQd/byHhnRouo/cTOoooZOjfh8VCjM6201TOSyFxcRICQoReQvzB7AR26ida9TL+3DRIrBX9Jk/q6WOVCkiK6NsVZQwPrB2OFU2ndGpnfpT4VTL6odVtDMpdFJvpINmXxAuCPjW7MdXDVXUjruhKtDK9BDwLwfLmU2lbrChHWy25D3q97kdnZzPYDatWVNe8inSzdwcdcHy5bNpa7QuT1UtuY963c4HMdvMdoBRrKoveFSll22HTom4Tjr6l2mF4YArMnv2YnSD+j5pJ9QHInFMTVdOOm7LUIKTuzQdPTpGoRFVFAsFUAADwA2GOW23qxyxW/SZw/5GBmlDaCeFh1oQWWRWIU6l5Hci/eL33AIbw9TP+3PVMyqLKsyJJwHxrDmUW1knQffIr8v0l70Pf2cj441qLpv3FoTUkMbN5bxALbxZdEbns619rfQfpjONeCh75eSI3n3Fi4UNAwAGAAwAZ36Zsq8nzF3Ask6iUd1/RYfSuo/Gx1cJPNTt0E68fSLj6Ock8jy+GMizsOsk79b7kH4osvzcIV556jYzTjlikSXGJcMABgAzt0y5T5PmLuBZJ1Eo7r+i49d11H42OrhJ5qdugnXj6RdPAOT+SUFPCRZtGp/jv5zD2E29gxz60882xqCtFIkGMiwYAGXjOqSKgqmcgDqZBv2kqQAPEkgAeONKSbmkis3aLMwZbMEliduSOjH1BgT+4Y7MldNCEXZ3NbxSBgGUgqRcEG4I7we0Y4R0T6wAVD90BVpppYrjXqdyO0CygE91ydvUcPYJO7YviHokM/QPVItZMjEBpIvNv26WBIHebG9u4HuxpjU3FMph3q0TzpopnfK5CgJCOjuB70GxPqBIJ8AThbCNKqjasm46FPdH/FZy2p6wqXiddEqi17XuCt9tSnsPMEja9w/XpdpG3MVpVMjLpPSjlWjX5R83q5NXqtp/fy8cc/8AK1b2sN9rDqV90iZ1WZlR+ULAYaCKRWQv+EkY3QPYXAQarbbedzb81qhCFOeW95GNVylG9tBs6F6+OHMSZXVA8DopYgDUWjYC525KcXxcW6enUrQaTLo4c4lSsmqliUGKndUWYNcSMRdrC2wXYXub3v6+dOm4JX3Y0pXK6+6BqUJpIwQXHWsR2gHQBf1kG3qOG8CnqzDEPZCHoEq0WqqIyQGkjUqD26WN7d5869vX3YtjU8qZGHe6LxxzhoMAEe6QMpary+ohQXcpqQDmWQhwB6ytvbjWhPJUTZWavFozZkmZvS1EU6C7ROGAO17c1PdcXHtx15xUouLEIyyu5f1D0qZXIgZpjG1rlHje48PNUg+wnHLlhaqew4q0Ookp+OJsxqUhyyM9Ujq1RUyoQoQEEqq89TDbex57D0hZ0FTjepvyQKpmdojJ0wcCPIxrqZSzWHXxqLk2Fg6jmTbYjuAI7caYWul6EvgVrU82qOPQpxlGqeQzOF3Jp2J2Oo3KX79RJHfcjsF5xdF3zr4kUZ/8WXFhAYItx/xjFl0BNwZ3BEMfaT74jsQcye3lzONqNF1Je7mUnNRRT3R1wRLmMwmmDeTK2qR2/wCqb3Kqe259Juzcc+XQr11TVlv5C1Km5PMzRKqALDYDljkjhmjpQqVkzWqZCGXUi3BuLrGin6GBHsx2MOrUlcRrWzstvoUqUbLEQEFo5JAw7QS7ML+sMMIYtPtb9wzRd4onuFjUa+KKtIqOodyAqxPz+KbD1k7Ad+L003JJESdkZWpJdDox30srEDwIOO3JXTRzk7O5rekqklRZI2Do4BVlNwQe0HHCaadmdIi3SdkL1NKJIb+UUrCeEjnddyo9YFwO1lXG2HqKMrPZ6MzqRutNzO2ZZjLUytNM5eRzdmP+3YABsANgMdaMVFWQjJtvUvXoc4ninpEpSwE8AK6TsWS50svfYbHuI8RjmYqk4zzcmOUZpxsWETbc4VNinuKqY59mKQ0x/u1KpWSoG63YgsEPJjZQB6ieVrv032FO8t3yF5LtJWWxaeSZRDSQpBAgVEGw7Se0k9rE7k4SnNzd2bpW0DO8ohq4XgnUMjjfvB7CD2MOYOCE3B3QNXVis+Dqc5HXyU1S393qgvUTnZSyFrBuxWIYg+IXsOzlV9vBSjut0YwXZytyZbYwibladNXE8UdK1GrAzTFdSjfQgIYlu7VYADuJPZhvCUm5ZuSMa00o2KSy3MZaaVZoXKSIbhh/v2EEbEHYjHSlFSVmJxbT0NE9GOQvS0hkmv5RUsZ5ied23APiAbke+ZscnEVFKVlstEPU42Wu5L8YGgYADAAYAI5xbwhDmD0zyEjyeTXYAHWt1JQ+BKjGtKs6aaXMrKCluSPGRYMABgAMAEb4u4PhzBqZpGKmnk17AHUt1LIe4NpG/hjWlWdNNLmVlBS3JJjIsGAAwARDNOjbL6iRpZVlZnYsbzSWBJubDVZR4DG8cTUirLyRR04vcSe5LlX+FJ+2f7cW/N1evyI7KHQd+HOCaOhkMlOsikgrYyuy2JBPmk2vtzxnUrTmvSLKKWw919Is0bxPfS6lW0kqbHbYjcHxGM07O5YhzdE+VkkmOUk8yZpCT7dWGPzdXr8kZulFnnuS5V/hSftn+3B+bq9fkHZR6EoyfJIaaHqIwxj3uJGL3vzBLEkjwxhKbk7sukQfN+hujlcvDJJADvoFmUfFB3HquR3WwzHGTSs9TKVCLFmQdE1BTsHk11DDcCW2gfMAAPzr4ieLqSVloTGjFE3q6OOWNopFDRupVlI2IO1sLJtO6NStajoUpS5KVEyxk+hZWI8AxHL1gn14cWNnbZGHYRvcmtDwpTQ0Zo4wyxEHUQ5DkncsXG+o25j1CwAGFpVZSlne5qopKyGFuibLCSSkpJ5kzOSfWb41/N1evyKulFnnuSZX/hy/tn+3B+bq9fkR2UST8P5FFRxmOIyFS2r75Izm9gNixJAsOWMZzc3dmiVh0xQkMAEC4p6K6OrkaZGeCRiS2ixVieZKHkfikX3JuTfDNPFTgrbmU6MZajXl3QrSqwM08soH5qgRg+BO7fQRjSWNlyRVUIrcsbK8thpoxFBGsca8lUWHr8Se0nc4UlJyd2bJW2FeKkkS4j6OcvrWLvEY5G5yRHST4kWKsfEgnG9PEVIaJlJU4yEMPR9Mi6EzWvVOwawSB4G23stizxCergiMnvPrLeiygjfrJutqpCblqh9Vz4gABvnXwSxVRqy07gVKN7k3jjCgKoAAFgALADuA7BhY0GbiThenrggn6yyarBJGQHVa9wp87l2+ONIVZQ2IcU9yPDojyv8Aw5P2r/bjX83V6mfYwOkXRTlqG6LMp71ncH6QcQ8VUe/kiVSitibgYXNCJZx0c0NVK0swmZmbUfvz2B8FvYezG8MROCsvIo4J7iL3JMr/AMOX9s/24t+bq9SvYwOtP0XZfHfR5Ql+emokW/0HEPFVHvbwRZU0tibYXLlBdLvBhpJjVQr/AHeZvOA5RyHmPBWO47jcbebfqYWtnWV7oUrU7aor1HKkFSQQbgg2IPeD2HDQunYlvC2X5jm0nUGpqGhFutaSV2RV+KWszHsX/YE4wqyp0lmsr8jaGeb3NBZDk0NHCsEC6UX6Se1mPax78cqc3N3Y5GKSshwxUkMADfn2Sw1kDQTrqRvpU9jKexh3/wC2LQm4O6Ikk1ZmfeKqHMcqk8n8pqBCfwTJLIqMo7lDWVhyK/7EHHVpSp1Vmsric88Ha5EWYkkkkkm5J5k95PacbmJYfRFwYauYVUy/3eFrqDykkHIeKqdz2E2G/nDCmKrZVlW7GKNO+rL9xzBsMACSTNIFJDTRAjYguot699sTlfQi6O09QiDU7Ko72IA+k4ixJ5T1Uclyjq9uelgbfRiWmgO2IAMABgAMABgAMABgAMABgAMABgAMABgAMABgAMABgA8Y23PLAAgos8pZpDHFPE8gXXpVwTpvbVYHdbm18WcJJXaITTFVRVRx21uqX5amAv6r4hJsk+IMwhc2SWNj3K4J+gHBZoi4pxBIYADAAYADAAYADAAYADAAYADAAYADAAYADAAYADAAYADAAYADABwrqOOaNopVDo4Ksp5EHEptO6Bq5nvjbgFqCdSXIo5HAE+kt1YJ5Oo3JA5W9L13GOpRxHaR9/TqJTpZX7i9OFMqpqamjjpdJiI1BwQ3WE/nlh6RPf6gLAAY51SUpSbluNxikrId8ZlgwAGAAwAM/FmVU1TSyJV2EQGouSF6sj88MfRI7+XMG4JGNKc5RleO5WcVJWZRvBHALV87EOTRxuQZ9JUyAHkincEjnf0fE7Y6NbEdnH3+QrCld+40HQ0ccMaxRKERAFVRyAGOW227scSsd8QAYAK44mpYzxBlt0U6o5i3mjeySkX77HDdNvsJ/AylxonmbUySQyI6qylGBVgCDsew4Vi2ndGj2Ipw8702RwS06xBkpVlYMCA9o9TbruGJ3ub/AO+N5+lWal1K7R0HPhHiby6F/N6qpi8yaJwT1b22NtiUPMHt3F7g4pVpZH1XImMrinh2uqJo5Wl6pSskkSaA1vvbumprt2lb6Ra3eeys1FPQE2xHwdns9X5V1giXyeokphpDecyafO3bYHV6P78Xq01C1uauCbZ8cL59UT1VXTzrEjUxUWQNdw4JVwSbAFRy33PPbcqU4xipLmCbbsxdk1fUSz1Kt1XUwv1aMoYFm0qx5m1l1aSRe5B5WtisopJdWCbuNeWZ5WzyVka+TBqVwgur2kJXUPz/ADOdvzsWlCEVF66kXY553ms0NA9SFQSRw9a6ODbZdTLsQQb7X39WKwipTylruw1RcVTxigedIzHXFFBj1Bo3dNSgg3DrzBNxbnbF+yTzJciqk7JsX8S8RNBUUlKgQSVbOFkkvoQIoJuAQWYkhQoI3PPletOnmi5PkS3bQccokqSJVqFjDI+lHQEK6aUIbSWJXziykX/NOKSy6ZSVfmNfCudz1MtUkoiC00ph8wNdiAp1bsdIsfR39ffepBRSa5kJtjfmnEdfTrRmSOBWq544dFnJi13N2OqzEAbgWF+R7cXjThLNZ7K/eVcmh8WWu0zqVg6xbGFvOCSAjkwvdG1AjtsCDvyxl6F0W1GTLeLpZctaq0xioVzH1BDbShggiPnX1sxAB7NQ22xrKklUy8uvu6kKWlyW0XWaF63R1lvO0X038L728e3w5Ywdr6F0Js8ziKki6yW5uyoiKLs7sbKiDtYn/cmwBOJhBydkQ3YQPxE0VRTwVEPVmp1dUyyaxqUair+auk2O1tQJuL4t2d4tp7EX1syPdIFdPLU0lAsV0mlLuNa/fY4gGZG96rHY352t241oxSjKfT5NlZN3SJtSJqCySRKkgBXmGKqSNtQHI6QbDuHdhd9Ey4x9JMStllXqUG0TEXANj3juONaD/cj3kT4WRLOKCm/4chlkRFkSmhaKQABxJpTTpYb3J7vHG8ZS/MNLqysrZLkhzHO6ujyeOqdVaeOGNplkBuzEKDuD5rXNzse3GMYRnVyra+hLbSHqknq+tjWQRNE6MWZFZSrDTpBBYgg3O/hjNqNtCVcZc74wkoqxY6lE8lcD7+modUWZgnWA3AW6kavbtyxpCipxvHfp17iHKzsPGe1tRG8Ah6krLIIzrDErdXbULMNQsttO3PnjOCi73JbY28bcSVFAYpFiWaF2KyKtxIoVWdmG+lgERjY25eNxejTjUur2ZE5ZRdnOeMKFqykaKRVjMo1Xs6gE2BBBU+sHuIxWMPTyyJctLo5cVcQtQ08buEaSSVIb3KRqz385juQigE+Nuy+006eeTSCUsq1F+WvV9ZIk/VMgVWjkjVluSW1KVLtyspvffVisstrolX5jVkWf1D1tTSVAiRoUWSMqG++oxtrF22CnYjfc89t7zppQU48/kVTd7MW8NV9TUQNK/VKHLdQVVrMgJCyMC3JxZgoPIjffas4xi7L4kptnDgvO5qxJnlEaiKaSEBA25Q2LEk8j3W278TVgoNJdEwi2zjW59UxZlDSMsIinVnjks2olN2S17atO+rlvy7MSqadNy5oLu9hdVZhP5bHBH1RjMZllJDakAZVA2NiXJa3K2hufLFVFZLsL62EfFfFJo56VAgZJJFWd/wDDVzoQ89tUnabiyt4YtTpZ034ffcEpWY+Zq8qxO0OjWoJAkvpNuwkbi/fv6jjKNr6ku/IYuCOLfL42Dp1NTGB1kR3sGF0cdpRgQf8A+BOtal2b01RWEswuyKsqZWqBL1I6qQxroDb+arajdtvStpHdzxSairWJTYj4Oz2eraqEoiUU9Q9P5ga7FNPnbnYEH0d/Xi9WmoWtzVwi2zzjvik0Ecbqge7gyDfzYQyiR7A3uC6KPFhgo0u0bX3fkEpWJMpBFxuDjEse4ADABxq6VJUaORVdGFmVhcEdxGJTad0BXcuSVuTOZMvDVNESWkpGJLp2kxHcn1bnvDHzg1nhWVp6S6/UyyuO2xLuF+LKWvTVA/nD0422dPjL69ri48cYVKUqb1LxknsPmMywYAGLijiyloE1Tv559CJd3f4q+va5sPHGlOlKo9CspKO5E4sjrc5YS5gGpqIENHSKSHfuMp2I9Wx7gvM7ucKOkNZdfoUyuW+xYdJSpEixxqqIosqqLAAdgGFW23dmp2xABgAMAFd8eyCmzTLKyTzYFMkUjnkhdSq6j2A6ib9ynDVH0qc4LfQzlpJMlXEmeQwUzuXViylYkUgtI5FlVAN2LG3LGNODlKxaUkkN89CabJGhcjVFQsjHsusRB9lxiyeatdc3/ZD4RJxLkkymLMaAA1UaASR9lTFYXQ/pAbq3gB3WtTmtYT28mDXNDj0fV61FH1yghZZqhwGFiLzSGx8RilaOWdn7vIIO6uNvRh/8z/7nU/8A48aYn/h/1RMRNxpUmgzCnrlQus8b0siL+c+7wgDlqZwUv2A4mku0puHTX6kS0dyX5Bl5p6eOMnU4BaRuWqRiWdvnOWPtwvOWaVyyVkQnJcqFTV5snWOhFTEfNYgbIp85QbMDaxv2XwxOWWMO5+bKWu2P3Ftek+U1skZuvUVCg9+kOhI7wSpse0WOM6UXGrFPqizd0RfL38mfKZatzJTPAiQs2kLTztGLE6QAwZLqpa5WxN9ycbSWZTUd76+9GcdErkx4myyjrSKSpF3KmWOxsy6SFLI3MEEjw33uML05zh6UTSST0Y19HVdUE1dLNIZxSSiJJzzcWvpY9rpsCee+9+Z0rqOkkrX5EQb2POj/APGM1/zrfUTBW4Yd39kx5nx0l/hMr/7jB/JsTh9p9zK1OXevMm+FjQr+iy5Fz6ZAT1ZhWr6v83ryTFrt36L+1r8wLMuX7C77fDczt6RYGFjQg3FoJzjKVf8ABXnYdxkEfm37Ljs9tsM0vVT66eZSXEj7zaA1ecUoTeOgWSSZhy6yQAJHf39hrt3W7xiIvJSd+ewNXkfdMvX57K/NaSlSO3c8rF7+vQLe3A/RopdX5BvImeFy5HOkY/8ALKz5Fsa0PWR7ys+FibgfKoHoaGVo1eRaeEqzDVpIRRdb7Key4scTWk1UkvewilY+Olo/8oq/iL9dMThvWxCewto6aKllExlkfylYYURmL+cOsa6knlpYkgdik4q25K1trgtD2rpYp6yaGUK6vSoGQ9qmSUev29+ITcYprqDs3Yi2Xmooqqly6bVJD12ujnPbGscl4n/SS4se0d2wxvLLOLqLfmv7KLS0SWcQsPKcvBtvPJt3/wB2qMYw4Zd39ovLdffIhPFNDJlUdQsSlsvq1ddA/wDhpnBAt3ROTa3IG1rbBmKclVab4l819Sk7xXuJ/wAQx00qJT1SqyVDdWqtyLBWcb8wbISCN7gWwrByTzR5Gjs9GRfg0S0mYTZaJGmpo4VmiZt2hu2kRFvEXIB7ALY2q2nBVNne3f7ykdHY+OlGiUy5e4LI8tStJIVNi0MwIdSfEDY9lyRvicM9JL3X+KCa2J8igAAAADYAdgwqaEM6MZAIKwkgAV1SSSdh5wO/dthjEbx7kUjzPjj2TraGDMIAS1M8dXH2Fo9tYPcDG1yPDE0dJum+enx/9CTuroeeEz1yyVhH40waO43EK7ReNmF5bHkZTjOro8nTz5/T4Ex6kdzLKpsxpqx06opVbREltQSI2isRtYyBpR8pjSM1TlH3b/39PgVazJj7wrngrMtjqCRqaIiTwdQQ/q84E+q2M6sMlRxLRd43GWr4fklpaOtoiFrIKePQfzZk0KTE/eD2E8j2jmNFUSlKE9m/D3lbPKmh24AzQVUU84Rk1ztdHFmVgkSsp8QwI+zGdaORpFoO4h6NPSzT/uU/8kxpiNodyIhz+J91dFJXtWFeqMLqaRSxbkurrGWw2PWsV/0lxVSUMvXf7++YatsUdGeZNNQRpIfvtOWp5Re5DRnTue8rpPtxGIjad1s9UTB6ErxiWDAAYADABFeJeBKarfrl1U9SN1nhOlr/AKVvS7r87bXGNqdeUFbddGUlBMZpM2znLh/eY4q6Af8AWR1ikA/SU7E+AHrbGmWjU4XlfiReUd9QjzXOcxH92jioYD/1ndZZCP0VGwPgQPBsGWjT4nmfgF5S20HnhngSlpH65tVRUndqiY6nv3rf0e6/O2xJxnUrymrbLoiYwSJVjEuGAAwAGAAwAc6inSRSjqrqwsysAQR4g7HEptaoGrjdl3DdFTvrhpYIn5akiRTbuuBcDFpVJy0bZFkLa6hinTRNGkqGx0yKGFxy2IIxVScXdMk9oaKKFBHDGkaDkqKFUX3NgAAN8Dk5O7A9SljClQihWLFlCgAliSxI5EsSSe8k4LvcBNl2SUtOSYKeGEsLExxIhI7iVAuMTKcpcTbIshVPTo9taq2lgy6gDZhyIvyI7DiE2tiTqcQAy/8ACGXfAaT/ANPF/wC3GnbVPafiRlXQWS5NTNEsLQQtCttMZjUoLcrJbSLerFVOSd09QsjwZJSiEwCnh6km5i6pNF73votpvfflgzyvmu7hZHtZk1NKEEsETiP0NUanT8W483buwKclswaTO9LRxxII440SMCwRVCqB4KBbENtu7JEuXZFSU7FoKaCJiLFo4kQkc7EqAbX7MWlUlLibZFke5jkdLUMGnp4JWAsDJEjkDnYFgbC+IjOUeFtBZC9FAAAFgNgB2YqSN6ZBSCXrhTQCa5brREmu55nXbVc998X7Sdst3YiyHHFCRPXUMUy6JY0kW4Ol1DC45Gx7R34lNrYLH1SUkcS6IkVFFzpRQo33Ow7zgbb1ZCVtiP8ABEFxVVB51FTKR8SM9Sg+iO/zsaVXtHov9Ij1JNjIsI8yyqnqABPDFMFN1EkauAe8agbHFoylHZ2Cx7l2WQU6lYIYolJuRGioCeVyFAubDnglJy1buAZjlcFQAs8MUqg3AkRXAPeAwNjgjKUeF2Cwlo+GqKJ1kipKaN19FkhjVhfbYhbjYnEurNqzb8SLI6/2HS9d1/k8HXXv1vVJrva19dtV7bc8RnlbLd2CyFksCsVLKpKnUtwDpNiLjuNiRcdhOK3JEeYZHSzsHmp4JWUWDSRI5AvewJBIF98WU5RVk2RZMWVECSKUdVZWFmVgCCO4g7EYhO2qJOWYZfDOuiaKOVL30yKGF++xB38cEZOLumQ0nuFBl8MAKwxJGCbkIoW57zYbnxwOTe7BJLY45jklLUENPTwykCwMkSOQO4FgbDExnKPC2gsmKnp0KFCqlCNJUgaStrWtytba2Iu73JGn/hDLvgNJ/wCni/8Abi/bVPafiRlQ7GmQp1eher06NGkadNradPLTba3K2KXd7k2PJKWNozGyKYyukoVBUra2nTytba2C7vcDlT5XBHEYUhiWI3BjVFCEHndQLb9u2+JcpN3b1IscI+H6NY2iWmpxE5BeMQoFYi1iy6bEiw59wxPaTbvd3CyFOX5fDAuiGKOJL30xoqC57bAAX8cVlJyd27k2Oi0yAMAigOSXAUecSLEnvJAtvguwEdBkNJAWMNNBEWGluriRLjuNgLjwxaVSUt22RZHWgyqCBSkMMUSMblY0VATa1yAACbC2IlKUndu5Nj5y7Jqan1GCCGEtbV1cape3K+kC9rnBKcpcTuRZ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AutoShape 6" descr="data:image/jpeg;base64,/9j/4AAQSkZJRgABAQAAAQABAAD/2wCEAAkGBxISEhUUExQVFhUWGRwZFxgYFxwcIBweISAaHyEhHxsiHiggHB0lHB0gIjEhJSosLi8uHx81ODMsOCgtLisBCgoKDg0OGxAQGywkICY0LDQsNCwsLCwsLCw0LCwsLCwsLCwsLCwsLCwsLCwsLCwsLCwsLCwsLCwsLCwsLCwsLP/AABEIAG8BxgMBEQACEQEDEQH/xAAcAAABBQEBAQAAAAAAAAAAAAAABAUGBwgDAQL/xABSEAACAQIEAgUFCQ0GBQIHAAABAgMEEQAFEiEGMQcTQVFhFCIycYEXUlRyc4KRstEIIzM0NUJikpOhorGzFSRTdIPBFiVDdaOU0kRFY8LD4vD/xAAZAQACAwEAAAAAAAAAAAAAAAAABAECAwX/xAA2EQACAQIEAwQIBwADAQAAAAAAAQIDEQQSITEyQVETcZGxIjNSYYGh0fAFFBUjU8HhQnLxNP/aAAwDAQACEQMRAD8AeR02xfBJP2i/ZhmWHjF2lNIinGpUjmhBte5B7tkXwST9qv2Yr2VP20adjX/jl4B7tkXwST9qv2YOyp+2g7Gv/HLwD3bIvgkn7VfswdlT9tB2Nf8Ajl4B7tkXwST9qv2YOyp+2g7Gv/HLwD3bIvgkn7VfswdlT9tB2Nf+OXgHu2RfBJP2q/Zg7Kn7aDsa/wDHLwD3bIvgkn7VfswdlT9tB2Nf+OXgHu2RfBJP2q/Zg7Kn7aDsa/8AHLwD3bIvgkn7VfswdlT9tB2Nf+OXgHu2RfBJP2q/Zg7Kn7aDsa/8cvA8bpuiAv5JJ+0X7MWhh4zdozTKVI1KavODS96LZGFgILxL0hPRO4koKkxo2kTAWRu46rWFzsL4Zp4fOtJIzlUy8hi926D4JL+uuNPyUuqKfmIi3Lulc1BIgy6qltz6sBgPWQLD24rLCZd5JEqrfZFhZfUGSKORkaNnRWKN6SkgEqfEcsKtWdjZCjEAGACD9LPFUtBTJ1DBZ5XAUkA2Vd2NiCD+avzsM4akqkvS2RlVnlRLcprlqIIpk9GVFcepgD/vjCUXFtM0TuhXipIYAK4zXpSemJ67LapFDaQ7jSp9TFbG/rw3HC5tpIydW26G49N0PwST9ov2Yt+Sl1KfmF0Piq6XKpkLQZbJptcSMXZbd5CxgW8dWJWEj/ymT2ztdIhVRx5mFbPCss2mMyx3jiGhT5w576mHgxIwx+Xpwi7LruZdrKUkaQxyRwMABgAMABgAMABgAMABgAMABgAMABgAMABgAMABgAMABgAMABgAMABgAMABgAMABgAMABgAMAGUMlyeSpLhOUcTyuSDYKgJ3IG17WHicb4uObEKPcdLAYhUMFneurLAzDolWChkqHqSZUjMmlUGjYX07nUfjberGcKcJSUdSk/xWsrySVun+n3xJ0QCCESQ1JYgqGEiWB1Mq3BHKxPI39eKqnCWi0+ZaP4pVi7ySa8Pr98yt85y16aeWCQWaJip2IvbkwvvpYWYHtBGMFFt5VudlVoOn2j2tckGT8EmWItJP1MofT5P1EssoW9izRoC6dtgV3tzA3w4sNFaS17mkvmcap+Lyb/bSt79/kx4quj2l6w6ayWCPSNJqqSaPzu4yMscdifb2W7cDowf/Hwkn9WZL8UrxVm18V8tLIg+Y5TUU5tPDLFuQC6MASOeliLMPEXwvUouGu6+H2jsYfGU61kn6VtvPvOFHTNLIkaC7yMqKO9mIAH0nFYQzysbV6yo03N8iR1HBMy16UAdXlIUuyhtKXGo32vYCx1WHPli1SEY2y31EqGPc4SqTSSXmSjIeiZZ6JamSpKtJGJEVUBCgrcBrm7H1W9uNHShGTi9RJ/itWWsUkvH6HlT0UL/AGetUlSdfU9cysg0kaNZUWNwfE39QxPZQzZde/7/AMCP4pWXpNJrpt89SA8TZJJRytDJuQqsGAIDBgDdbgXF7i/eD3YvgVavY1/EayrYNTXVGrhjE5Ryq6VJUaORQyOCrKeRB2IOJTad0BlPP8ralqZqdr3icqCeZXmp9qkH247cJZ4qXU5045ZWLU6AMyGmppja4ZZl8bgI30aV/WwljY6qQzh5aWLewgMBgAMAGeembOOvzFowfMp1EY7tR85z9JC/Nx1cJDLTv1E68rysWJ0I5t1uX9UT51O5T5reevs3ZR8XCmMhapfqbUZXiWFhU2DABH+kEr/ZlZrAI6iS1/faTp9uq1sa0PWR70Vnwu5WvQnwlHNrrJ0DhG0QqwuNQsWex52uAO46u0CzmLqtegviL0KafpMtfif8TqvkJfqNhGnxIYlszLmSfjEHysf1lx2Z8L7mIQ4ka2xwzohgAMABgAMABgAMABgAMABgAMABgAMABgAMABgAMABgAMABgAMABgAMABgAMABgAMABgAMABgAzX0e9dqqtGrq/I6jrbcraG03+da3bz7L4ar//AFL4DFPL+na73di6eN6+KPK5g8iKXgZUDMAWYpsFB5nwGM6MW6isuYnUfoMV8RVsU1GXikSRC0VmRgwP31O0G2Kxi1KzLN6FY5XlL1XEkwqv+lI8wVreciECEDwsyN6lN+3FKStmn8PH/PM6eJqJYanCPPf4f6Tud6m9XV0c9L1TWsGQnU0QKOxkLoitcaAfOXzFuRvbZZdIyTuct31aFFHmNb1SyiMVdPIEZDtHOyOo5xkLF5rHcll80nbzfOhxhe17P5fUlNkJ4yy+CopSI5eqpo2LhDY+SzqrAwyKD97R72Wxsr7DUHUDTLmvGS1fzV73+90TSrujNVI8r7+BE+jutyymbyitaTrUkBhVQ5C2F9Z089zaxJ5cjjGnG0dLXd1/i++Z08dKtUm4pPKknZeb++RM8zp5V4kgkg1FZ40kYryMeko1/CyA+0dtsUqJ2i+9f3/Zjh5w7CpF+5ry/ol2QV8UOT0zSyJGvkqC7sFF9A2uTz8MbVIt1Wl1OfFpQR8U1dFLkrdXIj6aIq2lgbMIrEGx2IPZgcWquvX+ybrIU90tmXy5usvp6mLqr+80jl4dZr9t8GD/APoH6+X9PVuqv3/+WNHjGAme4AKK6d8o6uriqANp00tt+elhcnxRlHzTjpYKd4uPQUxEdbke6Lc18mzOAk2WQmFvU+y/+QJjXEwzU34lKMrSNLY5A8GABFnWYrTU8s7+jEjOfGwvb1nli0YuUkkQ3ZXMsV8MxVamUbVDyMG98wYaz+s2O1FrhXI58k+J8ybdCGbdVXmEnzaiMqPjpdl/h1/SML4yF4X6GuHlZ2L+xyxwMAFddOeadVl4i7Z5FU/FXzyfpVR7cN4ON6l+hlWdo2JTwRk/klDTwEWZUBf47ec38ROMK0883IvBWikKeJ/xOq+Ql+o2Ip8SCWzMuZJ+MQfKx/WXHZnwvuYhDiRrbHDOiGAAwAGAAwAGAAwAGAAwAGAAwAGAAwAGADwm25wAVgnSEavOKampW/uwdw7D/qkRyHb9AEbd535Ww5+Wy0nKW/lqZdpedkWhhM1DAAYADAAYADAAYADAAYADAAYADAAYADABlrhHiA0M/W9X1qMjI8RbSrqwIs2xBHbYjGuNbVa66I6X4fh1XwWV9WSGo43y91KnJaQA7Eoyo3sZYgw9YOMliqqd7/M0f4RF6OXy/wBO0PSDQoQVyWkDKQQw0XBHI36m9/HEPE1Xzfiyf0he18v9G3hziqNc1auqFLFmdkvIbRl/NFzpJKrGSmw2222xag1aSbs3928gx+HqKlCMFdLe29+vncd+LuOoHpjSwRxsCwZSiFI4LdkIKq7ve56xgoubhezGzqRpvNe78fHl8BPD/h9WrxLLH5/Bf2QzLuI6yB9cVTMrfHJB9am6t7QcLqvPnZ/Bf0def4dQkrJW7vvzLI4d6VoJNSZjToDIgjkmjTUHUarCRN2t5zbDUPOOwvjWMoy4XZ9H/T+tjk1/w+rT2WZe7f4r6XGvMOH+HrmRcwkEZ36pAWa3vR5hcfOufHF8vpZnFX63svOxWOIxKh2avbbbXyGzNePC+ZRVkSMscCrHHHq0kxi9wxF7arm/Paw3tfGFWa0jHW3zf0HsLgH2Uu00cre+1v7FUnHmXsCDklHuCCRoB37iIbg+I3wfmqvV+LK/pEbWzfL/AE+YeOcvVQoyWkIAsCxVj7WaIsx8SScDxVV834gvwhLRS+X+kY4vz5q6oknK6AyqFTVqCKoAsDYbXubADcnGuBd692V/EKKo4NQXVGqRjI5Z7gAhHTFlPX5bIwF2gImHqFw/8DMfYMM4WeWovfoZ1Y3iZ2RypDKbMCCCOwjcH6cdXvEE7M1jkOZCppoZ15Sxq9u4kAkew7Y4c45ZOJ0k7q4vxUkrXpwzRhTQ0ke8lVIBpHaqkG3rMhQfThzBx9JyfIxrPSy5nDpI4TWLJYkjF2otBuB6QPmyH2ltZ9WDD1b1m3zIqQ9C3QprKMwanninW94nV7Dt0kEj2jb246M45ouPUVg7STNZQTK6q6m6sAwPeCLj92OE9DonTABU/F6+X5/SUvOOmAkk8DtIwPgQI1+dh6l+3QlLr9/Uwn6U0i2MIm42cT/idV8hL9RsXp8SKy2ZlzJPxiD5WP6y47M+F9zEIcSNY1VSkSF5HVEUXZmIAA8SdhjiJNuyOiQ+r6VMqRivXs9uZSNyPptY+y+N1har5GbqwXMdsg4zoa06YJ1Z/eMCjeNlYAkeIvik6M4cSLRmpbD/AIyLBgAMADNnPFdDSG09TEjD8zVdv1Bdv3Y0hSnPhRVzS3GSHpUylmC+UEX7WhlA+kpt7caPC1Vy+aK9rDqS6kqUlRZI3V0YXVlIII7wRscYNNOzNDtiAPiaVUUszBVG5JNgPWTywANWS8T0lXJJHTyiUxBS5W5Xzr2s3JuR5XGNJ0pQSclYqpJ7Edz7pWy+mkMYMk7KbN1KqQD3amZQfmk41hhaklfbvKSqxTsO3CnG9HmF1gdhIo1NG40sByvzIYX7QTa4vzGKVaE6e5aFSMtirOk3pK8q1UtI1oOUkg5y+A7o+/33q9J3D4bJ6Ut/L/TGtVeyIFkuayUk6VEWkSRkldQuN1Km49THDM4KcXFi8JOLuiXe7DmXv4P2f/7Yw/J0/ebdvPoKcr6U80nmihV4NUrqg+9X3YgX9LsvfFZYSnFNu5Mas27F+45g0Nmc8QUtIAaieOK/IM259S+kfYMXhTlPhRDkluRr3WMq3tLIQObCGSw/hxt+Uq9PmivaRHnI+M8vqyFgqY2Y8kN0Y+pWAY+wYznRnDiRKmnsP+MiwYAEuY5jDAheaRI0H5zsFH0nt8MTGLk7JENpbnPJc3hq4hNA2uMlgGsRfSSp2IB5g4mcHB2YJp6oZM36Q8tpmKPUKzjYrGrSWPcSoIB8CcaQw9SSukVdSK5nPLOknK520rUhGPLrFaMfrMAvsviZYapHWwKpF8yWA4wLnuADO/CPRvPmFOJ0mjRSzLpYMTsfDDuJ7LtPSTb7ycJiq9Knlg1buHr3FKn4TD+q+F/2PZfiM/qGK9peCD3FKn4TD+q+D9j2X4h+oYr2l4IPcUqfhMP6r4LUPZfiH6hivaXgg9xSp+Ew/qvgtQ9l+IfqGK9peCG3iDoxaihaaergVRsBpe7N2Ko7WP2k2AJxeFOjN2jF+JWX4liYq7kvBBw/0YPWwrNBVwMh2I0vdT2qw7GH2EXBBwTp0YOzi/EI/iWJkrqS8EOXuKVPwmH9V8Uth/ZfiW/UMV7S8A9xSp+Ew/qvg/Y9l+IfqGK9peCD3FKn4TD+q+D9j2X4h+oYr2l4IPcUqfhMP6r4P2PZfiH6hivaXghi4z6N5svpmneaN1uFsoYHf14ZwvZdp6KafeL4rFV6sMs2rdxooYRKnuADlUwLIjIwurqVYd4Isf3YlO2oGTc1oGp55YG9KJ2Q+OkkX9RG/tx3IyzJS6nOkrNovDoMzXraFoSfOp5CAP0H84fxax7Mc3GQtO/UboSvGxY+FDYqmlX+0uInfnDQLpHdrW4Ht60ub/8A0xh1/t4e3OX3995jxVO4s7MKNZopInF0kRkYeDAg/uOE4tp3RszJtdSNDJJE/pxuyN61JB/eMdyLzK6ObJWdjQvRBm3lGWRAm7QEwt6lto/8ZXHKxUMtR+/UepSzRJnLIFBZjYAEk9wGFzQrDofiNTPXZk43mkKR3G4W+oj1WMa/Nw5inljGmuRjS1bkWjhM2Gzif8TqvkJfqNi9PiRWWzMr0E4jkjci4R1Yjv0kH/bHakrpo58XZ3LupuFKrN2WpzNnihveGjQ20jsMh56iPDV8X0cc51Y0fRp6vm/oOZHPWQ91PRflbx9WKfRts6u+sHv1Em/qa48MZrFVU73LOlBq1ijeLuHpctqzCzHzbPFIvm6lv5rC26sCLHuI9Rx0qVRVI3FJxcJF59FvFDV9HeQ3mhPVyH3211e36Q5+IbHNxFLs56bMbpTzIlGY10cETyysEjQFmY9gH8z3Abk4wjFydkXbSV2VJDxjUZ1XLSRSvSUrBiSm0rqovbV+aT3Dlvctyw86MaMMzV38jBVHOVloWFlnA2XQLZKSEntaRBIx77s9zvhWVepLdmygiv8App4UpYII6mCJIm60RuEAVWBVjfSNtQK8x3m99sNYSrKUnGTuYV4JK6E/QJm7iaekJJQx9co7FKsqtb42tf1cWxsFZSDDyeqLbzyknlhZKefyeQ2tL1ayW3381tjcbeGEIOKd5K6GH7jPvSXlNfTTKtZUNUK4LRuWOk2sD97OyMLjYbbjfnbq4ecJL0FYTqqSerOfAFPWzmekoyE69U66UkjRGpa4uO1i1rDc2I5XIK7hG0p8tgpZneKHjibojqqaMSQP5Vb00SPS48VXU2seA38D2Up4uMnZ6EzoNarUWdD/AApWJXColhkhjjRxeRShYsNIAU2JG972ttiuKqwcMqd2Wowad2TnpmH/ACmb40X9RMLYT1q+PkbVeFlQdFn5WpPjP/Skw/iPVS++aFqHEaW0juxxx0NIwAV90pcfGgUQU9jUuLljuIl99btY9gO21z2AtYah2npS28zGrUyqy3IZ0X8G/wBoyPW1paWMNYBySZXFrlidyi7C3InbkpBYxFbs1khp/RnShmeaReMECooVFVVGwVQAAPADYY5rdxogHSZ0fQ1MLz08apUoC/mC3W23IIGxe3Jud7Dlyaw+IcHaW3kZVKaktNyLdF3STIsiUtY5eN7LFKxuyE8lZvzlPIMdwee3o74nDK2aJnSqu9pFncWZZWzoopKzyUjVq+9K+u9rDUd0tY7jv8MJU5Qi/Sjc3km9mZv4ljqUqZI6t3eaNirF3L+OxP5pBBHLYjYY69Nxcbx2EZ5r2ZOeBlrswpEoKdjT00Rc1M/a+t2YRry7DuL+s2sGWrZKcnOWr5L+zem3KOVE6pOiTK0QK0ckht6bSuD9CFV/dhZ4uq3v8jVUo9CCdI/RkKOI1NKzNCpHWI27ICbagQN1vsQdxzuRezNDE53lluYVaNldHz0R8bSQTpRzMWglISO5/BufRAPvGPm6ewkEW3vOKoKSzrcKNR3sy+McwbID0JfkxflZP54ZxfrTKjwE+wsahgAMADPxTxJBQQGadvBEHpO3vVHf48hzONKdOVSVkRKSirspyoyLN8+fyplSOE/gRI5VAp94ApZr7XcgauzYAB9VKVBZefMWcJ1Hc8gyTNshfylVSSHYTCNiyMv6YIDL4Pp831EgjnSrrLz5AoSpu5cvC/EcFfAJoG25Op9JG96w7D+48xhCpTlTdmMxkpK6HfGZIYADABX/AE5fktvlI/5nDWD9ajOrwk/GFTQ9wAGACgem/KeprxMBZahA3z0srfw6PpOOpg53hboJ4iNnc+ehHNeqzAxE+bURlfnL56/whx7cGMjenfoGHlZ2Ls4nzYUlJPUG33tCQD2tyUe1iB7cc6nDPJRG5OyuRXoZycw0PXvcy1TGVieZXku/bfd/n42xc7zstkZ0lZXJ9hY1M99NOUdRmJkA82oQP85fNYfuVvnY6uEnmp26CdeNpXHToFzbRUzUxO0qB1+MhsbeJVr/ADMZ42F4qRbDy3RPulzOPJssmsbNNaFfnX1f+MMcLYWGaovcbVHaI58CZP5JQU8JFmCBn+O3nN9DEj2DGdaeebZaCtFIf8Zlhs4n/E6r5CX6jYvT4kVlszLmSfjEHysf1lx2Z8L7mIQ4ka2xwzohgAqL7oGnGikk/ODSL7CFP8x+84ewT1aF8QtEIPuf5SJ6pewxxn6GYf8A3HF8dtErh+ZPulLI56ygaKn3cOr6Lgawv5tzte9mF+1cK4ecYTvI3qRco2RDuibgOrp6o1NVH1QRGVFLKWZmsL+aSAAL897kYYxNeEo5Y6mVKk4u7LfwgMFc9O35OT/MJ9WTDeD9Z8DGvwEI6CPyk/8AlpP6kGGcZ6v4/Uzw+7L9xyxoqL7oL0aP40v8o8PYHeQviNkIfuf/AMPV/Jx/WfFsdtH4/wBEYfmXXjnjIYAIR0zfkmb40X9VMM4T1q+PkZ1eFlP9Fn5WpPjP/Slw/ifVS++aFqHEaXxxx05zzBFZ2NlUFifAC5wJXAydneaPUzy1EnpSsXPgOxfUq2UeAx3YQyxUUc+TcpGneD8rFLRU8AABSNdVu1zu59rkn2441WeebkPRVlYeMZlgwAZY42y4U9fVQj0VlYqO5W89R7FYDHaoyzQTEKiyyNA9HGdNV5fBK5vIAY3J5lkJW58WADe3HLrwyVGkOQleKZSXS1+V6r/S/pR46OG9UvvmKVuNltdC0YGVRECxZ5SfE62X+QA9mEcX61/DyGqS9FE5wsaDbxJAslJUI24aGQH2qcWg7STIlsZZyliJoSOYkQ/xDHanws58eJGuMcM6JAehL8mDwlk/nhnF+sMqPAT7CxqGABi4v4pgy6HrJTdjcRxg+c57h3Adrch6yAdKVKVR2RWc1FXZRFNmMmb5pT+VtdXlVdA9FUvcoo7jaxPM3x03FUaTyiik5zVzSaqAAALAcgMcgdPJEDAggEEWIIuCO4juwAZo/tOXKcyn8lbzY5XTQTdWQMbI3fYbX5gg47GVVaazCWfJJ2L94R4pgzGHrYTZhYSRn0kPce8HsbkfpA5dWlKm7MbhNSV0PmMywYAK/wCnAXyth2mWMD6ThrB+tRlV4SfjCpqe4ADABX3TblPXZf1oF2p3D/NPmt7Nwx+LhrCTtUt1Mq0bxKKyjMGp54p1veJ1ew7dJBI9o29uOnKOaLj1E4O0ky6+leqNX5Dl8Lb1kiuxFtox2+rcv/pnHNwyy5qj5ef35jlTWyLHpoFjRUQWVFCqB2ACwH0YVbvqzU6YgCuunHKOtoVmA86ncNy30PZWH06WPxcN4Odp26mNeN43KZ4UzXySsp572EcgLfEPmv8AwE46FWGeDiK03aSLc44/v2cUNCN44fv81uXvrH5qgf6mEKPoUpT66ff3yGp+lNIs/CZsGABs4n/E6r5CX6jYvT4kVlszLmSfjEHysf1lx2Z8L7mIQ4ka2xwzohgAqj7oD8DS/KP9UYdwXExfEcIz9AP4zU/JL9bGmN4UVw/Mu/HOGhLmWYw08ZknkSNBzZyAPV4k9w3OJjFydkiG7ELPH89WSuVUck4vbr5fvcQ8d7Frdq+a3hhnsFD1kre5aspnb4UQ3pTyzMUpI5q6rWTVMqCCJNMaEpIb6ti582w1Da53xvhpU3O0F8XuZVk8t2xF0EflJ/8ALSf1IMXxnq/j9SMPuy/ccsaKi+6C9Gj+NL/KPD2B3kL4jZCH7n/8PV/Jx/WfFsdtH4/0Rh+ZdeOeMhgAhHTN+SZvjRf1UwzhPWr4+RnV4WU/0Wflak+M/wDSlw/ifVS++aFqHEaXxxx0ZOOCRl1aRz8mmt+zbGlH1ke9ES2MtxqCQDyJAPq7f3Y7TOatzX+OCdMMABgAzh0vxac2qD74RN/40H+2OthXekhKvxlidAbE0EwPIVLW/Zwn+eFcbxru+pvQ4CuOlv8AK9V/pf0o8N4X1S++YvW42W30M/kmH40v9V8I4v1r+HkNUuFE3wsaCLO/xeb5J/qnEx3RD2Mp5V+Fi+On1hjuT4Wc+PEjXOOEdEr/AKI20DMKY84aySw7lOw9hKMcNYnXLLqkZ0+aLAwqaEb434xgy2HXJ50rX6qIGxY95P5qDtb6LkgHajRlUdkVlJRRnPiDOZ6yYz1DEs/o7WUL2Kg7FH2k3JJx1oQjBZYiE3KTuxHS1DRukiHS6MHU9zKQQfpGLNJqzKp2dy/uGOlShqIwKhxTzAecr30E96vyt4Eg+vnjlVMLOL01Q9CtGR8cVdKtHTxsKZxUTEeaFvoU97PyIHcpJPhe+Jp4Wcn6WiCdWMVoUFPMzszuSzMSzMeZYm5J8STfHUStohJu7uxdw/nU9HKKinYqyel2qR2q47VP2EWIBxWcIzWWRMXKLujRnBHGMGZQ64/NkW3WxE3KnvHvkPY38iCBya1GVN2Y/CakrokmMSxX3S6esGX0w5z1ke36K7N7BrBw1htM0uiMqnJFg4VNQwAGABNmdEs8MkL+jIjI3qYEH+eJjJxaaIaujJlXTNFI8b+nGzI3xlJB/eMd1NNXRzpKzsWz0M00lVUGrm3FLAlLD7B/NU/qYQxbUI5Vzd39/ew1RvLVlx4QGAwAJM2oFqIJYX9GVGRvUwI+nfFoycWmiHqZNqqdo3eNxZ0ZkcdzKSCPpBx3E7q6OdJWdi5OhGleZ6mvmOpyEgVjzsqrq/cIx7Djn4tqKUF3jdG79Jls4RNwwANnE/4nVfIS/UbF6fEistmZcyT8Yg+Vj+suOzPhfcxCHEjW2OGdEMAFUfdAfgaX5R/qjDuC4mL4jhGfoB/Gan5JfrY0xvCiuH5lu8R5zHR00tRJ6Ma3sObE7Ko8SxA9uEYQc5KKGW7K5T/BdO+fV8k1c2uOABhCCQnnE6VA975pJ7WsLkjbD9V9hBKG75i9P9x3Zd8MSooVVCqosFAsAO4AbAY5rdxkrjp7/EIf8yv9ObDmC9Y+76GGI4SGdBH5Sf8Ay0n9SDDGM9X8fqUw+7L9xyxoqL7oL0aP40v8o8PYHeQviNkIfuf/AMPV/Jx/WfFsdtH4/wBEYfmXXjnjIYAIR0zfkmb40X9VMM4T1q+PkZ1eFlP9Fn5WpPjP/Skw/ifVS++aFqHEaXxxx041tMJY3jb0XVlPqIIP88SnZ3BmSa+ieJ5IZBZ0Zkb1gkH2XGO7GSaTRzmssjVuQZgKimgnHKWNH+kAkesHbHDnHLJo6Cd1cX4qSGADMvSdWCXNKpgbgOEHzFVD/Epx2MOrUkI1neZdHRJlZp8sh1CzS6pj6mPm/wAAXHPxMs1R2GqUbRRT/S3+V6r/AEv6UeH8L6pffMVrcbLb6GfyTD8aX+q+EcX61/DyGqXCib4WNBFnf4vN8k/1TiY7oh7GU8q/CxfHT6wx3J8LOfHiRrnHCOiV2jeRcQMDtFmMQIPZ1se1voB9sgw1x0P+vkzPafePXHnGsOWxb2edx97ivz/SbuQd/byHhnRouo/cTOoooZOjfh8VCjM6201TOSyFxcRICQoReQvzB7AR26ida9TL+3DRIrBX9Jk/q6WOVCkiK6NsVZQwPrB2OFU2ndGpnfpT4VTL6odVtDMpdFJvpINmXxAuCPjW7MdXDVXUjruhKtDK9BDwLwfLmU2lbrChHWy25D3q97kdnZzPYDatWVNe8inSzdwcdcHy5bNpa7QuT1UtuY963c4HMdvMdoBRrKoveFSll22HTom4Tjr6l2mF4YArMnv2YnSD+j5pJ9QHInFMTVdOOm7LUIKTuzQdPTpGoRFVFAsFUAADwA2GOW23qxyxW/SZw/5GBmlDaCeFh1oQWWRWIU6l5Hci/eL33AIbw9TP+3PVMyqLKsyJJwHxrDmUW1knQffIr8v0l70Pf2cj441qLpv3FoTUkMbN5bxALbxZdEbns619rfQfpjONeCh75eSI3n3Fi4UNAwAGAAwAZ36Zsq8nzF3Ask6iUd1/RYfSuo/Gx1cJPNTt0E68fSLj6Ock8jy+GMizsOsk79b7kH4osvzcIV556jYzTjlikSXGJcMABgAzt0y5T5PmLuBZJ1Eo7r+i49d11H42OrhJ5qdugnXj6RdPAOT+SUFPCRZtGp/jv5zD2E29gxz60882xqCtFIkGMiwYAGXjOqSKgqmcgDqZBv2kqQAPEkgAeONKSbmkis3aLMwZbMEliduSOjH1BgT+4Y7MldNCEXZ3NbxSBgGUgqRcEG4I7we0Y4R0T6wAVD90BVpppYrjXqdyO0CygE91ydvUcPYJO7YviHokM/QPVItZMjEBpIvNv26WBIHebG9u4HuxpjU3FMph3q0TzpopnfK5CgJCOjuB70GxPqBIJ8AThbCNKqjasm46FPdH/FZy2p6wqXiddEqi17XuCt9tSnsPMEja9w/XpdpG3MVpVMjLpPSjlWjX5R83q5NXqtp/fy8cc/8AK1b2sN9rDqV90iZ1WZlR+ULAYaCKRWQv+EkY3QPYXAQarbbedzb81qhCFOeW95GNVylG9tBs6F6+OHMSZXVA8DopYgDUWjYC525KcXxcW6enUrQaTLo4c4lSsmqliUGKndUWYNcSMRdrC2wXYXub3v6+dOm4JX3Y0pXK6+6BqUJpIwQXHWsR2gHQBf1kG3qOG8CnqzDEPZCHoEq0WqqIyQGkjUqD26WN7d5869vX3YtjU8qZGHe6LxxzhoMAEe6QMpary+ohQXcpqQDmWQhwB6ytvbjWhPJUTZWavFozZkmZvS1EU6C7ROGAO17c1PdcXHtx15xUouLEIyyu5f1D0qZXIgZpjG1rlHje48PNUg+wnHLlhaqew4q0Ookp+OJsxqUhyyM9Ujq1RUyoQoQEEqq89TDbex57D0hZ0FTjepvyQKpmdojJ0wcCPIxrqZSzWHXxqLk2Fg6jmTbYjuAI7caYWul6EvgVrU82qOPQpxlGqeQzOF3Jp2J2Oo3KX79RJHfcjsF5xdF3zr4kUZ/8WXFhAYItx/xjFl0BNwZ3BEMfaT74jsQcye3lzONqNF1Je7mUnNRRT3R1wRLmMwmmDeTK2qR2/wCqb3Kqe259Juzcc+XQr11TVlv5C1Km5PMzRKqALDYDljkjhmjpQqVkzWqZCGXUi3BuLrGin6GBHsx2MOrUlcRrWzstvoUqUbLEQEFo5JAw7QS7ML+sMMIYtPtb9wzRd4onuFjUa+KKtIqOodyAqxPz+KbD1k7Ad+L003JJESdkZWpJdDox30srEDwIOO3JXTRzk7O5rekqklRZI2Do4BVlNwQe0HHCaadmdIi3SdkL1NKJIb+UUrCeEjnddyo9YFwO1lXG2HqKMrPZ6MzqRutNzO2ZZjLUytNM5eRzdmP+3YABsANgMdaMVFWQjJtvUvXoc4ninpEpSwE8AK6TsWS50svfYbHuI8RjmYqk4zzcmOUZpxsWETbc4VNinuKqY59mKQ0x/u1KpWSoG63YgsEPJjZQB6ieVrv032FO8t3yF5LtJWWxaeSZRDSQpBAgVEGw7Se0k9rE7k4SnNzd2bpW0DO8ohq4XgnUMjjfvB7CD2MOYOCE3B3QNXVis+Dqc5HXyU1S393qgvUTnZSyFrBuxWIYg+IXsOzlV9vBSjut0YwXZytyZbYwibladNXE8UdK1GrAzTFdSjfQgIYlu7VYADuJPZhvCUm5ZuSMa00o2KSy3MZaaVZoXKSIbhh/v2EEbEHYjHSlFSVmJxbT0NE9GOQvS0hkmv5RUsZ5ied23APiAbke+ZscnEVFKVlstEPU42Wu5L8YGgYADAAYAI5xbwhDmD0zyEjyeTXYAHWt1JQ+BKjGtKs6aaXMrKCluSPGRYMABgAMAEb4u4PhzBqZpGKmnk17AHUt1LIe4NpG/hjWlWdNNLmVlBS3JJjIsGAAwARDNOjbL6iRpZVlZnYsbzSWBJubDVZR4DG8cTUirLyRR04vcSe5LlX+FJ+2f7cW/N1evyI7KHQd+HOCaOhkMlOsikgrYyuy2JBPmk2vtzxnUrTmvSLKKWw919Is0bxPfS6lW0kqbHbYjcHxGM07O5YhzdE+VkkmOUk8yZpCT7dWGPzdXr8kZulFnnuS5V/hSftn+3B+bq9fkHZR6EoyfJIaaHqIwxj3uJGL3vzBLEkjwxhKbk7sukQfN+hujlcvDJJADvoFmUfFB3HquR3WwzHGTSs9TKVCLFmQdE1BTsHk11DDcCW2gfMAAPzr4ieLqSVloTGjFE3q6OOWNopFDRupVlI2IO1sLJtO6NStajoUpS5KVEyxk+hZWI8AxHL1gn14cWNnbZGHYRvcmtDwpTQ0Zo4wyxEHUQ5DkncsXG+o25j1CwAGFpVZSlne5qopKyGFuibLCSSkpJ5kzOSfWb41/N1evyKulFnnuSZX/hy/tn+3B+bq9fkR2UST8P5FFRxmOIyFS2r75Izm9gNixJAsOWMZzc3dmiVh0xQkMAEC4p6K6OrkaZGeCRiS2ixVieZKHkfikX3JuTfDNPFTgrbmU6MZajXl3QrSqwM08soH5qgRg+BO7fQRjSWNlyRVUIrcsbK8thpoxFBGsca8lUWHr8Se0nc4UlJyd2bJW2FeKkkS4j6OcvrWLvEY5G5yRHST4kWKsfEgnG9PEVIaJlJU4yEMPR9Mi6EzWvVOwawSB4G23stizxCergiMnvPrLeiygjfrJutqpCblqh9Vz4gABvnXwSxVRqy07gVKN7k3jjCgKoAAFgALADuA7BhY0GbiThenrggn6yyarBJGQHVa9wp87l2+ONIVZQ2IcU9yPDojyv8Aw5P2r/bjX83V6mfYwOkXRTlqG6LMp71ncH6QcQ8VUe/kiVSitibgYXNCJZx0c0NVK0swmZmbUfvz2B8FvYezG8MROCsvIo4J7iL3JMr/AMOX9s/24t+bq9SvYwOtP0XZfHfR5Ql+emokW/0HEPFVHvbwRZU0tibYXLlBdLvBhpJjVQr/AHeZvOA5RyHmPBWO47jcbebfqYWtnWV7oUrU7aor1HKkFSQQbgg2IPeD2HDQunYlvC2X5jm0nUGpqGhFutaSV2RV+KWszHsX/YE4wqyp0lmsr8jaGeb3NBZDk0NHCsEC6UX6Se1mPax78cqc3N3Y5GKSshwxUkMADfn2Sw1kDQTrqRvpU9jKexh3/wC2LQm4O6Ikk1ZmfeKqHMcqk8n8pqBCfwTJLIqMo7lDWVhyK/7EHHVpSp1Vmsric88Ha5EWYkkkkkm5J5k95PacbmJYfRFwYauYVUy/3eFrqDykkHIeKqdz2E2G/nDCmKrZVlW7GKNO+rL9xzBsMACSTNIFJDTRAjYguot699sTlfQi6O09QiDU7Ko72IA+k4ixJ5T1Uclyjq9uelgbfRiWmgO2IAMABgAMABgAMABgAMABgAMABgAMABgAMABgAMABgA8Y23PLAAgos8pZpDHFPE8gXXpVwTpvbVYHdbm18WcJJXaITTFVRVRx21uqX5amAv6r4hJsk+IMwhc2SWNj3K4J+gHBZoi4pxBIYADAAYADAAYADAAYADAAYADAAYADAAYADAAYADAAYADAAYADABwrqOOaNopVDo4Ksp5EHEptO6Bq5nvjbgFqCdSXIo5HAE+kt1YJ5Oo3JA5W9L13GOpRxHaR9/TqJTpZX7i9OFMqpqamjjpdJiI1BwQ3WE/nlh6RPf6gLAAY51SUpSbluNxikrId8ZlgwAGAAwAM/FmVU1TSyJV2EQGouSF6sj88MfRI7+XMG4JGNKc5RleO5WcVJWZRvBHALV87EOTRxuQZ9JUyAHkincEjnf0fE7Y6NbEdnH3+QrCld+40HQ0ccMaxRKERAFVRyAGOW227scSsd8QAYAK44mpYzxBlt0U6o5i3mjeySkX77HDdNvsJ/AylxonmbUySQyI6qylGBVgCDsew4Vi2ndGj2Ipw8702RwS06xBkpVlYMCA9o9TbruGJ3ub/AO+N5+lWal1K7R0HPhHiby6F/N6qpi8yaJwT1b22NtiUPMHt3F7g4pVpZH1XImMrinh2uqJo5Wl6pSskkSaA1vvbumprt2lb6Ra3eeys1FPQE2xHwdns9X5V1giXyeokphpDecyafO3bYHV6P78Xq01C1uauCbZ8cL59UT1VXTzrEjUxUWQNdw4JVwSbAFRy33PPbcqU4xipLmCbbsxdk1fUSz1Kt1XUwv1aMoYFm0qx5m1l1aSRe5B5WtisopJdWCbuNeWZ5WzyVka+TBqVwgur2kJXUPz/ADOdvzsWlCEVF66kXY553ms0NA9SFQSRw9a6ODbZdTLsQQb7X39WKwipTylruw1RcVTxigedIzHXFFBj1Bo3dNSgg3DrzBNxbnbF+yTzJciqk7JsX8S8RNBUUlKgQSVbOFkkvoQIoJuAQWYkhQoI3PPletOnmi5PkS3bQccokqSJVqFjDI+lHQEK6aUIbSWJXziykX/NOKSy6ZSVfmNfCudz1MtUkoiC00ph8wNdiAp1bsdIsfR39ffepBRSa5kJtjfmnEdfTrRmSOBWq544dFnJi13N2OqzEAbgWF+R7cXjThLNZ7K/eVcmh8WWu0zqVg6xbGFvOCSAjkwvdG1AjtsCDvyxl6F0W1GTLeLpZctaq0xioVzH1BDbShggiPnX1sxAB7NQ22xrKklUy8uvu6kKWlyW0XWaF63R1lvO0X038L728e3w5Ywdr6F0Js8ziKki6yW5uyoiKLs7sbKiDtYn/cmwBOJhBydkQ3YQPxE0VRTwVEPVmp1dUyyaxqUair+auk2O1tQJuL4t2d4tp7EX1syPdIFdPLU0lAsV0mlLuNa/fY4gGZG96rHY352t241oxSjKfT5NlZN3SJtSJqCySRKkgBXmGKqSNtQHI6QbDuHdhd9Ey4x9JMStllXqUG0TEXANj3juONaD/cj3kT4WRLOKCm/4chlkRFkSmhaKQABxJpTTpYb3J7vHG8ZS/MNLqysrZLkhzHO6ujyeOqdVaeOGNplkBuzEKDuD5rXNzse3GMYRnVyra+hLbSHqknq+tjWQRNE6MWZFZSrDTpBBYgg3O/hjNqNtCVcZc74wkoqxY6lE8lcD7+modUWZgnWA3AW6kavbtyxpCipxvHfp17iHKzsPGe1tRG8Ah6krLIIzrDErdXbULMNQsttO3PnjOCi73JbY28bcSVFAYpFiWaF2KyKtxIoVWdmG+lgERjY25eNxejTjUur2ZE5ZRdnOeMKFqykaKRVjMo1Xs6gE2BBBU+sHuIxWMPTyyJctLo5cVcQtQ08buEaSSVIb3KRqz385juQigE+Nuy+006eeTSCUsq1F+WvV9ZIk/VMgVWjkjVluSW1KVLtyspvffVisstrolX5jVkWf1D1tTSVAiRoUWSMqG++oxtrF22CnYjfc89t7zppQU48/kVTd7MW8NV9TUQNK/VKHLdQVVrMgJCyMC3JxZgoPIjffas4xi7L4kptnDgvO5qxJnlEaiKaSEBA25Q2LEk8j3W278TVgoNJdEwi2zjW59UxZlDSMsIinVnjks2olN2S17atO+rlvy7MSqadNy5oLu9hdVZhP5bHBH1RjMZllJDakAZVA2NiXJa3K2hufLFVFZLsL62EfFfFJo56VAgZJJFWd/wDDVzoQ89tUnabiyt4YtTpZ034ffcEpWY+Zq8qxO0OjWoJAkvpNuwkbi/fv6jjKNr6ku/IYuCOLfL42Dp1NTGB1kR3sGF0cdpRgQf8A+BOtal2b01RWEswuyKsqZWqBL1I6qQxroDb+arajdtvStpHdzxSairWJTYj4Oz2eraqEoiUU9Q9P5ga7FNPnbnYEH0d/Xi9WmoWtzVwi2zzjvik0Ecbqge7gyDfzYQyiR7A3uC6KPFhgo0u0bX3fkEpWJMpBFxuDjEse4ADABxq6VJUaORVdGFmVhcEdxGJTad0BXcuSVuTOZMvDVNESWkpGJLp2kxHcn1bnvDHzg1nhWVp6S6/UyyuO2xLuF+LKWvTVA/nD0422dPjL69ri48cYVKUqb1LxknsPmMywYAGLijiyloE1Tv559CJd3f4q+va5sPHGlOlKo9CspKO5E4sjrc5YS5gGpqIENHSKSHfuMp2I9Wx7gvM7ucKOkNZdfoUyuW+xYdJSpEixxqqIosqqLAAdgGFW23dmp2xABgAMAFd8eyCmzTLKyTzYFMkUjnkhdSq6j2A6ib9ynDVH0qc4LfQzlpJMlXEmeQwUzuXViylYkUgtI5FlVAN2LG3LGNODlKxaUkkN89CabJGhcjVFQsjHsusRB9lxiyeatdc3/ZD4RJxLkkymLMaAA1UaASR9lTFYXQ/pAbq3gB3WtTmtYT28mDXNDj0fV61FH1yghZZqhwGFiLzSGx8RilaOWdn7vIIO6uNvRh/8z/7nU/8A48aYn/h/1RMRNxpUmgzCnrlQus8b0siL+c+7wgDlqZwUv2A4mku0puHTX6kS0dyX5Bl5p6eOMnU4BaRuWqRiWdvnOWPtwvOWaVyyVkQnJcqFTV5snWOhFTEfNYgbIp85QbMDaxv2XwxOWWMO5+bKWu2P3Ftek+U1skZuvUVCg9+kOhI7wSpse0WOM6UXGrFPqizd0RfL38mfKZatzJTPAiQs2kLTztGLE6QAwZLqpa5WxN9ycbSWZTUd76+9GcdErkx4myyjrSKSpF3KmWOxsy6SFLI3MEEjw33uML05zh6UTSST0Y19HVdUE1dLNIZxSSiJJzzcWvpY9rpsCee+9+Z0rqOkkrX5EQb2POj/APGM1/zrfUTBW4Yd39kx5nx0l/hMr/7jB/JsTh9p9zK1OXevMm+FjQr+iy5Fz6ZAT1ZhWr6v83ryTFrt36L+1r8wLMuX7C77fDczt6RYGFjQg3FoJzjKVf8ABXnYdxkEfm37Ljs9tsM0vVT66eZSXEj7zaA1ecUoTeOgWSSZhy6yQAJHf39hrt3W7xiIvJSd+ewNXkfdMvX57K/NaSlSO3c8rF7+vQLe3A/RopdX5BvImeFy5HOkY/8ALKz5Fsa0PWR7ys+FibgfKoHoaGVo1eRaeEqzDVpIRRdb7Key4scTWk1UkvewilY+Olo/8oq/iL9dMThvWxCewto6aKllExlkfylYYURmL+cOsa6knlpYkgdik4q25K1trgtD2rpYp6yaGUK6vSoGQ9qmSUev29+ITcYprqDs3Yi2Xmooqqly6bVJD12ujnPbGscl4n/SS4se0d2wxvLLOLqLfmv7KLS0SWcQsPKcvBtvPJt3/wB2qMYw4Zd39ovLdffIhPFNDJlUdQsSlsvq1ddA/wDhpnBAt3ROTa3IG1rbBmKclVab4l819Sk7xXuJ/wAQx00qJT1SqyVDdWqtyLBWcb8wbISCN7gWwrByTzR5Gjs9GRfg0S0mYTZaJGmpo4VmiZt2hu2kRFvEXIB7ALY2q2nBVNne3f7ykdHY+OlGiUy5e4LI8tStJIVNi0MwIdSfEDY9lyRvicM9JL3X+KCa2J8igAAAADYAdgwqaEM6MZAIKwkgAV1SSSdh5wO/dthjEbx7kUjzPjj2TraGDMIAS1M8dXH2Fo9tYPcDG1yPDE0dJum+enx/9CTuroeeEz1yyVhH40waO43EK7ReNmF5bHkZTjOro8nTz5/T4Ex6kdzLKpsxpqx06opVbREltQSI2isRtYyBpR8pjSM1TlH3b/39PgVazJj7wrngrMtjqCRqaIiTwdQQ/q84E+q2M6sMlRxLRd43GWr4fklpaOtoiFrIKePQfzZk0KTE/eD2E8j2jmNFUSlKE9m/D3lbPKmh24AzQVUU84Rk1ztdHFmVgkSsp8QwI+zGdaORpFoO4h6NPSzT/uU/8kxpiNodyIhz+J91dFJXtWFeqMLqaRSxbkurrGWw2PWsV/0lxVSUMvXf7++YatsUdGeZNNQRpIfvtOWp5Re5DRnTue8rpPtxGIjad1s9UTB6ErxiWDAAYADABFeJeBKarfrl1U9SN1nhOlr/AKVvS7r87bXGNqdeUFbddGUlBMZpM2znLh/eY4q6Af8AWR1ikA/SU7E+AHrbGmWjU4XlfiReUd9QjzXOcxH92jioYD/1ndZZCP0VGwPgQPBsGWjT4nmfgF5S20HnhngSlpH65tVRUndqiY6nv3rf0e6/O2xJxnUrymrbLoiYwSJVjEuGAAwAGAAwAc6inSRSjqrqwsysAQR4g7HEptaoGrjdl3DdFTvrhpYIn5akiRTbuuBcDFpVJy0bZFkLa6hinTRNGkqGx0yKGFxy2IIxVScXdMk9oaKKFBHDGkaDkqKFUX3NgAAN8Dk5O7A9SljClQihWLFlCgAliSxI5EsSSe8k4LvcBNl2SUtOSYKeGEsLExxIhI7iVAuMTKcpcTbIshVPTo9taq2lgy6gDZhyIvyI7DiE2tiTqcQAy/8ACGXfAaT/ANPF/wC3GnbVPafiRlXQWS5NTNEsLQQtCttMZjUoLcrJbSLerFVOSd09QsjwZJSiEwCnh6km5i6pNF73votpvfflgzyvmu7hZHtZk1NKEEsETiP0NUanT8W483buwKclswaTO9LRxxII440SMCwRVCqB4KBbENtu7JEuXZFSU7FoKaCJiLFo4kQkc7EqAbX7MWlUlLibZFke5jkdLUMGnp4JWAsDJEjkDnYFgbC+IjOUeFtBZC9FAAAFgNgB2YqSN6ZBSCXrhTQCa5brREmu55nXbVc998X7Sdst3YiyHHFCRPXUMUy6JY0kW4Ol1DC45Gx7R34lNrYLH1SUkcS6IkVFFzpRQo33Ow7zgbb1ZCVtiP8ABEFxVVB51FTKR8SM9Sg+iO/zsaVXtHov9Ij1JNjIsI8yyqnqABPDFMFN1EkauAe8agbHFoylHZ2Cx7l2WQU6lYIYolJuRGioCeVyFAubDnglJy1buAZjlcFQAs8MUqg3AkRXAPeAwNjgjKUeF2Cwlo+GqKJ1kipKaN19FkhjVhfbYhbjYnEurNqzb8SLI6/2HS9d1/k8HXXv1vVJrva19dtV7bc8RnlbLd2CyFksCsVLKpKnUtwDpNiLjuNiRcdhOK3JEeYZHSzsHmp4JWUWDSRI5AvewJBIF98WU5RVk2RZMWVECSKUdVZWFmVgCCO4g7EYhO2qJOWYZfDOuiaKOVL30yKGF++xB38cEZOLumQ0nuFBl8MAKwxJGCbkIoW57zYbnxwOTe7BJLY45jklLUENPTwykCwMkSOQO4FgbDExnKPC2gsmKnp0KFCqlCNJUgaStrWtytba2Iu73JGn/hDLvgNJ/wCni/8Abi/bVPafiRlQ7GmQp1eher06NGkadNradPLTba3K2KXd7k2PJKWNozGyKYyukoVBUra2nTytba2C7vcDlT5XBHEYUhiWI3BjVFCEHndQLb9u2+JcpN3b1IscI+H6NY2iWmpxE5BeMQoFYi1iy6bEiw59wxPaTbvd3CyFOX5fDAuiGKOJL30xoqC57bAAX8cVlJyd27k2Oi0yAMAigOSXAUecSLEnvJAtvguwEdBkNJAWMNNBEWGluriRLjuNgLjwxaVSUt22RZHWgyqCBSkMMUSMblY0VATa1yAACbC2IlKUndu5Nj5y7Jqan1GCCGEtbV1cape3K+kC9rnBKcpcTuRZH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itle 10"/>
          <p:cNvSpPr>
            <a:spLocks noGrp="1"/>
          </p:cNvSpPr>
          <p:nvPr>
            <p:ph type="ctrTitle" sz="quarter"/>
          </p:nvPr>
        </p:nvSpPr>
        <p:spPr>
          <a:xfrm>
            <a:off x="381000" y="422368"/>
            <a:ext cx="8382000" cy="3047590"/>
          </a:xfrm>
        </p:spPr>
        <p:txBody>
          <a:bodyPr/>
          <a:lstStyle/>
          <a:p>
            <a:r>
              <a:rPr lang="en-US" sz="3600" dirty="0" smtClean="0"/>
              <a:t>Productionizing ML Models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>
                <a:solidFill>
                  <a:srgbClr val="F5BD33"/>
                </a:solidFill>
              </a:rPr>
              <a:t>Speakers </a:t>
            </a:r>
            <a:br>
              <a:rPr lang="en-US" sz="2800" dirty="0" smtClean="0">
                <a:solidFill>
                  <a:srgbClr val="F5BD33"/>
                </a:solidFill>
              </a:rPr>
            </a:br>
            <a:r>
              <a:rPr lang="en-US" sz="2800" dirty="0">
                <a:solidFill>
                  <a:srgbClr val="F5BD33"/>
                </a:solidFill>
              </a:rPr>
              <a:t>	</a:t>
            </a:r>
            <a:r>
              <a:rPr lang="en-US" sz="2800" dirty="0" smtClean="0">
                <a:solidFill>
                  <a:srgbClr val="F5BD33"/>
                </a:solidFill>
              </a:rPr>
              <a:t>Paranth Thiruvengadam</a:t>
            </a:r>
            <a:br>
              <a:rPr lang="en-US" sz="2800" dirty="0" smtClean="0">
                <a:solidFill>
                  <a:srgbClr val="F5BD33"/>
                </a:solidFill>
              </a:rPr>
            </a:br>
            <a:r>
              <a:rPr lang="en-US" sz="2800" dirty="0">
                <a:solidFill>
                  <a:srgbClr val="F5BD33"/>
                </a:solidFill>
              </a:rPr>
              <a:t>	</a:t>
            </a:r>
            <a:r>
              <a:rPr lang="en-US" sz="2800" dirty="0" err="1" smtClean="0">
                <a:solidFill>
                  <a:srgbClr val="F5BD33"/>
                </a:solidFill>
              </a:rPr>
              <a:t>Karthik</a:t>
            </a:r>
            <a:r>
              <a:rPr lang="en-US" sz="2800" dirty="0" smtClean="0">
                <a:solidFill>
                  <a:srgbClr val="F5BD33"/>
                </a:solidFill>
              </a:rPr>
              <a:t> </a:t>
            </a:r>
            <a:r>
              <a:rPr lang="en-US" sz="2800" dirty="0" err="1" smtClean="0">
                <a:solidFill>
                  <a:srgbClr val="F5BD33"/>
                </a:solidFill>
              </a:rPr>
              <a:t>Karunanithi</a:t>
            </a:r>
            <a:r>
              <a:rPr lang="en-US" sz="2800" dirty="0" smtClean="0">
                <a:solidFill>
                  <a:srgbClr val="F5BD33"/>
                </a:solidFill>
              </a:rPr>
              <a:t>.</a:t>
            </a:r>
            <a:endParaRPr lang="en-US" sz="1800" dirty="0">
              <a:solidFill>
                <a:srgbClr val="F5BD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82" y="2450241"/>
            <a:ext cx="8231188" cy="520700"/>
          </a:xfrm>
        </p:spPr>
        <p:txBody>
          <a:bodyPr/>
          <a:lstStyle/>
          <a:p>
            <a:r>
              <a:rPr lang="en-US">
                <a:solidFill>
                  <a:sysClr val="windowText" lastClr="000000"/>
                </a:solidFill>
              </a:rPr>
              <a:t>What does Data Scientist do today?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619" y="1295400"/>
            <a:ext cx="8382000" cy="3276599"/>
          </a:xfrm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91440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defTabSz="912813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defTabSz="912813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defTabSz="912813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0475" indent="-234950" algn="l" defTabSz="912813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defTabSz="912813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defTabSz="912813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defTabSz="912813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defTabSz="912813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defTabSz="912813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31188" cy="520700"/>
          </a:xfrm>
        </p:spPr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Lifecycle of a Model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845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E46B2A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619" y="1066800"/>
            <a:ext cx="8382000" cy="5562600"/>
          </a:xfrm>
        </p:spPr>
        <p:txBody>
          <a:bodyPr/>
          <a:lstStyle/>
          <a:p>
            <a:pPr marL="401638" lvl="1" indent="0">
              <a:buNone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lvl="1"/>
            <a:endParaRPr lang="en-US" dirty="0"/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lvl="1">
              <a:buFont typeface="Arial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95400"/>
            <a:ext cx="8991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2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31188" cy="520700"/>
          </a:xfrm>
        </p:spPr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Do we need a Model Interchange format?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845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E46B2A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619" y="1066800"/>
            <a:ext cx="8382000" cy="5562600"/>
          </a:xfrm>
        </p:spPr>
        <p:txBody>
          <a:bodyPr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Many Model Producer and single Model Consumer</a:t>
            </a: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Spark</a:t>
            </a:r>
          </a:p>
          <a:p>
            <a:pPr lvl="1"/>
            <a:r>
              <a:rPr lang="en-US" dirty="0" smtClean="0">
                <a:solidFill>
                  <a:sysClr val="windowText" lastClr="000000"/>
                </a:solidFill>
              </a:rPr>
              <a:t>JSON</a:t>
            </a:r>
          </a:p>
          <a:p>
            <a:pPr marL="401638" lvl="1" indent="0">
              <a:buNone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Python</a:t>
            </a:r>
          </a:p>
          <a:p>
            <a:pPr lvl="1"/>
            <a:r>
              <a:rPr lang="en-US" dirty="0" smtClean="0">
                <a:solidFill>
                  <a:sysClr val="windowText" lastClr="000000"/>
                </a:solidFill>
              </a:rPr>
              <a:t>Pickle</a:t>
            </a:r>
          </a:p>
          <a:p>
            <a:pPr marL="401638" lvl="1" indent="0">
              <a:buNone/>
            </a:pP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</a:p>
          <a:p>
            <a:pPr lvl="1"/>
            <a:r>
              <a:rPr lang="en-US" dirty="0" smtClean="0">
                <a:solidFill>
                  <a:sysClr val="windowText" lastClr="000000"/>
                </a:solidFill>
              </a:rPr>
              <a:t>Serialization/JSON</a:t>
            </a: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lvl="1"/>
            <a:endParaRPr lang="en-US" sz="1400" dirty="0" smtClean="0"/>
          </a:p>
          <a:p>
            <a:pPr lvl="1"/>
            <a:endParaRPr lang="en-US" dirty="0"/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lvl="1">
              <a:buFont typeface="Arial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7500"/>
            <a:ext cx="8231188" cy="520700"/>
          </a:xfrm>
        </p:spPr>
        <p:txBody>
          <a:bodyPr/>
          <a:lstStyle/>
          <a:p>
            <a:r>
              <a:rPr lang="en-US" smtClean="0">
                <a:solidFill>
                  <a:sysClr val="windowText" lastClr="000000"/>
                </a:solidFill>
              </a:rPr>
              <a:t>Why not PMML?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845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E46B2A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619" y="1066800"/>
            <a:ext cx="8382000" cy="5562600"/>
          </a:xfrm>
        </p:spPr>
        <p:txBody>
          <a:bodyPr/>
          <a:lstStyle/>
          <a:p>
            <a:pPr marL="401638" lvl="1" indent="0">
              <a:buNone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Extensibility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Only Model specified in PMML standard can be deployed.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Pre-Post Processing Hooks.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pPr marL="401638" lvl="1" indent="0">
              <a:buNone/>
            </a:pPr>
            <a:endParaRPr lang="en-US" dirty="0"/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lvl="1">
              <a:buFont typeface="Arial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31188" cy="520700"/>
          </a:xfrm>
        </p:spPr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What is PFA (Portable Format for Analytics)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845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E46B2A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619" y="1295400"/>
            <a:ext cx="8382000" cy="5181600"/>
          </a:xfrm>
        </p:spPr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Independent of specific tools, application or systems.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Analytic model can be implemented plus data transformation and aggregation required for pre and post-processing data.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For Filter/aggregate option</a:t>
            </a: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PFA has methods like </a:t>
            </a:r>
            <a:r>
              <a:rPr lang="en-US" i="1" dirty="0">
                <a:solidFill>
                  <a:srgbClr val="0070C0"/>
                </a:solidFill>
              </a:rPr>
              <a:t>map, emit, and fold, </a:t>
            </a:r>
            <a:endParaRPr lang="en-US" i="1" dirty="0" smtClean="0">
              <a:solidFill>
                <a:srgbClr val="0070C0"/>
              </a:solidFill>
            </a:endParaRPr>
          </a:p>
          <a:p>
            <a:pPr lvl="1"/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Sample PFA Code</a:t>
            </a:r>
          </a:p>
          <a:p>
            <a:pPr marL="401638" lvl="1" indent="0">
              <a:buNone/>
            </a:pPr>
            <a:r>
              <a:rPr lang="en-US" i="1" dirty="0">
                <a:solidFill>
                  <a:srgbClr val="0070C0"/>
                </a:solidFill>
              </a:rPr>
              <a:t>input: double 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401638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output</a:t>
            </a:r>
            <a:r>
              <a:rPr lang="en-US" i="1" dirty="0">
                <a:solidFill>
                  <a:srgbClr val="0070C0"/>
                </a:solidFill>
              </a:rPr>
              <a:t>: double 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401638" lvl="1" indent="0">
              <a:buNone/>
            </a:pPr>
            <a:r>
              <a:rPr lang="en-US" i="1" dirty="0" smtClean="0">
                <a:solidFill>
                  <a:srgbClr val="0070C0"/>
                </a:solidFill>
              </a:rPr>
              <a:t>action</a:t>
            </a:r>
            <a:r>
              <a:rPr lang="en-US" i="1" dirty="0">
                <a:solidFill>
                  <a:srgbClr val="0070C0"/>
                </a:solidFill>
              </a:rPr>
              <a:t>: - {</a:t>
            </a:r>
            <a:r>
              <a:rPr lang="en-US" i="1" dirty="0" err="1">
                <a:solidFill>
                  <a:srgbClr val="0070C0"/>
                </a:solidFill>
              </a:rPr>
              <a:t>m.round</a:t>
            </a:r>
            <a:r>
              <a:rPr lang="en-US" i="1" dirty="0">
                <a:solidFill>
                  <a:srgbClr val="0070C0"/>
                </a:solidFill>
              </a:rPr>
              <a:t>: {"*": [{</a:t>
            </a:r>
            <a:r>
              <a:rPr lang="en-US" i="1" dirty="0" err="1">
                <a:solidFill>
                  <a:srgbClr val="0070C0"/>
                </a:solidFill>
              </a:rPr>
              <a:t>m.sin</a:t>
            </a:r>
            <a:r>
              <a:rPr lang="en-US" i="1" dirty="0">
                <a:solidFill>
                  <a:srgbClr val="0070C0"/>
                </a:solidFill>
              </a:rPr>
              <a:t>: {+: [input, 1]}}, 2]}} 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401638" lvl="1" indent="0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lvl="1"/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 smtClean="0"/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31188" cy="520700"/>
          </a:xfrm>
        </p:spPr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Benefits of PFA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845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E46B2A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619" y="1295400"/>
            <a:ext cx="8382000" cy="5410200"/>
          </a:xfrm>
        </p:spPr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Extensible Language </a:t>
            </a:r>
            <a:r>
              <a:rPr lang="mr-IN" dirty="0" smtClean="0">
                <a:solidFill>
                  <a:sysClr val="windowText" lastClr="000000"/>
                </a:solidFill>
              </a:rPr>
              <a:t>–</a:t>
            </a:r>
            <a:r>
              <a:rPr lang="en-US" dirty="0" smtClean="0">
                <a:solidFill>
                  <a:sysClr val="windowText" lastClr="000000"/>
                </a:solidFill>
              </a:rPr>
              <a:t> for defining models + pre and post processing code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Allow Model Composition </a:t>
            </a:r>
            <a:r>
              <a:rPr lang="mr-IN" dirty="0" smtClean="0">
                <a:solidFill>
                  <a:sysClr val="windowText" lastClr="000000"/>
                </a:solidFill>
              </a:rPr>
              <a:t>–</a:t>
            </a:r>
            <a:r>
              <a:rPr lang="en-US" dirty="0" smtClean="0">
                <a:solidFill>
                  <a:sysClr val="windowText" lastClr="000000"/>
                </a:solidFill>
              </a:rPr>
              <a:t> support Chain/Hierarchy of Models.</a:t>
            </a:r>
          </a:p>
          <a:p>
            <a:pPr marL="287338" lvl="1" indent="-287338">
              <a:buClr>
                <a:schemeClr val="folHlink"/>
              </a:buClr>
              <a:buSzPct val="120000"/>
              <a:buFont typeface="Times" pitchFamily="18" charset="0"/>
              <a:buChar char="•"/>
            </a:pPr>
            <a:endParaRPr lang="en-US" sz="1400" dirty="0" smtClean="0"/>
          </a:p>
          <a:p>
            <a:pPr marL="287338" lvl="1" indent="-287338">
              <a:buClr>
                <a:schemeClr val="folHlink"/>
              </a:buClr>
              <a:buSzPct val="120000"/>
              <a:buFont typeface="Times" pitchFamily="18" charset="0"/>
              <a:buChar char="•"/>
            </a:pPr>
            <a:r>
              <a:rPr lang="en-US" dirty="0" smtClean="0"/>
              <a:t>Any Model that is specified in the PFA language can be deployed.</a:t>
            </a:r>
            <a:endParaRPr lang="en-US" dirty="0"/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“Safe” to deploy in IT operational environment.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Hadrian </a:t>
            </a:r>
            <a:r>
              <a:rPr lang="mr-IN" dirty="0">
                <a:solidFill>
                  <a:sysClr val="windowText" lastClr="000000"/>
                </a:solidFill>
              </a:rPr>
              <a:t>–</a:t>
            </a:r>
            <a:r>
              <a:rPr lang="en-US" dirty="0">
                <a:solidFill>
                  <a:sysClr val="windowText" lastClr="000000"/>
                </a:solidFill>
              </a:rPr>
              <a:t> PFA compliant JVM based scoring </a:t>
            </a:r>
            <a:r>
              <a:rPr lang="en-US" dirty="0" smtClean="0">
                <a:solidFill>
                  <a:sysClr val="windowText" lastClr="000000"/>
                </a:solidFill>
              </a:rPr>
              <a:t>engine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Aurelius and Titus APIs for converting from R and Python to PFA.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 smtClean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31188" cy="520700"/>
          </a:xfrm>
        </p:spPr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Demos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81000" y="838200"/>
            <a:ext cx="845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E46B2A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619" y="1295400"/>
            <a:ext cx="8382000" cy="3276599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Standard algorithm in </a:t>
            </a:r>
            <a:r>
              <a:rPr lang="en-US" dirty="0" err="1">
                <a:solidFill>
                  <a:sysClr val="windowText" lastClr="000000"/>
                </a:solidFill>
              </a:rPr>
              <a:t>scikit</a:t>
            </a:r>
            <a:r>
              <a:rPr lang="en-US" dirty="0">
                <a:solidFill>
                  <a:sysClr val="windowText" lastClr="000000"/>
                </a:solidFill>
              </a:rPr>
              <a:t> learn converted to PFA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Customized algorithm </a:t>
            </a:r>
            <a:r>
              <a:rPr lang="en-US" dirty="0" smtClean="0">
                <a:solidFill>
                  <a:sysClr val="windowText" lastClr="000000"/>
                </a:solidFill>
              </a:rPr>
              <a:t>converted to PFA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A/B Testing of Models 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231188" cy="5207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Q&amp;A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619" y="1295400"/>
            <a:ext cx="8382000" cy="3276599"/>
          </a:xfrm>
        </p:spPr>
        <p:txBody>
          <a:bodyPr/>
          <a:lstStyle/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mt_template_white_bkgnd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template_white_bkg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template_white_bk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template_white_bkg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template_white_bkg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template_white_bkg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template_white_bkg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template_white_bkg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template_white_bkg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template_white_bkg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template_white_bkg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template_white_bkg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template_white_bkg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template_white_bkg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24157</TotalTime>
  <Words>218</Words>
  <Application>Microsoft Macintosh PowerPoint</Application>
  <PresentationFormat>On-screen Show (4:3)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ＭＳ Ｐゴシック</vt:lpstr>
      <vt:lpstr>Times</vt:lpstr>
      <vt:lpstr>Office Theme</vt:lpstr>
      <vt:lpstr>wmt_template_white_bkgnd</vt:lpstr>
      <vt:lpstr>Productionizing ML Models   Speakers   Paranth Thiruvengadam  Karthik Karunanithi.</vt:lpstr>
      <vt:lpstr>What does Data Scientist do today?</vt:lpstr>
      <vt:lpstr>Lifecycle of a Model</vt:lpstr>
      <vt:lpstr>Do we need a Model Interchange format?</vt:lpstr>
      <vt:lpstr>Why not PMML?</vt:lpstr>
      <vt:lpstr>What is PFA (Portable Format for Analytics)</vt:lpstr>
      <vt:lpstr>Benefits of PFA</vt:lpstr>
      <vt:lpstr>Demos</vt:lpstr>
      <vt:lpstr>Q&amp;A</vt:lpstr>
    </vt:vector>
  </TitlesOfParts>
  <Company>Wal-Mart Stores, Inc.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Fun Club   2016</dc:title>
  <dc:creator>Nikasha Kashyap</dc:creator>
  <cp:lastModifiedBy>Paranth Thiruvengadam</cp:lastModifiedBy>
  <cp:revision>262</cp:revision>
  <dcterms:created xsi:type="dcterms:W3CDTF">2016-04-01T12:23:43Z</dcterms:created>
  <dcterms:modified xsi:type="dcterms:W3CDTF">2017-04-11T14:51:53Z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-199429102</vt:i4>
  </property>
  <property fmtid="{D5CDD505-2E9C-101B-9397-08002B2CF9AE}" pid="3" name="_NewReviewCycle">
    <vt:lpwstr/>
  </property>
  <property fmtid="{D5CDD505-2E9C-101B-9397-08002B2CF9AE}" pid="4" name="_EmailSubject">
    <vt:lpwstr>Suggested Template for Leadership Review on May 4 2016</vt:lpwstr>
  </property>
  <property fmtid="{D5CDD505-2E9C-101B-9397-08002B2CF9AE}" pid="5" name="_AuthorEmail">
    <vt:lpwstr>PKatti@walmartlabs.com</vt:lpwstr>
  </property>
  <property fmtid="{D5CDD505-2E9C-101B-9397-08002B2CF9AE}" pid="6" name="_AuthorEmailDisplayName">
    <vt:lpwstr>Pallavi Katti</vt:lpwstr>
  </property>
</Properties>
</file>