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7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9" r:id="rId16"/>
    <p:sldId id="279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08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64AC-39AF-4FFB-BA2B-33DB2C5DAD73}" type="datetimeFigureOut">
              <a:rPr lang="de-DE" smtClean="0"/>
              <a:t>20.11.2015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A257B-B686-436C-B291-6371352F0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06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7E494-A873-F644-8E00-D006D2B132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09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Aufpreis mit 15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7E494-A873-F644-8E00-D006D2B1325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2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B01F-8E67-4EA4-9EE9-8110BC5F9815}" type="datetimeFigureOut">
              <a:rPr lang="de-DE" smtClean="0"/>
              <a:t>20.11.2015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BDA-C576-4F92-AEBE-29924DFD8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63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B01F-8E67-4EA4-9EE9-8110BC5F9815}" type="datetimeFigureOut">
              <a:rPr lang="de-DE" smtClean="0"/>
              <a:t>20.11.2015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BDA-C576-4F92-AEBE-29924DFD8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34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B01F-8E67-4EA4-9EE9-8110BC5F9815}" type="datetimeFigureOut">
              <a:rPr lang="de-DE" smtClean="0"/>
              <a:t>20.11.2015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BDA-C576-4F92-AEBE-29924DFD8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83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1271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B01F-8E67-4EA4-9EE9-8110BC5F9815}" type="datetimeFigureOut">
              <a:rPr lang="de-DE" smtClean="0"/>
              <a:t>20.11.2015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BDA-C576-4F92-AEBE-29924DFD8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74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B01F-8E67-4EA4-9EE9-8110BC5F9815}" type="datetimeFigureOut">
              <a:rPr lang="de-DE" smtClean="0"/>
              <a:t>20.11.2015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BDA-C576-4F92-AEBE-29924DFD8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B01F-8E67-4EA4-9EE9-8110BC5F9815}" type="datetimeFigureOut">
              <a:rPr lang="de-DE" smtClean="0"/>
              <a:t>20.11.2015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BDA-C576-4F92-AEBE-29924DFD8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9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B01F-8E67-4EA4-9EE9-8110BC5F9815}" type="datetimeFigureOut">
              <a:rPr lang="de-DE" smtClean="0"/>
              <a:t>20.11.2015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BDA-C576-4F92-AEBE-29924DFD8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87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B01F-8E67-4EA4-9EE9-8110BC5F9815}" type="datetimeFigureOut">
              <a:rPr lang="de-DE" smtClean="0"/>
              <a:t>20.11.2015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BDA-C576-4F92-AEBE-29924DFD8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4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B01F-8E67-4EA4-9EE9-8110BC5F9815}" type="datetimeFigureOut">
              <a:rPr lang="de-DE" smtClean="0"/>
              <a:t>20.11.2015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BDA-C576-4F92-AEBE-29924DFD8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16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B01F-8E67-4EA4-9EE9-8110BC5F9815}" type="datetimeFigureOut">
              <a:rPr lang="de-DE" smtClean="0"/>
              <a:t>20.11.2015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BDA-C576-4F92-AEBE-29924DFD8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B01F-8E67-4EA4-9EE9-8110BC5F9815}" type="datetimeFigureOut">
              <a:rPr lang="de-DE" smtClean="0"/>
              <a:t>20.11.2015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7BDA-C576-4F92-AEBE-29924DFD8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4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BB01F-8E67-4EA4-9EE9-8110BC5F9815}" type="datetimeFigureOut">
              <a:rPr lang="de-DE" smtClean="0"/>
              <a:t>20.11.2015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7BDA-C576-4F92-AEBE-29924DFD8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4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DANK Data Challenge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Karlsruhe </a:t>
            </a: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(HSG)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Robin Rüde, Tam Nguyen, Thomas Neureuther, Tino Fuhrmann, 
Leonard Lausen, Marvin Schweizer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89236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786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Warenkorbanalyse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152000"/>
            <a:ext cx="10515240" cy="53558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Ziel: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de-D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Mögliche 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neue </a:t>
            </a:r>
            <a:r>
              <a:rPr lang="de-DE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Paketekonfigurationen</a:t>
            </a: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finden 	</a:t>
            </a:r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Vorgehen:</a:t>
            </a:r>
            <a:br>
              <a:rPr lang="de-DE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de-DE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Häufigste </a:t>
            </a:r>
            <a:r>
              <a:rPr lang="de-DE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Itemsets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mit </a:t>
            </a: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möglichst vielen Elementen</a:t>
            </a:r>
            <a:endParaRPr b="1"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endParaRPr lang="de-DE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000" b="1" dirty="0" smtClean="0"/>
              <a:t>Mögliches </a:t>
            </a:r>
            <a:r>
              <a:rPr lang="de-DE" sz="2000" b="1" dirty="0" err="1" smtClean="0"/>
              <a:t>Itemset</a:t>
            </a:r>
            <a:r>
              <a:rPr lang="de-DE" sz="2000" b="1" dirty="0" smtClean="0"/>
              <a:t> </a:t>
            </a:r>
            <a:r>
              <a:rPr lang="de-DE" sz="2000" dirty="0" smtClean="0"/>
              <a:t>(9 Elemente)</a:t>
            </a:r>
            <a:r>
              <a:rPr lang="de-DE" sz="2000" b="1" dirty="0" smtClean="0"/>
              <a:t>:</a:t>
            </a:r>
            <a:endParaRPr lang="de-DE" sz="2000" b="1" dirty="0"/>
          </a:p>
          <a:p>
            <a:pPr marL="914760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Glas-Schiebe-</a:t>
            </a:r>
            <a:r>
              <a:rPr lang="de-DE" sz="20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Hebedach</a:t>
            </a: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(elektrisch)</a:t>
            </a:r>
            <a:endParaRPr lang="de-DE" sz="2000" dirty="0"/>
          </a:p>
          <a:p>
            <a:pPr marL="914760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Armauflage vorn</a:t>
            </a:r>
            <a:endParaRPr lang="de-DE" sz="2000" dirty="0"/>
          </a:p>
          <a:p>
            <a:pPr marL="914760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Automatik Getriebe</a:t>
            </a:r>
            <a:endParaRPr lang="de-DE" sz="2000" dirty="0"/>
          </a:p>
          <a:p>
            <a:pPr marL="914760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Handy-Vorbereitung (Bluetooth, USB)</a:t>
            </a:r>
            <a:endParaRPr lang="de-DE" sz="2000" dirty="0"/>
          </a:p>
          <a:p>
            <a:pPr marL="914760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Klimaautomatik</a:t>
            </a:r>
            <a:endParaRPr lang="de-DE" sz="2000" dirty="0"/>
          </a:p>
          <a:p>
            <a:pPr marL="914760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Xenonlicht</a:t>
            </a:r>
            <a:endParaRPr lang="de-DE" sz="2000" dirty="0"/>
          </a:p>
          <a:p>
            <a:pPr marL="914760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Sitzheizung</a:t>
            </a:r>
            <a:endParaRPr lang="de-DE" sz="2000" dirty="0"/>
          </a:p>
          <a:p>
            <a:pPr marL="914760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Parkassistent</a:t>
            </a:r>
            <a:endParaRPr lang="de-DE" sz="2000" dirty="0"/>
          </a:p>
          <a:p>
            <a:pPr marL="914760" lvl="1" indent="-457200">
              <a:lnSpc>
                <a:spcPct val="90000"/>
              </a:lnSpc>
              <a:buFont typeface="+mj-lt"/>
              <a:buAutoNum type="arabicPeriod"/>
            </a:pPr>
            <a:r>
              <a:rPr lang="de-DE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Navigationssystem</a:t>
            </a:r>
            <a:endParaRPr lang="de-DE" sz="2000" dirty="0"/>
          </a:p>
          <a:p>
            <a:pPr marL="360">
              <a:lnSpc>
                <a:spcPct val="90000"/>
              </a:lnSpc>
            </a:pP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	</a:t>
            </a:r>
          </a:p>
          <a:p>
            <a:pPr marL="360">
              <a:lnSpc>
                <a:spcPct val="90000"/>
              </a:lnSpc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 </a:t>
            </a:r>
            <a:r>
              <a:rPr lang="de-D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   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 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 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 = 2.7% (mehr als Support von Sportpaket)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292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</a:t>
            </a:r>
            <a:endParaRPr dirty="0"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SzPct val="45000"/>
              <a:buFont typeface="Wingdings" charset="2"/>
              <a:buChar char="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Einfache 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Sortierung nach </a:t>
            </a: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Konfidenz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lang="de-DE" dirty="0"/>
          </a:p>
          <a:p>
            <a:pPr marL="685800" lvl="1" indent="-228240">
              <a:lnSpc>
                <a:spcPct val="90000"/>
              </a:lnSpc>
              <a:buSzPct val="45000"/>
              <a:buFont typeface="Wingdings" charset="2"/>
              <a:buChar char=""/>
            </a:pP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Erzwungene 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Zusammenhänge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werden 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sichtbar</a:t>
            </a:r>
            <a:r>
              <a:rPr lang="de-DE" dirty="0"/>
              <a:t/>
            </a:r>
            <a:br>
              <a:rPr lang="de-DE" dirty="0"/>
            </a:b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Beispiel: </a:t>
            </a:r>
            <a:r>
              <a:rPr lang="de-DE" sz="28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Luxury</a:t>
            </a:r>
            <a:r>
              <a:rPr lang="de-DE" sz="28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Line </a:t>
            </a:r>
            <a:r>
              <a:rPr lang="de-DE" sz="28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 </a:t>
            </a:r>
            <a:r>
              <a:rPr lang="de-DE" sz="28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</a:t>
            </a:r>
            <a:r>
              <a:rPr lang="de-DE" sz="28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Luxury</a:t>
            </a:r>
            <a:r>
              <a:rPr lang="de-DE" sz="28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 Rädern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</a:t>
            </a:r>
            <a:r>
              <a:rPr lang="de-DE" sz="28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Edelholzleisten</a:t>
            </a:r>
            <a:endParaRPr lang="de-DE" dirty="0"/>
          </a:p>
          <a:p>
            <a:pPr marL="685800" lvl="1" indent="-228240">
              <a:lnSpc>
                <a:spcPct val="90000"/>
              </a:lnSpc>
              <a:buSzPct val="45000"/>
              <a:buFont typeface="Wingdings" charset="2"/>
              <a:buChar char="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Assoziationen 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mit </a:t>
            </a: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Konfidenz = 100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%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eher 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uninteressant</a:t>
            </a:r>
            <a:endParaRPr b="1" dirty="0"/>
          </a:p>
          <a:p>
            <a:pPr marL="228600" indent="-228240">
              <a:lnSpc>
                <a:spcPct val="90000"/>
              </a:lnSpc>
              <a:buSzPct val="45000"/>
              <a:buFont typeface="Wingdings" charset="2"/>
              <a:buChar char=""/>
            </a:pPr>
            <a:endParaRPr lang="de-DE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lnSpc>
                <a:spcPct val="90000"/>
              </a:lnSpc>
              <a:buSzPct val="45000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Einschränkungen 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für bessere 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Ergebnisse</a:t>
            </a:r>
            <a:endParaRPr dirty="0"/>
          </a:p>
          <a:p>
            <a:pPr marL="406800" indent="-324000">
              <a:buSzPct val="45000"/>
              <a:buFont typeface="Wingdings" charset="2"/>
              <a:buChar char="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Über Prämisse: 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Genau ein Feature</a:t>
            </a:r>
            <a:r>
              <a:rPr lang="de-DE" dirty="0"/>
              <a:t> </a:t>
            </a:r>
            <a:r>
              <a:rPr lang="de-DE" sz="2800" dirty="0" smtClean="0"/>
              <a:t>oder</a:t>
            </a:r>
            <a:r>
              <a:rPr lang="de-DE" dirty="0" smtClean="0"/>
              <a:t> </a:t>
            </a: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 Pakete</a:t>
            </a:r>
          </a:p>
          <a:p>
            <a:pPr marL="406800" indent="-324000">
              <a:buSzPct val="45000"/>
              <a:buFont typeface="Wingdings" charset="2"/>
              <a:buChar char="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Nach Attributen: Nur </a:t>
            </a:r>
            <a:r>
              <a:rPr lang="de-DE" sz="2800" b="1" dirty="0" smtClean="0"/>
              <a:t>Gruppe 2 – Ausstattungsmerkmale</a:t>
            </a:r>
            <a:endParaRPr lang="de-DE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06800" indent="-324000">
              <a:buSzPct val="45000"/>
              <a:buFont typeface="Wingdings" charset="2"/>
              <a:buChar char=""/>
            </a:pPr>
            <a:endParaRPr sz="2000"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328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Pakete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838080" y="1584000"/>
            <a:ext cx="10515240" cy="51298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710" indent="-514350">
              <a:lnSpc>
                <a:spcPct val="90000"/>
              </a:lnSpc>
              <a:buFont typeface="+mj-lt"/>
              <a:buAutoNum type="arabicPeriod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Kunden 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die 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Sportpaket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wählen (2.7%) wollen 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auch:</a:t>
            </a:r>
            <a:endParaRPr lang="de-DE" sz="2800" dirty="0"/>
          </a:p>
          <a:p>
            <a:pPr marL="1143000" lvl="2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Parkassistent 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(77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%)</a:t>
            </a:r>
            <a:endParaRPr lang="de-DE" sz="2400" dirty="0"/>
          </a:p>
          <a:p>
            <a:pPr marL="1143000" lvl="2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Navigationssystem 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Business (68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%)</a:t>
            </a:r>
            <a:endParaRPr lang="de-DE" sz="2400" dirty="0"/>
          </a:p>
          <a:p>
            <a:pPr marL="1143000" lvl="2" indent="-228240">
              <a:lnSpc>
                <a:spcPct val="90000"/>
              </a:lnSpc>
              <a:buFont typeface="Arial"/>
              <a:buChar char="•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lle 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anderen Optionen nur mit &lt; 65%</a:t>
            </a:r>
            <a:endParaRPr sz="2400" dirty="0"/>
          </a:p>
          <a:p>
            <a:pPr marL="514710" indent="-514350">
              <a:buFont typeface="+mj-lt"/>
              <a:buAutoNum type="arabicPeriod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Kunden die </a:t>
            </a: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Comfortpaket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wählen 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(24.7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%)</a:t>
            </a:r>
          </a:p>
          <a:p>
            <a:pPr marL="1143000" lvl="2" indent="-228240">
              <a:buFont typeface="Arial"/>
              <a:buChar char="•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lle 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Optionen nur mit &lt; 65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%</a:t>
            </a:r>
            <a:endParaRPr sz="2400" dirty="0"/>
          </a:p>
          <a:p>
            <a:pPr marL="514710" indent="-514350">
              <a:buFont typeface="+mj-lt"/>
              <a:buAutoNum type="arabicPeriod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Kunden die </a:t>
            </a: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Ablagenpaket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wählen (15.2%) </a:t>
            </a:r>
            <a:endParaRPr lang="de-DE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143000" lvl="2" indent="-228240">
              <a:buFont typeface="Arial"/>
              <a:buChar char="•"/>
            </a:pPr>
            <a:r>
              <a:rPr lang="de-D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lle 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Optionen nur mit &lt; 65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%</a:t>
            </a:r>
            <a:endParaRPr sz="2400" dirty="0"/>
          </a:p>
          <a:p>
            <a:pPr marL="514710" indent="-514350">
              <a:buFont typeface="+mj-lt"/>
              <a:buAutoNum type="arabicPeriod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Kunden die 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Lichtpaket Interieur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wählen (20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%)</a:t>
            </a:r>
            <a:endParaRPr lang="de-DE" sz="2800" dirty="0"/>
          </a:p>
          <a:p>
            <a:pPr marL="1143000" lvl="2" indent="-228240">
              <a:buFont typeface="Arial"/>
              <a:buChar char="•"/>
            </a:pP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Xenonlicht 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für Abblend- und Fernlicht (73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%)</a:t>
            </a:r>
            <a:endParaRPr lang="de-DE" sz="2400" dirty="0"/>
          </a:p>
          <a:p>
            <a:pPr marL="1143000" lvl="2" indent="-228240">
              <a:buFont typeface="Arial"/>
              <a:buChar char="•"/>
            </a:pP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Klimaautomatik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2 Zonen (71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%)</a:t>
            </a:r>
            <a:endParaRPr lang="de-DE" sz="2400" dirty="0"/>
          </a:p>
          <a:p>
            <a:pPr marL="1143000" lvl="2" indent="-228240">
              <a:buFont typeface="Arial"/>
              <a:buChar char="•"/>
            </a:pP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Sitzheizung 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(71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%)</a:t>
            </a:r>
            <a:endParaRPr lang="de-DE" sz="2400" dirty="0"/>
          </a:p>
          <a:p>
            <a:pPr marL="1143000" lvl="2" indent="-228240">
              <a:buFont typeface="Arial"/>
              <a:buChar char="•"/>
            </a:pPr>
            <a:r>
              <a:rPr lang="de-DE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arkassistent 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(70%)</a:t>
            </a:r>
            <a:endParaRPr sz="2400"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64454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Ausstattungsmerkmale </a:t>
            </a: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838080" y="1584000"/>
            <a:ext cx="10515240" cy="4592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Beispieloutput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(Prämisse </a:t>
            </a:r>
            <a:r>
              <a:rPr lang="de-DE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de-DE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inelementig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ohne Pakete, </a:t>
            </a: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Konfidenz &lt; 100</a:t>
            </a:r>
            <a:r>
              <a:rPr lang="de-DE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%)</a:t>
            </a:r>
          </a:p>
          <a:p>
            <a:pPr marL="360"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de-DE" sz="1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84.03</a:t>
            </a:r>
            <a:r>
              <a:rPr lang="de-DE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%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de-DE" sz="1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58428 </a:t>
            </a:r>
            <a:r>
              <a:rPr lang="de-DE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(Variable Sportlenkung) </a:t>
            </a:r>
            <a:r>
              <a:rPr lang="de-DE" sz="1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(Sitzheizung für Fahrer und Beifahrer)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85.07%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69680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(Vollelektrische Sitzverstellung mit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Memoryfunktion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für Fahrer)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(Navigationssystem Business)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85.09%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42318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(Head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Up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Display (HUD))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(Klimaautomatik, 2 Zonen mit erweitertem Umfang)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85.16%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42918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Spurverlassenswarnung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(Sitzheizung für Fahrer und Beifahrer)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85.21%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42378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(Head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Up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Display (HUD))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(Xenonlicht für Abblend- und Fernlicht)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85.26%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42970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Spurverlassenswarnung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(Klimaautomatik, 2 Zonen mit erweitertem Umfang)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85.33%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36395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(Sonnenschutzrollo für Heckscheibe, elektrisch)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(Navigationssystem Business)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85.36%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59354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(Variable Sportlenkung)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(Parkassistent)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85.76%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49882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(Komfortzugang)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(Xenonlicht für Abblend- und Fernlicht)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86.54%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70885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(Vollelektrische Sitzverstellung mit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Memoryfunktion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für Fahrer)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(Xenonlicht für Abblend- und Fernlicht)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87.09%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43892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Spurverlassenswarnung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(Parkassistent)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88.64%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44675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Spurverlassenswarnung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(Navigationssystem Business)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88.97%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51749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(Komfortzugang)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(Navigationssystem Business)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90.54%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52662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(Komfortzugang)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(Sitzheizung für Fahrer und Beifahrer)</a:t>
            </a:r>
            <a:endParaRPr dirty="0"/>
          </a:p>
          <a:p>
            <a:pPr>
              <a:lnSpc>
                <a:spcPct val="90000"/>
              </a:lnSpc>
            </a:pP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90.92%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54429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people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(Spurwechselwarnung) </a:t>
            </a:r>
            <a:r>
              <a:rPr lang="de-DE" sz="1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then</a:t>
            </a:r>
            <a:r>
              <a:rPr lang="de-DE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(Parkassistent)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0987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Ausstattungsmerkmale </a:t>
            </a: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838080" y="1584000"/>
            <a:ext cx="10515240" cy="4592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Beispieloutput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(Beispielausgabe, sortiert nach |Voraussetzung|, Lift):</a:t>
            </a:r>
          </a:p>
          <a:p>
            <a:pPr marL="360"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de-DE" sz="1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=15.9336817238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 95.77%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20140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Spurverlassenswarnung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1 &amp;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Ablagenpaket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1)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(Spurwechselwarnung: 1)</a:t>
            </a:r>
          </a:p>
          <a:p>
            <a:pPr>
              <a:lnSpc>
                <a:spcPct val="90000"/>
              </a:lnSpc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=17.8853609108; 90.50%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18040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(Komfortzugang: 1 &amp; Aktive Geschwindigkeitsregelung mit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&amp; Go Funktion: 1)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Spurverlassenswarnung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1)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=18.7918878923; 95.09%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19271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(Spurwechselwarnung: 1 &amp; Variable Sportlenkung: 1)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Spurverlassenswarnung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1)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=18.8751943598; 95.51%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20556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(Spurwechselwarnung: 1 &amp; Komfortzugang: 1)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Spurverlassenswarnung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1)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=4.65103559361; 80.38%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25857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(Raeder: 16'' Alu "Basis")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(Polster: Stoff Anthrazit)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=5.09192881201; 80.30%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34073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(Raeder: 16 Zoll Stahlräder mit Radvollblenden)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(Leisten: Satinsilber, matt)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=5.95112465993; 96.30%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45443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(Polster: Stoff-Lederkombination Anthrazit)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(Line: Modern)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=7.72051040099; 96.61%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45593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(Polster: Stoff „Salome“ Sattelbraun / Anthrazit)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(Line: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Luxury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=7.76450453372; 97.16%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38456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(Polster: Leder Dakota Schwarz)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(Line: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Luxury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29701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Interessantheit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Shape 2"/>
              <p:cNvSpPr txBox="1"/>
              <p:nvPr/>
            </p:nvSpPr>
            <p:spPr>
              <a:xfrm>
                <a:off x="838080" y="1825560"/>
                <a:ext cx="10515240" cy="4350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360">
                  <a:lnSpc>
                    <a:spcPct val="90000"/>
                  </a:lnSpc>
                </a:pPr>
                <a:r>
                  <a:rPr lang="de-DE" sz="28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Alternative </a:t>
                </a:r>
                <a:r>
                  <a:rPr lang="de-DE" sz="28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„Interessantheitsmaßen</a:t>
                </a:r>
                <a:r>
                  <a:rPr lang="de-DE" sz="28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“:</a:t>
                </a:r>
                <a:endParaRPr lang="de-DE" sz="2800" b="1" dirty="0"/>
              </a:p>
              <a:p>
                <a:pPr marL="457560" lvl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DE" sz="2800" i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i="1" strike="noStrike" spc="-1" dirty="0" err="1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  <m:d>
                            <m:dPr>
                              <m:ctrlPr>
                                <a:rPr lang="de-DE" sz="2800" i="1" strike="noStrike" spc="-1" dirty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i="1" strike="noStrike" spc="-1" dirty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 strike="noStrike" spc="-1" dirty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de-DE" sz="2800" i="1" strike="noStrike" spc="-1" dirty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sz="2800" i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 strike="noStrike" spc="-1" dirty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i="1" strike="noStrike" spc="-1" dirty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800" i="1" strike="noStrike" spc="-1" dirty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i="1" strike="noStrike" spc="-1" dirty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b="0" i="1" strike="noStrike" spc="-1" dirty="0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de-DE" sz="2800" i="1" strike="noStrike" spc="-1" dirty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)·</m:t>
                          </m:r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2800" i="1" strike="noStrike" spc="-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28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endParaRPr>
              </a:p>
              <a:p>
                <a:pPr marL="228600" indent="-228240">
                  <a:lnSpc>
                    <a:spcPct val="90000"/>
                  </a:lnSpc>
                  <a:buFont typeface="Arial"/>
                  <a:buChar char="•"/>
                </a:pPr>
                <a:endParaRPr lang="de-DE" sz="280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endParaRPr>
              </a:p>
              <a:p>
                <a:pPr marL="228600" indent="-228240">
                  <a:lnSpc>
                    <a:spcPct val="90000"/>
                  </a:lnSpc>
                  <a:buFont typeface="Arial"/>
                  <a:buChar char="•"/>
                </a:pPr>
                <a:r>
                  <a:rPr lang="de-DE" sz="28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Hoher Lift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</m:oMath>
                </a14:m>
                <a:r>
                  <a:rPr lang="de-DE" sz="28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Interessante Zusammenhänge</a:t>
                </a:r>
              </a:p>
              <a:p>
                <a:pPr marL="228600" indent="-228240">
                  <a:lnSpc>
                    <a:spcPct val="90000"/>
                  </a:lnSpc>
                  <a:buFont typeface="Arial"/>
                  <a:buChar char="•"/>
                </a:pPr>
                <a:r>
                  <a:rPr lang="de-DE" sz="28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Konklusion </a:t>
                </a:r>
                <a:r>
                  <a:rPr lang="de-DE" sz="2800" b="1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10 </a:t>
                </a:r>
                <a:r>
                  <a:rPr lang="de-DE" sz="2800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mal so wahrscheinlich</a:t>
                </a:r>
                <a:r>
                  <a:rPr lang="de-DE" sz="28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: </a:t>
                </a:r>
              </a:p>
              <a:p>
                <a:pPr marL="914760" lvl="1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de-DE" sz="28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Polster </a:t>
                </a:r>
                <a:r>
                  <a:rPr lang="de-DE" sz="28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Stoff </a:t>
                </a:r>
                <a:r>
                  <a:rPr lang="de-DE" sz="2800" i="1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Salome</a:t>
                </a:r>
                <a:r>
                  <a:rPr lang="de-DE" sz="2800" i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</a:t>
                </a:r>
                <a:r>
                  <a:rPr lang="de-DE" sz="28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sym typeface="Wingdings" panose="05000000000000000000" pitchFamily="2" charset="2"/>
                  </a:rPr>
                  <a:t></a:t>
                </a:r>
                <a:r>
                  <a:rPr lang="de-DE" sz="2800" i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sym typeface="Wingdings" panose="05000000000000000000" pitchFamily="2" charset="2"/>
                  </a:rPr>
                  <a:t> </a:t>
                </a:r>
                <a:r>
                  <a:rPr lang="de-DE" sz="28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Edelholzausführung / Nussbaumwurzel</a:t>
                </a:r>
              </a:p>
              <a:p>
                <a:pPr marL="914760" lvl="1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de-DE" sz="28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Line </a:t>
                </a:r>
                <a:r>
                  <a:rPr lang="de-DE" sz="2800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Luxury</a:t>
                </a:r>
                <a:r>
                  <a:rPr lang="de-DE" sz="28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</a:t>
                </a:r>
                <a:r>
                  <a:rPr lang="de-DE" sz="28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sym typeface="Wingdings" panose="05000000000000000000" pitchFamily="2" charset="2"/>
                  </a:rPr>
                  <a:t> </a:t>
                </a:r>
                <a:r>
                  <a:rPr lang="de-DE" sz="28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Edelholzausführung / Nussbaumwurzel</a:t>
                </a:r>
                <a:endParaRPr lang="de-DE" sz="2800" dirty="0"/>
              </a:p>
              <a:p>
                <a:pPr marL="228600" indent="-228240">
                  <a:lnSpc>
                    <a:spcPct val="90000"/>
                  </a:lnSpc>
                  <a:buFont typeface="Arial"/>
                  <a:buChar char="•"/>
                </a:pPr>
                <a:endParaRPr lang="de-DE" sz="280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endParaRPr>
              </a:p>
              <a:p>
                <a:pPr marL="457560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de-DE" sz="28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Viele </a:t>
                </a:r>
                <a:r>
                  <a:rPr lang="de-DE" sz="280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andere </a:t>
                </a:r>
                <a:r>
                  <a:rPr lang="de-DE" sz="2800" b="1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Zusammenhänge </a:t>
                </a:r>
                <a:r>
                  <a:rPr lang="de-DE" sz="2800" b="1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der </a:t>
                </a:r>
                <a:r>
                  <a:rPr lang="de-DE" sz="2800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Form</a:t>
                </a:r>
                <a:r>
                  <a:rPr lang="de-DE" sz="28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:</a:t>
                </a:r>
              </a:p>
              <a:p>
                <a:pPr marL="914760" lvl="1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de-DE" sz="28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Line </a:t>
                </a:r>
                <a:r>
                  <a:rPr lang="de-DE" sz="2800" i="1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Luxury</a:t>
                </a:r>
                <a:r>
                  <a:rPr lang="de-DE" sz="28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</a:t>
                </a:r>
                <a:r>
                  <a:rPr lang="de-DE" sz="28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sym typeface="Wingdings" panose="05000000000000000000" pitchFamily="2" charset="2"/>
                  </a:rPr>
                  <a:t></a:t>
                </a:r>
                <a:r>
                  <a:rPr lang="de-DE" sz="280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edlere Komponenten</a:t>
                </a:r>
              </a:p>
              <a:p>
                <a:pPr marL="914760" lvl="1" indent="-4572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de-DE" sz="28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Line "Keine" </a:t>
                </a:r>
                <a:r>
                  <a:rPr lang="de-DE" sz="28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sym typeface="Wingdings" panose="05000000000000000000" pitchFamily="2" charset="2"/>
                  </a:rPr>
                  <a:t> Basiskomponenten</a:t>
                </a:r>
                <a:endParaRPr lang="de-DE" sz="2800" dirty="0"/>
              </a:p>
              <a:p>
                <a:pPr>
                  <a:lnSpc>
                    <a:spcPct val="90000"/>
                  </a:lnSpc>
                </a:pPr>
                <a:endParaRPr lang="de-DE" dirty="0"/>
              </a:p>
              <a:p>
                <a:pPr>
                  <a:lnSpc>
                    <a:spcPct val="90000"/>
                  </a:lnSpc>
                </a:pPr>
                <a:endParaRPr dirty="0"/>
              </a:p>
            </p:txBody>
          </p:sp>
        </mc:Choice>
        <mc:Fallback>
          <p:sp>
            <p:nvSpPr>
              <p:cNvPr id="98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0" y="1825560"/>
                <a:ext cx="10515240" cy="4350960"/>
              </a:xfrm>
              <a:prstGeom prst="rect">
                <a:avLst/>
              </a:prstGeom>
              <a:blipFill rotWithShape="0">
                <a:blip r:embed="rId2"/>
                <a:stretch>
                  <a:fillRect l="-1159" t="-2241" b="-130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191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Ausstattungsmerkmale </a:t>
            </a: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838080" y="1584000"/>
            <a:ext cx="10515240" cy="4592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Beispieloutput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(Beispielausgabe, sortiert nach |Voraussetzung|, Lift):</a:t>
            </a:r>
          </a:p>
          <a:p>
            <a:pPr marL="360"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de-DE" sz="1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=15.9336817238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 95.77%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20140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Spurverlassenswarnung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1 &amp;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Ablagenpaket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1)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(Spurwechselwarnung: 1)</a:t>
            </a:r>
          </a:p>
          <a:p>
            <a:pPr>
              <a:lnSpc>
                <a:spcPct val="90000"/>
              </a:lnSpc>
            </a:pP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=17.8853609108; 90.50%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18040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(Komfortzugang: 1 &amp; Aktive Geschwindigkeitsregelung mit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&amp; Go Funktion: 1)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Spurverlassenswarnung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1)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=18.7918878923; 95.09%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19271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(Spurwechselwarnung: 1 &amp; Variable Sportlenkung: 1)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Spurverlassenswarnung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1)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=18.8751943598; 95.51%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20556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(Spurwechselwarnung: 1 &amp; Komfortzugang: 1)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Spurverlassenswarnung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1)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=4.65103559361; 80.38%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25857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(Raeder: 16'' Alu "Basis")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(Polster: Stoff Anthrazit)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=5.09192881201; 80.30%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34073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(Raeder: 16 Zoll Stahlräder mit Radvollblenden)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(Leisten: Satinsilber, matt)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=5.95112465993; 96.30%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45443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(Polster: Stoff-Lederkombination Anthrazit)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(Line: Modern)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=7.72051040099; 96.61%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45593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(Polster: Stoff „Salome“ Sattelbraun / Anthrazit)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(Line: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Luxury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lift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=7.76450453372; 97.16%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38456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people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(Polster: Leder Dakota Schwarz)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(Line: </a:t>
            </a:r>
            <a:r>
              <a:rPr lang="de-DE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Luxury</a:t>
            </a: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de-DE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58717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Assoziationsregeln – Skalierbarkeit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Laufzeit auf Laptop (für 1 Mio Konfigurationen mit pyfim)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Apriori-Common-Itemsets: 5.6s (findet 244k Sets mit support ≥ 2%)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Apriori-Regeln inkl. Lift-Berechnung: 1.4s (support ≥ 10%)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Apriori-Regeln inkl. Lift-Berechnung: 13.4s (support ≥ 2% → 920k Regeln)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 skaliert linear in Anzahl Transaktionen</a:t>
            </a:r>
            <a:endParaRPr/>
          </a:p>
          <a:p>
            <a:pPr marL="228600" indent="-228240"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Pyfim hat auch alternative, modernere Algorithmen mit gleichem Interface (z.B. eclat)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ggf. Proximus?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187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Prädiktion von Nutzerverhalten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Fragestellung: Konfiguriert ein Nutzer ein weiteres Auto?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Eingabe: Alle Features jeweils als 1 oder 0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Ausgabe: 1 falls Nutzer nach Konfiguration weiteres Auto konfiguriert, 0 sonst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Möglicher Nutzen: z.B. Um Nutzer mit Sonderangeboten zum dableiben zu bewegen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Eingesetzte Technologie: Torch7 basierend auf Lua und C/C++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790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Einfaches Feed-Forward Netz</a:t>
            </a:r>
            <a:endParaRPr/>
          </a:p>
        </p:txBody>
      </p:sp>
      <p:pic>
        <p:nvPicPr>
          <p:cNvPr id="105" name="Grafik 3"/>
          <p:cNvPicPr/>
          <p:nvPr/>
        </p:nvPicPr>
        <p:blipFill>
          <a:blip r:embed="rId2"/>
          <a:stretch/>
        </p:blipFill>
        <p:spPr>
          <a:xfrm>
            <a:off x="3905280" y="1467000"/>
            <a:ext cx="4066920" cy="5030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5128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Gliederung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710" indent="-514350">
              <a:lnSpc>
                <a:spcPct val="90000"/>
              </a:lnSpc>
              <a:buFont typeface="+mj-lt"/>
              <a:buAutoNum type="arabicPeriod"/>
            </a:pPr>
            <a:r>
              <a:rPr lang="de-DE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Einführung mit deskriptivem </a:t>
            </a:r>
            <a:r>
              <a:rPr lang="de-DE" sz="3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Überblick</a:t>
            </a:r>
            <a:endParaRPr sz="3200" dirty="0"/>
          </a:p>
          <a:p>
            <a:pPr marL="514710" indent="-514350">
              <a:lnSpc>
                <a:spcPct val="90000"/>
              </a:lnSpc>
              <a:buFont typeface="+mj-lt"/>
              <a:buAutoNum type="arabicPeriod"/>
            </a:pPr>
            <a:r>
              <a:rPr lang="de-DE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Warenkorbanalyse und Assoziationsregeln</a:t>
            </a:r>
            <a:endParaRPr sz="3200" dirty="0"/>
          </a:p>
          <a:p>
            <a:pPr marL="514710" indent="-514350">
              <a:lnSpc>
                <a:spcPct val="90000"/>
              </a:lnSpc>
              <a:buFont typeface="+mj-lt"/>
              <a:buAutoNum type="arabicPeriod"/>
            </a:pPr>
            <a:r>
              <a:rPr lang="de-DE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Prädiktion von Nutzerverhalten</a:t>
            </a:r>
            <a:endParaRPr sz="3200"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9085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Netz mit Bottleneck</a:t>
            </a:r>
            <a:endParaRPr/>
          </a:p>
        </p:txBody>
      </p:sp>
      <p:pic>
        <p:nvPicPr>
          <p:cNvPr id="107" name="Grafik 3"/>
          <p:cNvPicPr/>
          <p:nvPr/>
        </p:nvPicPr>
        <p:blipFill>
          <a:blip r:embed="rId2"/>
          <a:srcRect l="2603" t="1096" r="565" b="930"/>
          <a:stretch/>
        </p:blipFill>
        <p:spPr>
          <a:xfrm>
            <a:off x="2414520" y="1690560"/>
            <a:ext cx="7362360" cy="4730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339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Klassifikationsergebnisse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Naive Prädiktion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dirty="0"/>
          </a:p>
          <a:p>
            <a:pPr marL="685800" lvl="1" indent="-228240">
              <a:lnSpc>
                <a:spcPct val="100000"/>
              </a:lnSpc>
              <a:buFont typeface="Arial"/>
              <a:buChar char="•"/>
            </a:pP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Nach jeder Konfiguration folgt eine weitere: 52,6%</a:t>
            </a:r>
            <a:endParaRPr dirty="0"/>
          </a:p>
          <a:p>
            <a:pPr marL="685800" lvl="1" indent="-228240">
              <a:lnSpc>
                <a:spcPct val="100000"/>
              </a:lnSpc>
              <a:buFont typeface="Arial"/>
              <a:buChar char="•"/>
            </a:pPr>
            <a:r>
              <a:rPr lang="de-DE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Nutzer stoppt das Konfigurieren nach dem aktuellem Auto: 47,4 %</a:t>
            </a:r>
            <a:endParaRPr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Einfaches NN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72,9 % richtige Entscheidungen prädiziert</a:t>
            </a:r>
            <a:endParaRPr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BNF-NN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74,07 % </a:t>
            </a: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endParaRPr lang="de-DE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Schlussfolgerung: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Abhängigkeitsstruktur vorhanden</a:t>
            </a:r>
            <a:endParaRPr lang="de-DE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573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Einführung und deskriptiver Überblick</a:t>
            </a:r>
            <a:endParaRPr dirty="0"/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206269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Gewählter 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Datensatz: </a:t>
            </a:r>
            <a:r>
              <a:rPr lang="de-DE" sz="2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Fahrzeugkonfigurator</a:t>
            </a:r>
            <a:endParaRPr b="1"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Pre-processing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Schritt</a:t>
            </a:r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Gruppierung </a:t>
            </a: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Merkmale</a:t>
            </a: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Deskriptive Beschreibung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6741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 Schritt</a:t>
            </a:r>
            <a:endParaRPr lang="de-DE" dirty="0"/>
          </a:p>
        </p:txBody>
      </p:sp>
      <p:pic>
        <p:nvPicPr>
          <p:cNvPr id="3" name="Bild 1" descr="Ag-Dank_cat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72" y="1690689"/>
            <a:ext cx="6689932" cy="48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Gruppierung der Merkmale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Budget:</a:t>
            </a:r>
            <a:r>
              <a:rPr lang="de-DE" dirty="0" smtClean="0"/>
              <a:t> Kardinalskaliert</a:t>
            </a:r>
          </a:p>
          <a:p>
            <a:r>
              <a:rPr lang="de-DE" b="1" dirty="0" smtClean="0"/>
              <a:t>Motorisierung:</a:t>
            </a:r>
            <a:r>
              <a:rPr lang="de-DE" dirty="0" smtClean="0"/>
              <a:t> Nominalskaliert, neun Ausprägungen</a:t>
            </a:r>
          </a:p>
          <a:p>
            <a:r>
              <a:rPr lang="de-DE" b="1" dirty="0" smtClean="0"/>
              <a:t>Line:</a:t>
            </a:r>
            <a:r>
              <a:rPr lang="de-DE" dirty="0" smtClean="0"/>
              <a:t> Nominalskaliert, vier Ausprägungen</a:t>
            </a:r>
          </a:p>
          <a:p>
            <a:r>
              <a:rPr lang="de-DE" b="1" dirty="0" smtClean="0"/>
              <a:t>Gruppe 1 - Außenmerkmale: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Nominalskaliert</a:t>
            </a:r>
          </a:p>
          <a:p>
            <a:pPr lvl="1"/>
            <a:r>
              <a:rPr lang="de-DE" dirty="0" smtClean="0"/>
              <a:t>Farbe, Räder, Polster, Leisten</a:t>
            </a:r>
          </a:p>
          <a:p>
            <a:r>
              <a:rPr lang="de-DE" b="1" dirty="0" smtClean="0"/>
              <a:t>Gruppe 2 – Ausstattungsmerkmale: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Insgesamt 36 binäre Attribute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7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Einführung und deskriptiver Überblick</a:t>
            </a:r>
            <a:endParaRPr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2773680"/>
            <a:ext cx="4003805" cy="315976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668" y="2641600"/>
            <a:ext cx="4171168" cy="32918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073" y="2540000"/>
            <a:ext cx="4504927" cy="35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88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Einführung und deskriptiver Überblick</a:t>
            </a:r>
            <a:endParaRPr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2" y="3891981"/>
            <a:ext cx="9199141" cy="1722916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2" y="1690200"/>
            <a:ext cx="11892142" cy="18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3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Einführung und deskriptiver Überblick</a:t>
            </a:r>
            <a:endParaRPr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1" y="1470463"/>
            <a:ext cx="6440454" cy="50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34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Warenkorbanalyse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Algorithmus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Apriori 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(bzw. Eclat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360">
              <a:lnSpc>
                <a:spcPct val="90000"/>
              </a:lnSpc>
            </a:pPr>
            <a:endParaRPr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Einfachste Ausführung: Suche nach </a:t>
            </a: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häufigsten </a:t>
            </a:r>
            <a:r>
              <a:rPr lang="de-DE" sz="2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Itemsets</a:t>
            </a:r>
            <a:r>
              <a:rPr lang="de-DE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bzw. Items</a:t>
            </a:r>
            <a:endParaRPr b="1" dirty="0"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endParaRPr lang="de-DE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Häufigste Items </a:t>
            </a: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 gegebenen Datensatz</a:t>
            </a: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b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endParaRPr dirty="0"/>
          </a:p>
          <a:p>
            <a:pPr marL="1321200" lvl="2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52% Parkassistent</a:t>
            </a:r>
            <a:endParaRPr dirty="0"/>
          </a:p>
          <a:p>
            <a:pPr marL="1321200" lvl="2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49% Navigationssystem Business</a:t>
            </a:r>
            <a:endParaRPr dirty="0"/>
          </a:p>
          <a:p>
            <a:pPr marL="1321200" lvl="2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48% Sitzheizung</a:t>
            </a:r>
            <a:endParaRPr dirty="0"/>
          </a:p>
          <a:p>
            <a:pPr marL="1321200" lvl="2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45% Xenonlicht</a:t>
            </a:r>
            <a:endParaRPr dirty="0"/>
          </a:p>
          <a:p>
            <a:pPr marL="1321200" lvl="2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43% Line: </a:t>
            </a:r>
            <a:r>
              <a:rPr lang="de-DE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Sportline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6790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Microsoft Office PowerPoint</Application>
  <PresentationFormat>Breitbild</PresentationFormat>
  <Paragraphs>180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  <vt:lpstr>Preprocessing Schritt</vt:lpstr>
      <vt:lpstr>Gruppierung der Merkmale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Schweizer</dc:creator>
  <cp:lastModifiedBy>Marvin Schweizer</cp:lastModifiedBy>
  <cp:revision>10</cp:revision>
  <dcterms:created xsi:type="dcterms:W3CDTF">2015-11-20T13:48:58Z</dcterms:created>
  <dcterms:modified xsi:type="dcterms:W3CDTF">2015-11-20T15:04:19Z</dcterms:modified>
</cp:coreProperties>
</file>