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1735" r:id="rId5"/>
    <p:sldId id="1734" r:id="rId6"/>
    <p:sldId id="1768" r:id="rId7"/>
    <p:sldId id="1772" r:id="rId8"/>
    <p:sldId id="1773" r:id="rId9"/>
    <p:sldId id="1769" r:id="rId10"/>
    <p:sldId id="1770" r:id="rId11"/>
    <p:sldId id="1771" r:id="rId12"/>
    <p:sldId id="1777" r:id="rId13"/>
    <p:sldId id="1778" r:id="rId14"/>
  </p:sldIdLst>
  <p:sldSz cx="9144000" cy="6858000" type="screen4x3"/>
  <p:notesSz cx="6735445" cy="98659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0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D"/>
    <a:srgbClr val="D95218"/>
    <a:srgbClr val="EDB11F"/>
    <a:srgbClr val="DF8C52"/>
    <a:srgbClr val="F99579"/>
    <a:srgbClr val="2679B7"/>
    <a:srgbClr val="B852E1"/>
    <a:srgbClr val="AC49DD"/>
    <a:srgbClr val="26FF27"/>
    <a:srgbClr val="04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0897" autoAdjust="0"/>
  </p:normalViewPr>
  <p:slideViewPr>
    <p:cSldViewPr showGuides="1">
      <p:cViewPr varScale="1">
        <p:scale>
          <a:sx n="96" d="100"/>
          <a:sy n="96" d="100"/>
        </p:scale>
        <p:origin x="879" y="51"/>
      </p:cViewPr>
      <p:guideLst>
        <p:guide orient="horz" pos="2134"/>
        <p:guide pos="30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87D3-D2E6-4EBA-85F2-2227F7F58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6A937-64AC-4806-A8F4-98FF5FCC5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3C6-11C4-405A-8D53-78995F55F0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4C0C-7334-4010-A347-0CC25E584AE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858A-A2AC-4923-A72B-F30D2BA9CA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5724" y="270410"/>
            <a:ext cx="7299299" cy="922114"/>
          </a:xfrm>
        </p:spPr>
        <p:txBody>
          <a:bodyPr>
            <a:normAutofit/>
          </a:bodyPr>
          <a:lstStyle>
            <a:lvl1pPr algn="l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274" y="1484784"/>
            <a:ext cx="8468186" cy="475252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DE85-C6B4-4209-82C3-701C033D01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530263" y="263217"/>
            <a:ext cx="0" cy="977900"/>
          </a:xfrm>
          <a:prstGeom prst="line">
            <a:avLst/>
          </a:prstGeom>
          <a:ln w="1143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808076" y="1185554"/>
            <a:ext cx="6879851" cy="74613"/>
          </a:xfrm>
          <a:prstGeom prst="rect">
            <a:avLst/>
          </a:prstGeom>
          <a:solidFill>
            <a:srgbClr val="044823"/>
          </a:solidFill>
          <a:ln>
            <a:solidFill>
              <a:srgbClr val="0448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5" y="112404"/>
            <a:ext cx="1271588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9A1-A102-4822-9012-179CF7C044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808-D1E3-4750-B693-28CB7CDD898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18DC-4DDB-413C-9B9C-736E0017F49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890-5292-4E49-BBC7-08FA9ADFC04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628-76B9-418E-92D3-B98C6EB757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08B8-D5E8-4774-9C6F-E572D2B08F2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CFC-D7B7-47BE-9F39-0D4860827F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087-D3AE-4FCE-A42A-758262BEAE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496944" cy="1510507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688832" cy="110452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fld id="{BB962C8B-B14F-4D97-AF65-F5344CB8AC3E}" type="datetime2">
              <a:rPr lang="zh-CN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687938" y="2929853"/>
            <a:ext cx="7848872" cy="70347"/>
          </a:xfrm>
          <a:prstGeom prst="rect">
            <a:avLst/>
          </a:prstGeom>
          <a:solidFill>
            <a:srgbClr val="044823"/>
          </a:solidFill>
          <a:ln>
            <a:solidFill>
              <a:srgbClr val="0448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882" y="260648"/>
            <a:ext cx="2555580" cy="720080"/>
          </a:xfrm>
          <a:prstGeom prst="rect">
            <a:avLst/>
          </a:prstGeom>
        </p:spPr>
      </p:pic>
      <p:sp>
        <p:nvSpPr>
          <p:cNvPr id="9" name="副标题 2"/>
          <p:cNvSpPr txBox="1"/>
          <p:nvPr/>
        </p:nvSpPr>
        <p:spPr>
          <a:xfrm>
            <a:off x="1290779" y="3932531"/>
            <a:ext cx="6764796" cy="93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于帅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实验报告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截屏2024-05-11 12.26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068955"/>
            <a:ext cx="7207885" cy="2066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915" y="1412875"/>
            <a:ext cx="72078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实验报告由实验题目、目的、设备、原理、方法与步骤、验证、分析和讨论构成，其中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实验原理、过程、分析和讨论是重点。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注: 弯曲线形 4"/>
          <p:cNvSpPr/>
          <p:nvPr>
            <p:custDataLst>
              <p:tags r:id="rId2"/>
            </p:custDataLst>
          </p:nvPr>
        </p:nvSpPr>
        <p:spPr>
          <a:xfrm>
            <a:off x="6454775" y="2792095"/>
            <a:ext cx="2133600" cy="276860"/>
          </a:xfrm>
          <a:prstGeom prst="borderCallout2">
            <a:avLst>
              <a:gd name="adj1" fmla="val 111084"/>
              <a:gd name="adj2" fmla="val 49516"/>
              <a:gd name="adj3" fmla="val 153907"/>
              <a:gd name="adj4" fmla="val 49293"/>
              <a:gd name="adj5" fmla="val 306192"/>
              <a:gd name="adj6" fmla="val 225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截图放入实验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16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注: 弯曲线形 4"/>
          <p:cNvSpPr/>
          <p:nvPr>
            <p:custDataLst>
              <p:tags r:id="rId3"/>
            </p:custDataLst>
          </p:nvPr>
        </p:nvSpPr>
        <p:spPr>
          <a:xfrm>
            <a:off x="5468620" y="5661025"/>
            <a:ext cx="3119755" cy="276860"/>
          </a:xfrm>
          <a:prstGeom prst="borderCallout2">
            <a:avLst>
              <a:gd name="adj1" fmla="val -17201"/>
              <a:gd name="adj2" fmla="val 49725"/>
              <a:gd name="adj3" fmla="val -104587"/>
              <a:gd name="adj4" fmla="val 49704"/>
              <a:gd name="adj5" fmla="val -395183"/>
              <a:gd name="adj6" fmla="val -7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截图软件或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拍照放入实验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16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大纲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8915" y="1412875"/>
            <a:ext cx="72078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实验手册中共十六个实验，其中实验三、九、十二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不用做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思考：如何设计组合逻辑电路？</a:t>
            </a:r>
            <a:endParaRPr lang="zh-CN" altLang="en-US" sz="4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组合逻辑电路的设计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1484630"/>
            <a:ext cx="8333740" cy="5317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组合逻辑电路的设计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02122"/>
                </a:solidFill>
                <a:cs typeface="微软雅黑" panose="020B0503020204020204" pitchFamily="34" charset="-122"/>
                <a:sym typeface="+mn-ea"/>
              </a:rPr>
              <a:t>   </a:t>
            </a:r>
            <a:endParaRPr lang="en-US" altLang="zh-CN" b="0" dirty="0">
              <a:solidFill>
                <a:srgbClr val="202122"/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0" lang="en-US" altLang="zh-CN" sz="2665" kern="0" cap="none" spc="0" normalizeH="0" baseline="30000" noProof="0" dirty="0"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665" b="1" dirty="0">
              <a:solidFill>
                <a:prstClr val="black"/>
              </a:solidFill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9941" name="矩形 39940"/>
          <p:cNvSpPr/>
          <p:nvPr/>
        </p:nvSpPr>
        <p:spPr>
          <a:xfrm>
            <a:off x="1070610" y="2132965"/>
            <a:ext cx="7002780" cy="459168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进行逻辑抽象。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）确定输入变量和输出变量；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）定义逻辑状态的含义；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）列出逻辑真值表。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写出逻辑函数式。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选定器件的类型。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将逻辑函数化简或变换成适当的形式。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根据化简或变换后的逻辑函数式，画出逻辑电路的连接图。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工艺设计。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代码转换器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cs typeface="微软雅黑" panose="020B0503020204020204" pitchFamily="34" charset="-122"/>
                <a:sym typeface="+mn-ea"/>
              </a:rPr>
              <a:t>格雷码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cs typeface="微软雅黑" panose="020B0503020204020204" pitchFamily="34" charset="-122"/>
                <a:sym typeface="+mn-ea"/>
              </a:rPr>
              <a:t>二进制和二进制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cs typeface="微软雅黑" panose="020B0503020204020204" pitchFamily="34" charset="-122"/>
                <a:sym typeface="+mn-ea"/>
              </a:rPr>
              <a:t>格雷码转换</a:t>
            </a:r>
            <a:endParaRPr lang="zh-CN" altLang="en-US"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使用异或门</a:t>
            </a:r>
            <a:endParaRPr lang="zh-CN" altLang="en-US" sz="2400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    </a:t>
            </a:r>
            <a:endParaRPr lang="zh-CN" altLang="en-US" sz="2000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3-03-27 16.08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3644900"/>
            <a:ext cx="3659505" cy="2924810"/>
          </a:xfrm>
          <a:prstGeom prst="rect">
            <a:avLst/>
          </a:prstGeom>
        </p:spPr>
      </p:pic>
      <p:pic>
        <p:nvPicPr>
          <p:cNvPr id="5" name="图片 4" descr="截屏2023-03-27 16.08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3296920"/>
            <a:ext cx="3529965" cy="3272790"/>
          </a:xfrm>
          <a:prstGeom prst="rect">
            <a:avLst/>
          </a:prstGeom>
        </p:spPr>
      </p:pic>
      <p:pic>
        <p:nvPicPr>
          <p:cNvPr id="6" name="图片 5" descr="截屏2023-03-27 16.29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2853055"/>
            <a:ext cx="3696970" cy="673735"/>
          </a:xfrm>
          <a:prstGeom prst="rect">
            <a:avLst/>
          </a:prstGeom>
        </p:spPr>
      </p:pic>
      <p:pic>
        <p:nvPicPr>
          <p:cNvPr id="7" name="图片 6" descr="截屏2023-03-27 16.29.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20" y="2348865"/>
            <a:ext cx="3904615" cy="74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6" descr="fg08_00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068955"/>
            <a:ext cx="7485380" cy="3521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>
                <a:cs typeface="微软雅黑" panose="020B0503020204020204" pitchFamily="34" charset="-122"/>
                <a:sym typeface="+mn-ea"/>
              </a:rPr>
              <a:t>异步计数器</a:t>
            </a:r>
            <a:endParaRPr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74LS93</a:t>
            </a:r>
            <a:endParaRPr lang="en-US" altLang="zh-CN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    -</a:t>
            </a:r>
            <a:r>
              <a:rPr lang="zh-CN" altLang="en-US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由单一触发器和</a:t>
            </a:r>
            <a:r>
              <a:rPr lang="en-US" altLang="zh-CN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位异步计数器组成</a:t>
            </a:r>
            <a:endParaRPr lang="zh-CN" altLang="en-US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>
                <a:cs typeface="微软雅黑" panose="020B0503020204020204" pitchFamily="34" charset="-122"/>
                <a:sym typeface="+mn-ea"/>
              </a:rPr>
              <a:t>异步计数器</a:t>
            </a:r>
            <a:endParaRPr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74LS93</a:t>
            </a:r>
            <a:endParaRPr lang="en-US" altLang="zh-CN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    </a:t>
            </a:r>
            <a:endParaRPr lang="zh-CN" altLang="en-US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4338" name="Picture 6" descr="fg08_0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3" y="3068638"/>
            <a:ext cx="8342312" cy="247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>
                <a:cs typeface="微软雅黑" panose="020B0503020204020204" pitchFamily="34" charset="-122"/>
                <a:sym typeface="+mn-ea"/>
              </a:rPr>
              <a:t>加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/</a:t>
            </a:r>
            <a:r>
              <a:rPr lang="zh-CN">
                <a:cs typeface="微软雅黑" panose="020B0503020204020204" pitchFamily="34" charset="-122"/>
                <a:sym typeface="+mn-ea"/>
              </a:rPr>
              <a:t>减同</a:t>
            </a:r>
            <a:r>
              <a:rPr>
                <a:cs typeface="微软雅黑" panose="020B0503020204020204" pitchFamily="34" charset="-122"/>
                <a:sym typeface="+mn-ea"/>
              </a:rPr>
              <a:t>步计数器</a:t>
            </a:r>
            <a:endParaRPr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74LS197: 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二-八-十六进制</a:t>
            </a:r>
            <a:r>
              <a:rPr 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异步加法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计数器</a:t>
            </a:r>
            <a:endParaRPr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 descr="截屏2023-05-05 21.08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636520"/>
            <a:ext cx="3618865" cy="1644650"/>
          </a:xfrm>
          <a:prstGeom prst="rect">
            <a:avLst/>
          </a:prstGeom>
        </p:spPr>
      </p:pic>
      <p:pic>
        <p:nvPicPr>
          <p:cNvPr id="9" name="图片 8" descr="截屏2023-05-05 21.05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3140710"/>
            <a:ext cx="5817235" cy="302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05-05 21.16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3068955"/>
            <a:ext cx="4642485" cy="25914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>
                <a:cs typeface="微软雅黑" panose="020B0503020204020204" pitchFamily="34" charset="-122"/>
                <a:sym typeface="+mn-ea"/>
              </a:rPr>
              <a:t>加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/</a:t>
            </a:r>
            <a:r>
              <a:rPr lang="zh-CN">
                <a:cs typeface="微软雅黑" panose="020B0503020204020204" pitchFamily="34" charset="-122"/>
                <a:sym typeface="+mn-ea"/>
              </a:rPr>
              <a:t>减同</a:t>
            </a:r>
            <a:r>
              <a:rPr>
                <a:cs typeface="微软雅黑" panose="020B0503020204020204" pitchFamily="34" charset="-122"/>
                <a:sym typeface="+mn-ea"/>
              </a:rPr>
              <a:t>步计数器</a:t>
            </a:r>
            <a:endParaRPr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74LS197: 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二-八-十六进制</a:t>
            </a:r>
            <a:r>
              <a:rPr 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异步加法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计数器</a:t>
            </a:r>
            <a:endParaRPr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标注: 弯曲线形 4"/>
          <p:cNvSpPr/>
          <p:nvPr/>
        </p:nvSpPr>
        <p:spPr>
          <a:xfrm>
            <a:off x="938530" y="3065145"/>
            <a:ext cx="1545590" cy="507365"/>
          </a:xfrm>
          <a:prstGeom prst="borderCallout2">
            <a:avLst>
              <a:gd name="adj1" fmla="val 49899"/>
              <a:gd name="adj2" fmla="val 103965"/>
              <a:gd name="adj3" fmla="val 50100"/>
              <a:gd name="adj4" fmla="val 123687"/>
              <a:gd name="adj5" fmla="val 311264"/>
              <a:gd name="adj6" fmla="val 1997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清零控制端：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异步清零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注: 弯曲线形 4"/>
          <p:cNvSpPr/>
          <p:nvPr/>
        </p:nvSpPr>
        <p:spPr>
          <a:xfrm>
            <a:off x="938530" y="5733415"/>
            <a:ext cx="1893570" cy="796290"/>
          </a:xfrm>
          <a:prstGeom prst="borderCallout2">
            <a:avLst>
              <a:gd name="adj1" fmla="val 49899"/>
              <a:gd name="adj2" fmla="val 103965"/>
              <a:gd name="adj3" fmla="val 50100"/>
              <a:gd name="adj4" fmla="val 123687"/>
              <a:gd name="adj5" fmla="val -21291"/>
              <a:gd name="adj6" fmla="val 18323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低电平：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异步置数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高电平：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注: 弯曲线形 4"/>
          <p:cNvSpPr/>
          <p:nvPr/>
        </p:nvSpPr>
        <p:spPr>
          <a:xfrm>
            <a:off x="938530" y="3860800"/>
            <a:ext cx="1465580" cy="365125"/>
          </a:xfrm>
          <a:prstGeom prst="borderCallout2">
            <a:avLst>
              <a:gd name="adj1" fmla="val 49899"/>
              <a:gd name="adj2" fmla="val 103965"/>
              <a:gd name="adj3" fmla="val 50100"/>
              <a:gd name="adj4" fmla="val 123687"/>
              <a:gd name="adj5" fmla="val 221565"/>
              <a:gd name="adj6" fmla="val 15190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下降沿触发</a:t>
            </a:r>
            <a:endParaRPr lang="zh-CN" altLang="en-US" sz="16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注: 弯曲线形 4"/>
          <p:cNvSpPr/>
          <p:nvPr/>
        </p:nvSpPr>
        <p:spPr>
          <a:xfrm>
            <a:off x="6804660" y="2792095"/>
            <a:ext cx="1340485" cy="276860"/>
          </a:xfrm>
          <a:prstGeom prst="borderCallout2">
            <a:avLst>
              <a:gd name="adj1" fmla="val 111084"/>
              <a:gd name="adj2" fmla="val 49516"/>
              <a:gd name="adj3" fmla="val 153907"/>
              <a:gd name="adj4" fmla="val 49293"/>
              <a:gd name="adj5" fmla="val 257097"/>
              <a:gd name="adj6" fmla="val -10327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数据输出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6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注: 弯曲线形 4"/>
          <p:cNvSpPr/>
          <p:nvPr/>
        </p:nvSpPr>
        <p:spPr>
          <a:xfrm>
            <a:off x="6948170" y="5876925"/>
            <a:ext cx="1465580" cy="365125"/>
          </a:xfrm>
          <a:prstGeom prst="borderCallout2">
            <a:avLst>
              <a:gd name="adj1" fmla="val -12695"/>
              <a:gd name="adj2" fmla="val 50086"/>
              <a:gd name="adj3" fmla="val -93391"/>
              <a:gd name="adj4" fmla="val 50129"/>
              <a:gd name="adj5" fmla="val -185739"/>
              <a:gd name="adj6" fmla="val -3869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数据输入端</a:t>
            </a:r>
            <a:endParaRPr lang="zh-CN" altLang="en-US" sz="16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anose="02020703060505090304" pitchFamily="18" charset="0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2425" y="1484630"/>
            <a:ext cx="8672830" cy="531749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>
                <a:cs typeface="微软雅黑" panose="020B0503020204020204" pitchFamily="34" charset="-122"/>
                <a:sym typeface="+mn-ea"/>
              </a:rPr>
              <a:t>加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/</a:t>
            </a:r>
            <a:r>
              <a:rPr lang="zh-CN">
                <a:cs typeface="微软雅黑" panose="020B0503020204020204" pitchFamily="34" charset="-122"/>
                <a:sym typeface="+mn-ea"/>
              </a:rPr>
              <a:t>减同</a:t>
            </a:r>
            <a:r>
              <a:rPr>
                <a:cs typeface="微软雅黑" panose="020B0503020204020204" pitchFamily="34" charset="-122"/>
                <a:sym typeface="+mn-ea"/>
              </a:rPr>
              <a:t>步计数器</a:t>
            </a:r>
            <a:endParaRPr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74LS197: 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二-八-十六进制</a:t>
            </a:r>
            <a:r>
              <a:rPr lang="zh-CN"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异步加法</a:t>
            </a:r>
            <a:r>
              <a:rPr dirty="0">
                <a:solidFill>
                  <a:prstClr val="black"/>
                </a:solidFill>
                <a:cs typeface="微软雅黑" panose="020B0503020204020204" pitchFamily="34" charset="-122"/>
                <a:sym typeface="+mn-ea"/>
              </a:rPr>
              <a:t>计数器</a:t>
            </a:r>
            <a:endParaRPr dirty="0">
              <a:solidFill>
                <a:prstClr val="black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 descr="截屏2023-05-05 21.26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924810"/>
            <a:ext cx="8382635" cy="331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zJjN2U5YzBlNTg5OGQwNTQxNzg2ZTQ2N2VkYjYwZ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文字</Application>
  <PresentationFormat>全屏显示(4:3)</PresentationFormat>
  <Paragraphs>108</Paragraphs>
  <Slides>11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华文细黑</vt:lpstr>
      <vt:lpstr>Times New Roman</vt:lpstr>
      <vt:lpstr>Arial Unicode MS</vt:lpstr>
      <vt:lpstr>Calibri</vt:lpstr>
      <vt:lpstr>等线</vt:lpstr>
      <vt:lpstr>汉仪中等线KW</vt:lpstr>
      <vt:lpstr>黑体-简</vt:lpstr>
      <vt:lpstr>Office 主题</vt:lpstr>
      <vt:lpstr>实验四</vt:lpstr>
      <vt:lpstr> </vt:lpstr>
      <vt:lpstr>组合逻辑电路的设计</vt:lpstr>
      <vt:lpstr>代码转换器</vt:lpstr>
      <vt:lpstr>计数器</vt:lpstr>
      <vt:lpstr>计数器</vt:lpstr>
      <vt:lpstr>计数器</vt:lpstr>
      <vt:lpstr>计数器</vt:lpstr>
      <vt:lpstr>计数器</vt:lpstr>
      <vt:lpstr>计数器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XX学院院长陈述</dc:title>
  <dc:creator>Administrator</dc:creator>
  <cp:lastModifiedBy>于帅</cp:lastModifiedBy>
  <cp:revision>1851</cp:revision>
  <dcterms:created xsi:type="dcterms:W3CDTF">2024-05-11T04:43:19Z</dcterms:created>
  <dcterms:modified xsi:type="dcterms:W3CDTF">2024-05-11T04:43:19Z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4F128D1541AD573B41EEF563FA57353F</vt:lpwstr>
  </property>
</Properties>
</file>