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0" r:id="rId2"/>
    <p:sldId id="259" r:id="rId3"/>
    <p:sldId id="267" r:id="rId4"/>
    <p:sldId id="268" r:id="rId5"/>
    <p:sldId id="269" r:id="rId6"/>
    <p:sldId id="270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6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4881E5-4410-488A-92A7-C17821B40E85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0897D-5745-47D8-8E79-853FD94C0F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64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study.xyz/python/article/507-%ED%8C%8C%EC%9D%BC%EA%B3%BC-%EB%94%94%EB%A0%89%ED%86%A0%EB%A6%AC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study.xyz/python/article/507-%ED%8C%8C%EC%9D%BC%EA%B3%BC-%EB%94%94%EB%A0%89%ED%86%A0%EB%A6%AC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study.xyz/python/article/507-%ED%8C%8C%EC%9D%BC%EA%B3%BC-%EB%94%94%EB%A0%89%ED%86%A0%EB%A6%AC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study.xyz/python/article/507-%ED%8C%8C%EC%9D%BC%EA%B3%BC-%EB%94%94%EB%A0%89%ED%86%A0%EB%A6%AC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study.xyz/python/article/507-%ED%8C%8C%EC%9D%BC%EA%B3%BC-%EB%94%94%EB%A0%89%ED%86%A0%EB%A6%AC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study.xyz/python/article/507-%ED%8C%8C%EC%9D%BC%EA%B3%BC-%EB%94%94%EB%A0%89%ED%86%A0%EB%A6%AC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study.xyz/python/article/507-%ED%8C%8C%EC%9D%BC%EA%B3%BC-%EB%94%94%EB%A0%89%ED%86%A0%EB%A6%AC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study.xyz/python/article/507-%ED%8C%8C%EC%9D%BC%EA%B3%BC-%EB%94%94%EB%A0%89%ED%86%A0%EB%A6%AC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ythonstudy.xyz/python/article/507-%ED%8C%8C%EC%9D%BC%EA%B3%BC-%EB%94%94%EB%A0%89%ED%86%A0%EB%A6%AC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http://pythonstudy.xyz/python/article/507-%ED%8C%8C%EC%9D%BC%EA%B3%BC-%EB%94%94%EB%A0%89%ED%86%A0%EB%A6%AC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0897D-5745-47D8-8E79-853FD94C0F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29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http://pythonstudy.xyz/python/article/507-%ED%8C%8C%EC%9D%BC%EA%B3%BC-%EB%94%94%EB%A0%89%ED%86%A0%EB%A6%AC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0897D-5745-47D8-8E79-853FD94C0F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64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http://pythonstudy.xyz/python/article/507-%ED%8C%8C%EC%9D%BC%EA%B3%BC-%EB%94%94%EB%A0%89%ED%86%A0%EB%A6%AC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0897D-5745-47D8-8E79-853FD94C0F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26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http://pythonstudy.xyz/python/article/507-%ED%8C%8C%EC%9D%BC%EA%B3%BC-%EB%94%94%EB%A0%89%ED%86%A0%EB%A6%AC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0897D-5745-47D8-8E79-853FD94C0F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78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http://pythonstudy.xyz/python/article/507-%ED%8C%8C%EC%9D%BC%EA%B3%BC-%EB%94%94%EB%A0%89%ED%86%A0%EB%A6%AC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0897D-5745-47D8-8E79-853FD94C0F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05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http://pythonstudy.xyz/python/article/507-%ED%8C%8C%EC%9D%BC%EA%B3%BC-%EB%94%94%EB%A0%89%ED%86%A0%EB%A6%AC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0897D-5745-47D8-8E79-853FD94C0F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550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http://pythonstudy.xyz/python/article/507-%ED%8C%8C%EC%9D%BC%EA%B3%BC-%EB%94%94%EB%A0%89%ED%86%A0%EB%A6%AC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0897D-5745-47D8-8E79-853FD94C0F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997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http://pythonstudy.xyz/python/article/507-%ED%8C%8C%EC%9D%BC%EA%B3%BC-%EB%94%94%EB%A0%89%ED%86%A0%EB%A6%AC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0897D-5745-47D8-8E79-853FD94C0F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90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http://pythonstudy.xyz/python/article/507-%ED%8C%8C%EC%9D%BC%EA%B3%BC-%EB%94%94%EB%A0%89%ED%86%A0%EB%A6%AC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0897D-5745-47D8-8E79-853FD94C0F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01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726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6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81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51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84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4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80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7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881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3F95-96DF-4D55-859E-8637A8C51DA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0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13F95-96DF-4D55-859E-8637A8C51DAA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4BE38-43E4-4814-9DD9-1A9033AAAC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00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5099538"/>
            <a:ext cx="12192000" cy="9056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756138"/>
            <a:ext cx="12192000" cy="375431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633045" y="1255102"/>
            <a:ext cx="11746523" cy="279595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Chapter </a:t>
            </a:r>
            <a:r>
              <a:rPr lang="en-US" altLang="ko-KR" sz="6600" dirty="0" smtClean="0">
                <a:latin typeface="현대하모니 B" panose="02020603020101020101" pitchFamily="18" charset="-127"/>
                <a:ea typeface="현대하모니 B" panose="02020603020101020101" pitchFamily="18" charset="-127"/>
              </a:rPr>
              <a:t>2. </a:t>
            </a:r>
            <a:endParaRPr lang="en-US" altLang="ko-KR" sz="6600" dirty="0" smtClean="0"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  <a:p>
            <a:r>
              <a:rPr lang="ko-KR" altLang="en-US" sz="6000" b="1" dirty="0" err="1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머신러닝</a:t>
            </a:r>
            <a:r>
              <a:rPr lang="ko-KR" altLang="en-US" sz="6000" b="1" dirty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프로젝트 처음부터 끝까지 </a:t>
            </a:r>
            <a:endParaRPr lang="ko-KR" altLang="en-US" sz="60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33045" y="6124352"/>
            <a:ext cx="11473961" cy="52702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40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최성은</a:t>
            </a:r>
            <a:endParaRPr lang="ko-KR" altLang="en-US" sz="40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5505450" y="4697289"/>
            <a:ext cx="1181099" cy="6066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2800" dirty="0" smtClean="0">
                <a:solidFill>
                  <a:srgbClr val="7030A0"/>
                </a:solidFill>
                <a:latin typeface="현대하모니 B" panose="02020603020101020101" pitchFamily="18" charset="-127"/>
                <a:ea typeface="현대하모니 B" panose="02020603020101020101" pitchFamily="18" charset="-127"/>
              </a:rPr>
              <a:t>04.18</a:t>
            </a:r>
            <a:endParaRPr lang="ko-KR" altLang="en-US" sz="2800" dirty="0">
              <a:solidFill>
                <a:srgbClr val="7030A0"/>
              </a:solidFill>
              <a:latin typeface="현대하모니 B" panose="02020603020101020101" pitchFamily="18" charset="-127"/>
              <a:ea typeface="현대하모니 B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589085"/>
            <a:ext cx="12192000" cy="1670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0" y="4510454"/>
            <a:ext cx="12192000" cy="16705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67054" y="1573823"/>
            <a:ext cx="307731" cy="12221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10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머신러닝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프로젝트 처음부터 끝까지 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279601"/>
              </p:ext>
            </p:extLst>
          </p:nvPr>
        </p:nvGraphicFramePr>
        <p:xfrm>
          <a:off x="130157" y="1096200"/>
          <a:ext cx="5795155" cy="1992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i="0" kern="1200" baseline="0" dirty="0" smtClean="0">
                          <a:solidFill>
                            <a:schemeClr val="bg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2.3.4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bg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테스트 세트 만들기 </a:t>
                      </a:r>
                      <a:endParaRPr lang="en-US" altLang="ko-KR" sz="1400" b="1" i="0" kern="1200" baseline="0" dirty="0" smtClean="0">
                        <a:solidFill>
                          <a:schemeClr val="bg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무작위로 샘플 선택</a:t>
                      </a:r>
                      <a:r>
                        <a:rPr lang="en-US" altLang="ko-KR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테스트 셋으로 분리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4714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84736"/>
              </p:ext>
            </p:extLst>
          </p:nvPr>
        </p:nvGraphicFramePr>
        <p:xfrm>
          <a:off x="6108193" y="1096200"/>
          <a:ext cx="5930634" cy="1771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i="0" kern="1200" baseline="0" dirty="0" smtClean="0">
                          <a:solidFill>
                            <a:schemeClr val="bg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2.3.4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bg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테스트 세트 만들기 </a:t>
                      </a:r>
                      <a:endParaRPr lang="en-US" altLang="ko-KR" sz="1400" b="1" i="0" kern="1200" baseline="0" dirty="0" smtClean="0">
                        <a:solidFill>
                          <a:schemeClr val="bg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식별자의 </a:t>
                      </a:r>
                      <a:r>
                        <a:rPr lang="ko-KR" altLang="en-US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해시값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계산하여 해시의 마지막 바이트 값이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51(256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의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20%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정도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보다 작거나 같은 샘플만 테스트 세트로 보낼 수 있음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여러 번 반복 실행되면서 </a:t>
                      </a:r>
                      <a:r>
                        <a:rPr lang="ko-KR" altLang="en-US" sz="1500" b="1" i="0" kern="1200" baseline="0" dirty="0" err="1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데이터셋</a:t>
                      </a: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갱신돼도 </a:t>
                      </a:r>
                      <a:r>
                        <a:rPr lang="ko-KR" altLang="en-US" sz="1500" b="1" i="0" kern="1200" baseline="0" dirty="0" err="1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테스트셋</a:t>
                      </a: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유지 </a:t>
                      </a:r>
                      <a:endParaRPr lang="en-US" altLang="ko-KR" sz="1500" b="1" i="0" kern="1200" baseline="0" dirty="0" smtClean="0">
                        <a:solidFill>
                          <a:srgbClr val="7030A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5" y="2013379"/>
            <a:ext cx="5256186" cy="16598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69" y="3842503"/>
            <a:ext cx="4848994" cy="59972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164326" y="4690804"/>
            <a:ext cx="5795155" cy="2826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실행할때마다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다른 테스트 셋이 생성됨 </a:t>
            </a:r>
            <a:endParaRPr lang="en-US" altLang="ko-KR" sz="1000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64325" y="5080730"/>
            <a:ext cx="5795155" cy="2826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1.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처음 실행한 테스트 세트 저장하고 </a:t>
            </a:r>
            <a:r>
              <a:rPr lang="ko-KR" altLang="en-US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다음번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실행에 불러들이는 것 </a:t>
            </a:r>
            <a:endParaRPr lang="en-US" altLang="ko-KR" sz="1000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4325" y="5447326"/>
            <a:ext cx="5795155" cy="450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2. </a:t>
            </a:r>
            <a:r>
              <a:rPr lang="ko-KR" altLang="en-US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난수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인덱스가 생성되도록 </a:t>
            </a:r>
            <a:r>
              <a:rPr lang="en-US" altLang="ko-KR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np.random.permutation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()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호출</a:t>
            </a:r>
            <a:r>
              <a:rPr lang="en-US" altLang="ko-KR" sz="10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전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난수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발생 </a:t>
            </a:r>
            <a:r>
              <a:rPr lang="ko-KR" altLang="en-US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초깃값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지정 </a:t>
            </a:r>
            <a:r>
              <a:rPr lang="en-US" altLang="ko-KR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np.random.seed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(42)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164325" y="5979280"/>
            <a:ext cx="5795155" cy="450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1,2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업데이트 된 </a:t>
            </a:r>
            <a:r>
              <a:rPr lang="ko-KR" altLang="en-US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데이터셋을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사용할 경우 문제 </a:t>
            </a:r>
            <a:endParaRPr lang="en-US" altLang="ko-KR" sz="1000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8193" y="2564634"/>
            <a:ext cx="6007764" cy="1696310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175932" y="4281028"/>
            <a:ext cx="5795155" cy="2826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1.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주택 </a:t>
            </a:r>
            <a:r>
              <a:rPr lang="ko-KR" altLang="en-US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데이터셋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식별자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칼럼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X ,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행의</a:t>
            </a:r>
            <a:r>
              <a:rPr lang="en-US" altLang="ko-KR" sz="1000" dirty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인덱스를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ID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로 사용 </a:t>
            </a:r>
            <a:endParaRPr lang="en-US" altLang="ko-KR" sz="1000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5931" y="4642182"/>
            <a:ext cx="5795155" cy="403256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6175931" y="5074824"/>
            <a:ext cx="5795155" cy="2826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2.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고유 </a:t>
            </a:r>
            <a:r>
              <a:rPr lang="ko-KR" altLang="en-US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식별자를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만듦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변하지 않는 값으로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ex.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위도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경도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5931" y="5424446"/>
            <a:ext cx="5692982" cy="409426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6175931" y="5846270"/>
            <a:ext cx="5795155" cy="2826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3.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간단하게 함수 이용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en-US" altLang="ko-KR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train_test_split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5930" y="6232695"/>
            <a:ext cx="5795155" cy="5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1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머신러닝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프로젝트 처음부터 끝까지 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16252"/>
              </p:ext>
            </p:extLst>
          </p:nvPr>
        </p:nvGraphicFramePr>
        <p:xfrm>
          <a:off x="130157" y="1096200"/>
          <a:ext cx="5795155" cy="4488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i="0" kern="1200" baseline="0" dirty="0" smtClean="0">
                          <a:solidFill>
                            <a:schemeClr val="bg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2.3.4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bg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테스트 세트 만들기 </a:t>
                      </a:r>
                      <a:endParaRPr lang="en-US" altLang="ko-KR" sz="1400" b="1" i="0" kern="1200" baseline="0" dirty="0" smtClean="0">
                        <a:solidFill>
                          <a:schemeClr val="bg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무작위 샘플링 방식</a:t>
                      </a:r>
                      <a:endParaRPr lang="en-US" altLang="ko-KR" sz="1500" b="1" i="0" kern="1200" baseline="0" dirty="0" smtClean="0">
                        <a:solidFill>
                          <a:srgbClr val="7030A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샘플링 편향이 생길 수 있음 </a:t>
                      </a:r>
                      <a:endParaRPr lang="en-US" altLang="ko-KR" sz="1500" b="1" i="0" kern="1200" baseline="0" dirty="0" smtClean="0">
                        <a:solidFill>
                          <a:srgbClr val="7030A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Ex. 1000,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전체 인구 대표할 수 있는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1000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명 선택해야 함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Ex.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미국 인구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51.3%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여성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48.7%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남성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비율 유지 해야 함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계층적 샘플링 </a:t>
                      </a:r>
                      <a:r>
                        <a:rPr lang="en-US" altLang="ko-KR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(Stratified sampling) </a:t>
                      </a: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중요 </a:t>
                      </a:r>
                      <a:endParaRPr lang="en-US" altLang="ko-KR" sz="1500" b="1" i="0" kern="1200" baseline="0" dirty="0" smtClean="0">
                        <a:solidFill>
                          <a:srgbClr val="7030A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Ex. </a:t>
                      </a: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테스트 셋 전체 </a:t>
                      </a:r>
                      <a:r>
                        <a:rPr lang="ko-KR" altLang="en-US" sz="1500" b="1" i="0" kern="1200" baseline="0" dirty="0" err="1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데이터셋의</a:t>
                      </a: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소득 카테고리 잘 대표해야 함</a:t>
                      </a:r>
                      <a:endParaRPr lang="en-US" altLang="ko-KR" sz="1500" b="1" i="0" kern="1200" baseline="0" dirty="0" smtClean="0">
                        <a:solidFill>
                          <a:srgbClr val="7030A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1200150" marR="0" lvl="2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중간 소득 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1.5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로 나눔 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소득의 카테고리 수 제한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1200150" marR="0" lvl="2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Ceil 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함수 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b="0" i="0" kern="1200" baseline="0" dirty="0" err="1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올림해서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소득 카테고리 특성 만듦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이산적 카테고리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1200150" marR="0" lvl="2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보다 큰 카테고리는 </a:t>
                      </a:r>
                      <a:r>
                        <a:rPr lang="en-US" altLang="ko-KR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5</a:t>
                      </a:r>
                      <a:r>
                        <a:rPr lang="ko-KR" altLang="en-US" sz="1200" b="0" i="0" kern="120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로 합침 </a:t>
                      </a:r>
                      <a:endParaRPr lang="en-US" altLang="ko-KR" sz="1200" b="0" i="0" kern="1200" baseline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4714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7" y="4693012"/>
            <a:ext cx="5795155" cy="4242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945" y="2020816"/>
            <a:ext cx="5587658" cy="11175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57" y="5267864"/>
            <a:ext cx="4677768" cy="1544647"/>
          </a:xfrm>
          <a:prstGeom prst="rect">
            <a:avLst/>
          </a:prstGeom>
        </p:spPr>
      </p:pic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26826"/>
              </p:ext>
            </p:extLst>
          </p:nvPr>
        </p:nvGraphicFramePr>
        <p:xfrm>
          <a:off x="6165197" y="1096200"/>
          <a:ext cx="5795155" cy="204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i="0" kern="1200" baseline="0" dirty="0" smtClean="0">
                          <a:solidFill>
                            <a:schemeClr val="bg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2.3.4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bg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테스트 세트 만들기 </a:t>
                      </a:r>
                      <a:endParaRPr lang="en-US" altLang="ko-KR" sz="1400" b="1" i="0" kern="1200" baseline="0" dirty="0" smtClean="0">
                        <a:solidFill>
                          <a:schemeClr val="bg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Stratified Shuffle Split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47144"/>
                  </a:ext>
                </a:extLst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8946" y="3286449"/>
            <a:ext cx="5587658" cy="2052366"/>
          </a:xfrm>
          <a:prstGeom prst="rect">
            <a:avLst/>
          </a:prstGeom>
        </p:spPr>
      </p:pic>
      <p:sp>
        <p:nvSpPr>
          <p:cNvPr id="26" name="직사각형 25"/>
          <p:cNvSpPr/>
          <p:nvPr/>
        </p:nvSpPr>
        <p:spPr>
          <a:xfrm>
            <a:off x="6165197" y="5498200"/>
            <a:ext cx="5795155" cy="2826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Income_cat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특성 삭제하고 다음으로 넘어감 </a:t>
            </a:r>
            <a:endParaRPr lang="en-US" altLang="ko-KR" sz="1000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0424" y="5922227"/>
            <a:ext cx="5004700" cy="5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머신러닝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프로젝트 처음부터 끝까지 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60086"/>
              </p:ext>
            </p:extLst>
          </p:nvPr>
        </p:nvGraphicFramePr>
        <p:xfrm>
          <a:off x="130157" y="1096200"/>
          <a:ext cx="5795155" cy="2244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i="0" kern="1200" baseline="0" dirty="0" smtClean="0">
                          <a:solidFill>
                            <a:schemeClr val="bg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2.4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bg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 이해를 위한 탐색과 시각화 </a:t>
                      </a:r>
                      <a:endParaRPr lang="en-US" altLang="ko-KR" sz="1400" b="1" i="0" kern="1200" baseline="0" dirty="0" smtClean="0">
                        <a:solidFill>
                          <a:schemeClr val="bg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2.4.1 </a:t>
                      </a: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지리적 데이터 시각화 </a:t>
                      </a:r>
                      <a:endParaRPr lang="en-US" altLang="ko-KR" sz="1500" b="1" i="0" kern="1200" baseline="0" dirty="0" smtClean="0">
                        <a:solidFill>
                          <a:srgbClr val="7030A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밀집된 지역이 잘 부각된 </a:t>
                      </a:r>
                      <a:r>
                        <a:rPr lang="ko-KR" altLang="en-US" sz="1500" b="1" i="0" kern="1200" baseline="0" dirty="0" err="1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산점도</a:t>
                      </a: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(alpha)</a:t>
                      </a: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200" b="0" i="0" kern="1200" baseline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47144"/>
                  </a:ext>
                </a:extLst>
              </a:tr>
            </a:tbl>
          </a:graphicData>
        </a:graphic>
      </p:graphicFrame>
      <p:sp>
        <p:nvSpPr>
          <p:cNvPr id="26" name="직사각형 25"/>
          <p:cNvSpPr/>
          <p:nvPr/>
        </p:nvSpPr>
        <p:spPr>
          <a:xfrm>
            <a:off x="163121" y="5639529"/>
            <a:ext cx="5795155" cy="2826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더 두드러진 패턴을 보려면 매개변수를 다양하게 조절해야 함 </a:t>
            </a:r>
            <a:endParaRPr lang="en-US" altLang="ko-KR" sz="1000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21" y="2218210"/>
            <a:ext cx="5729226" cy="3280981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120" y="6034741"/>
            <a:ext cx="5795155" cy="2826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매개변수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s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원의 반지름은 구역의 인구를 나타냄 </a:t>
            </a:r>
            <a:endParaRPr lang="en-US" altLang="ko-KR" sz="1000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63120" y="6338503"/>
            <a:ext cx="5795155" cy="2826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매개변수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c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색깔은 가격을 나타냄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파란색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낮은 가격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빨간색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: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높은 가격의 범위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jet)</a:t>
            </a: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465474"/>
              </p:ext>
            </p:extLst>
          </p:nvPr>
        </p:nvGraphicFramePr>
        <p:xfrm>
          <a:off x="6092045" y="1096200"/>
          <a:ext cx="5795155" cy="2293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i="0" kern="1200" baseline="0" dirty="0" smtClean="0">
                          <a:solidFill>
                            <a:schemeClr val="bg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2.4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bg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 이해를 위한 탐색과 시각화 </a:t>
                      </a:r>
                      <a:endParaRPr lang="en-US" altLang="ko-KR" sz="1400" b="1" i="0" kern="1200" baseline="0" dirty="0" smtClean="0">
                        <a:solidFill>
                          <a:schemeClr val="bg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2.4.1 </a:t>
                      </a: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지리적 데이터 시각화 </a:t>
                      </a:r>
                      <a:endParaRPr lang="en-US" altLang="ko-KR" sz="1500" b="1" i="0" kern="1200" baseline="0" dirty="0" smtClean="0">
                        <a:solidFill>
                          <a:srgbClr val="7030A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매개변수 조절 </a:t>
                      </a:r>
                      <a:endParaRPr lang="en-US" altLang="ko-KR" sz="1200" b="0" i="0" kern="1200" baseline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47144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010" y="2340864"/>
            <a:ext cx="5859250" cy="99935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5008" y="3443154"/>
            <a:ext cx="5762191" cy="330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8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머신러닝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프로젝트 처음부터 끝까지 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23417"/>
              </p:ext>
            </p:extLst>
          </p:nvPr>
        </p:nvGraphicFramePr>
        <p:xfrm>
          <a:off x="210981" y="994423"/>
          <a:ext cx="11557346" cy="76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88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매개변수 조절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88">
                <a:tc>
                  <a:txBody>
                    <a:bodyPr/>
                    <a:lstStyle/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47144"/>
                  </a:ext>
                </a:extLst>
              </a:tr>
            </a:tbl>
          </a:graphicData>
        </a:graphic>
      </p:graphicFrame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30" y="1490162"/>
            <a:ext cx="9070847" cy="5203814"/>
          </a:xfrm>
          <a:prstGeom prst="rect">
            <a:avLst/>
          </a:prstGeom>
        </p:spPr>
      </p:pic>
      <p:sp>
        <p:nvSpPr>
          <p:cNvPr id="13" name="타원형 설명선 12"/>
          <p:cNvSpPr/>
          <p:nvPr/>
        </p:nvSpPr>
        <p:spPr>
          <a:xfrm>
            <a:off x="5468822" y="2487452"/>
            <a:ext cx="3053385" cy="438844"/>
          </a:xfrm>
          <a:prstGeom prst="wedgeEllipseCallout">
            <a:avLst/>
          </a:prstGeom>
          <a:noFill/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주택 가격</a:t>
            </a:r>
            <a:r>
              <a:rPr lang="en-US" altLang="ko-KR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지역</a:t>
            </a:r>
            <a:r>
              <a:rPr lang="en-US" altLang="ko-KR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(ex, </a:t>
            </a:r>
            <a:r>
              <a:rPr lang="ko-KR" altLang="en-US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바다 인접한 곳</a:t>
            </a:r>
            <a:r>
              <a:rPr lang="en-US" altLang="ko-KR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)  </a:t>
            </a:r>
            <a:r>
              <a:rPr lang="ko-KR" altLang="en-US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인구 밀도와 관련 </a:t>
            </a:r>
            <a:endParaRPr lang="ko-KR" altLang="en-US" sz="10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741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머신러닝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프로젝트 처음부터 끝까지 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23417"/>
              </p:ext>
            </p:extLst>
          </p:nvPr>
        </p:nvGraphicFramePr>
        <p:xfrm>
          <a:off x="210981" y="994423"/>
          <a:ext cx="11557346" cy="86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88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매개변수 조절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888">
                <a:tc>
                  <a:txBody>
                    <a:bodyPr/>
                    <a:lstStyle/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4714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212741"/>
              </p:ext>
            </p:extLst>
          </p:nvPr>
        </p:nvGraphicFramePr>
        <p:xfrm>
          <a:off x="130157" y="1096200"/>
          <a:ext cx="5795155" cy="2346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1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1" i="0" kern="1200" baseline="0" dirty="0" smtClean="0">
                          <a:solidFill>
                            <a:schemeClr val="bg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2.4 </a:t>
                      </a:r>
                      <a:r>
                        <a:rPr lang="ko-KR" altLang="en-US" sz="1400" b="1" i="0" kern="1200" baseline="0" dirty="0" smtClean="0">
                          <a:solidFill>
                            <a:schemeClr val="bg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 이해를 위한 탐색과 시각화 </a:t>
                      </a:r>
                      <a:endParaRPr lang="en-US" altLang="ko-KR" sz="1400" b="1" i="0" kern="1200" baseline="0" dirty="0" smtClean="0">
                        <a:solidFill>
                          <a:schemeClr val="bg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2.4.1 </a:t>
                      </a: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지리적 데이터 시각화 </a:t>
                      </a:r>
                      <a:endParaRPr lang="en-US" altLang="ko-KR" sz="1500" b="1" i="0" kern="1200" baseline="0" dirty="0" smtClean="0">
                        <a:solidFill>
                          <a:srgbClr val="7030A0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밀집된 지역이 잘 부각된 </a:t>
                      </a:r>
                      <a:r>
                        <a:rPr lang="ko-KR" altLang="en-US" sz="1500" b="1" i="0" kern="1200" baseline="0" dirty="0" err="1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산점도</a:t>
                      </a: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(alpha)</a:t>
                      </a: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200" b="0" i="0" kern="1200" baseline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4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05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머신러닝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프로젝트 처음부터 끝까지 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341" y="1219127"/>
            <a:ext cx="10471639" cy="592349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7058" y="1226701"/>
            <a:ext cx="102639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Mission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캘리포니아 인구조사 데이터를 사용해 캘리포니아의 주택 가격 모델을 만드는 것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79206"/>
              </p:ext>
            </p:extLst>
          </p:nvPr>
        </p:nvGraphicFramePr>
        <p:xfrm>
          <a:off x="340469" y="2163484"/>
          <a:ext cx="1098938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주택 가격 예측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모델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2.2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큰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그림 보기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캘리포니아 블록 그룹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(block group)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마다 인구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(population),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중간 소득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(median income),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중간 주택 가격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(median housing price)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 모델을 학습시켜서 다른 측정 데이터가 주어졌을 때 </a:t>
                      </a: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구역의 중간 주택 가격을 예측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해야 함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구역 가격 결정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2.2.1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문제 정의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62" y="3809578"/>
            <a:ext cx="7106196" cy="2722274"/>
          </a:xfrm>
          <a:prstGeom prst="rect">
            <a:avLst/>
          </a:prstGeom>
        </p:spPr>
      </p:pic>
      <p:sp>
        <p:nvSpPr>
          <p:cNvPr id="3" name="타원 2"/>
          <p:cNvSpPr/>
          <p:nvPr/>
        </p:nvSpPr>
        <p:spPr>
          <a:xfrm>
            <a:off x="4701538" y="4313532"/>
            <a:ext cx="1133622" cy="113362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오른쪽 화살표 3"/>
          <p:cNvSpPr/>
          <p:nvPr/>
        </p:nvSpPr>
        <p:spPr>
          <a:xfrm>
            <a:off x="6043521" y="4762357"/>
            <a:ext cx="844960" cy="235972"/>
          </a:xfrm>
          <a:prstGeom prst="rightArrow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7121014" y="4313532"/>
            <a:ext cx="1133622" cy="1133622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496402" y="3832206"/>
            <a:ext cx="2355419" cy="79380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파이프라인 </a:t>
            </a:r>
            <a:endParaRPr lang="en-US" altLang="ko-KR" sz="1400" b="1" dirty="0" smtClean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데이터 처리 컴포넌트들이 연속되어 있는 것</a:t>
            </a:r>
            <a:r>
              <a:rPr lang="ko-KR" altLang="en-US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114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머신러닝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프로젝트 처음부터 끝까지 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341" y="1219127"/>
            <a:ext cx="10471639" cy="592349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7058" y="1226701"/>
            <a:ext cx="102639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Mission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캘리포니아 인구조사 데이터를 사용해 캘리포니아의 주택 가격 모델을 만드는 것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869976"/>
              </p:ext>
            </p:extLst>
          </p:nvPr>
        </p:nvGraphicFramePr>
        <p:xfrm>
          <a:off x="340469" y="2163484"/>
          <a:ext cx="10989382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주택 가격 예측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모델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800" b="1" i="1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2.2 </a:t>
                      </a:r>
                      <a:r>
                        <a:rPr lang="ko-KR" altLang="en-US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큰</a:t>
                      </a:r>
                      <a:r>
                        <a:rPr lang="en-US" altLang="ko-KR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그림 보기 </a:t>
                      </a:r>
                      <a:endParaRPr lang="en-US" altLang="ko-KR" sz="1500" b="1" i="1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캘리포니아 블록 그룹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(block group)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마다 인구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(population),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중간 소득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(median income),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중간 주택 가격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(median housing price)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 모델을 학습시켜서 다른 측정 데이터가 주어졌을 때 </a:t>
                      </a: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구역의 중간 주택 가격을 예측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해야 함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구역 가격 결정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8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2.2.1 </a:t>
                      </a:r>
                      <a:r>
                        <a:rPr lang="ko-KR" altLang="en-US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문제 정의 </a:t>
                      </a:r>
                      <a:endParaRPr lang="en-US" altLang="ko-KR" sz="1500" b="1" i="1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레이블 된 훈련 샘플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(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샘플의 기대 </a:t>
                      </a:r>
                      <a:r>
                        <a:rPr lang="ko-KR" altLang="en-US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출력값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구역의 중간 주택 가격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O) -&gt;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전형적인 지도 학습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값 예측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전형적인 회귀 문제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예측에 사용될 특성이 여러 개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구역의 인구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중간 소득 등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-&gt; </a:t>
                      </a:r>
                      <a:r>
                        <a:rPr lang="ko-KR" altLang="en-US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다변량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회귀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(multivariate regression) </a:t>
                      </a: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시스템에 들어오는 데이터의 연속적인 흐름이 없음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빠르게 변하는 데이터에 적용할 필요가 없음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-&gt;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배치 학습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머신러닝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프로젝트 처음부터 끝까지 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341" y="1219127"/>
            <a:ext cx="10471639" cy="592349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7058" y="1226701"/>
            <a:ext cx="102639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Mission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캘리포니아 인구조사 데이터를 사용해 캘리포니아의 주택 가격 모델을 만드는 것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785137"/>
              </p:ext>
            </p:extLst>
          </p:nvPr>
        </p:nvGraphicFramePr>
        <p:xfrm>
          <a:off x="340469" y="2163484"/>
          <a:ext cx="10989382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691">
                  <a:extLst>
                    <a:ext uri="{9D8B030D-6E8A-4147-A177-3AD203B41FA5}">
                      <a16:colId xmlns:a16="http://schemas.microsoft.com/office/drawing/2014/main" val="1320909949"/>
                    </a:ext>
                  </a:extLst>
                </a:gridCol>
              </a:tblGrid>
              <a:tr h="28158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주택 가격 예측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모델 </a:t>
                      </a:r>
                      <a:endParaRPr lang="en-US" altLang="ko-KR" sz="1400" b="1" i="0" baseline="0" dirty="0" smtClean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89">
                <a:tc gridSpan="2">
                  <a:txBody>
                    <a:bodyPr/>
                    <a:lstStyle/>
                    <a:p>
                      <a:pPr marL="285750" indent="-285750" algn="ctr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1" i="0" baseline="0" dirty="0" err="1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예측값의</a:t>
                      </a:r>
                      <a:r>
                        <a:rPr lang="ko-KR" altLang="en-US" sz="1400" b="1" i="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벡터와 </a:t>
                      </a:r>
                      <a:r>
                        <a:rPr lang="ko-KR" altLang="en-US" sz="1400" b="1" i="0" baseline="0" dirty="0" err="1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타깃값의</a:t>
                      </a:r>
                      <a:r>
                        <a:rPr lang="ko-KR" altLang="en-US" sz="1400" b="1" i="0" baseline="0" dirty="0" smtClean="0">
                          <a:solidFill>
                            <a:schemeClr val="tx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벡터 사이의 거리를 재는 방법 </a:t>
                      </a:r>
                      <a:endParaRPr lang="en-US" altLang="ko-KR" sz="1400" b="1" i="0" baseline="0" dirty="0" smtClean="0">
                        <a:solidFill>
                          <a:schemeClr val="tx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177769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2.2.2 </a:t>
                      </a:r>
                      <a:r>
                        <a:rPr lang="ko-KR" altLang="en-US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성능 측정 지표 선택 </a:t>
                      </a:r>
                      <a:endParaRPr lang="en-US" altLang="ko-KR" sz="1500" b="1" i="1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평균 제곱근 오차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(Root Mean Square Error , RMSE) </a:t>
                      </a:r>
                      <a:endParaRPr lang="en-US" altLang="ko-KR" sz="1500" b="1" i="1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회귀 문제의 전형적인 성능 지표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제곱항을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합한 것의 제곱근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(RMSE)</a:t>
                      </a: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유클리디안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노름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(Euclidean norm) </a:t>
                      </a: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오차가 커질수록 이 값이 커지므로 예측의 오류 측정 가능 </a:t>
                      </a:r>
                      <a:endParaRPr lang="en-US" altLang="ko-KR" sz="8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2.2.2 </a:t>
                      </a:r>
                      <a:r>
                        <a:rPr lang="ko-KR" altLang="en-US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성능 측정 지표 선택 </a:t>
                      </a:r>
                      <a:endParaRPr lang="en-US" altLang="ko-KR" sz="1500" b="1" i="1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평균 절대 오차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(Mean Absolute Error)</a:t>
                      </a: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평균 절대 편차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(Mean Absolute Deviation)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라고도 함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이상치가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많을 때 쓰는 방법 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절댓값의 합을 계산하는 경우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맨해튼 노름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(Manhattan Norm)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86" y="5097192"/>
            <a:ext cx="4081834" cy="112383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71126" y="6493006"/>
            <a:ext cx="10128067" cy="27867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m,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샘플 수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/ X(</a:t>
            </a:r>
            <a:r>
              <a:rPr lang="en-US" altLang="ko-KR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i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),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데이터 셋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I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번째 샘플의 전체 특성 값의 벡터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/y(</a:t>
            </a:r>
            <a:r>
              <a:rPr lang="en-US" altLang="ko-KR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i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해당 레이블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해당 샘플의 기대 출력 값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/h: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시스템의 예측 함수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가설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/Y(</a:t>
            </a:r>
            <a:r>
              <a:rPr lang="en-US" altLang="ko-KR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i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 = h(x(</a:t>
            </a:r>
            <a:r>
              <a:rPr lang="en-US" altLang="ko-KR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i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24" y="5054270"/>
            <a:ext cx="33718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32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머신러닝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프로젝트 처음부터 끝까지 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9341" y="1219127"/>
            <a:ext cx="10471639" cy="592349"/>
          </a:xfrm>
          <a:prstGeom prst="rect">
            <a:avLst/>
          </a:pr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7058" y="1226701"/>
            <a:ext cx="102639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6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Mission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600" b="1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캘리포니아 인구조사 데이터를 사용해 캘리포니아의 주택 가격 모델을 만드는 것 </a:t>
            </a:r>
            <a:endParaRPr lang="ko-KR" altLang="en-US" sz="1600" dirty="0">
              <a:solidFill>
                <a:schemeClr val="dk1"/>
              </a:solidFill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19807"/>
              </p:ext>
            </p:extLst>
          </p:nvPr>
        </p:nvGraphicFramePr>
        <p:xfrm>
          <a:off x="340469" y="2163484"/>
          <a:ext cx="10989382" cy="456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주택 가격 예측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모델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2.2.3 </a:t>
                      </a:r>
                      <a:r>
                        <a:rPr lang="ko-KR" altLang="en-US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가정 검사 </a:t>
                      </a:r>
                      <a:endParaRPr lang="en-US" altLang="ko-KR" sz="1500" b="1" i="1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하위 시스템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(ex.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투자 분석 시스템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  <a:r>
                        <a:rPr lang="ko-KR" altLang="en-US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입력값이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(‘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저렴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‘,’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보통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’,’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고가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’)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카테고리로 분류된다면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? </a:t>
                      </a: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올바른 카테고리 구현이 필요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-&gt; (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회귀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&lt;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분류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확인 필요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여기선 실제 가격 사용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0" lv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2.3 </a:t>
                      </a:r>
                      <a:r>
                        <a:rPr lang="ko-KR" altLang="en-US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 가져오기 </a:t>
                      </a:r>
                      <a:endParaRPr lang="en-US" altLang="ko-KR" sz="1500" b="1" i="1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0" lv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2.3.1 </a:t>
                      </a:r>
                      <a:r>
                        <a:rPr lang="ko-KR" altLang="en-US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작업 환경 만들기 </a:t>
                      </a:r>
                      <a:endParaRPr lang="en-US" altLang="ko-KR" sz="1500" b="1" i="1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0" lv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2.3.2 </a:t>
                      </a:r>
                      <a:r>
                        <a:rPr lang="ko-KR" altLang="en-US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 다운로드 </a:t>
                      </a:r>
                      <a:endParaRPr lang="en-US" altLang="ko-KR" sz="1500" b="1" i="1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일반적인 관계형 데이터베이스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다른 데이터 저장소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여러 테이블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문서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파일로 나뉨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데이터에 접근하려면 보안 자격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&amp;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접근 권한 필요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 프로젝트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CSV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파일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housing.csv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이용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(housing.csv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압축한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housing.tgz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파일 내려 받으면 됨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 </a:t>
                      </a: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웹 브라우저 이용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파일 </a:t>
                      </a:r>
                      <a:r>
                        <a:rPr lang="ko-KR" altLang="en-US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내려받고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tar </a:t>
                      </a:r>
                      <a:r>
                        <a:rPr lang="en-US" altLang="ko-KR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xzf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housing.tgz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명령 실행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압축 풀어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CSV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파일 얻을 수 있음 </a:t>
                      </a:r>
                      <a:endParaRPr lang="en-US" altLang="ko-KR" sz="8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7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머신러닝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프로젝트 처음부터 끝까지 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915009"/>
              </p:ext>
            </p:extLst>
          </p:nvPr>
        </p:nvGraphicFramePr>
        <p:xfrm>
          <a:off x="276461" y="1094260"/>
          <a:ext cx="10989382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9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주택 가격 예측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모델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2.3.2 </a:t>
                      </a:r>
                      <a:r>
                        <a:rPr lang="ko-KR" altLang="en-US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 다운로드 </a:t>
                      </a:r>
                      <a:endParaRPr lang="en-US" altLang="ko-KR" sz="1500" b="1" i="1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 추출 코드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Fetch_housing_data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()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호출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작업 공간에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datasets/housing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디렉토리 만들고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Housing.tgz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파일 </a:t>
                      </a:r>
                      <a:r>
                        <a:rPr lang="ko-KR" altLang="en-US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내려받고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같은 디렉토리에 압출 풀어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housing.csv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파일 만듦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4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652331"/>
            <a:ext cx="6362700" cy="31051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781" y="1596777"/>
            <a:ext cx="5801020" cy="515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머신러닝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프로젝트 처음부터 끝까지 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21914"/>
              </p:ext>
            </p:extLst>
          </p:nvPr>
        </p:nvGraphicFramePr>
        <p:xfrm>
          <a:off x="550781" y="1096200"/>
          <a:ext cx="10989382" cy="381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4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4691">
                  <a:extLst>
                    <a:ext uri="{9D8B030D-6E8A-4147-A177-3AD203B41FA5}">
                      <a16:colId xmlns:a16="http://schemas.microsoft.com/office/drawing/2014/main" val="1352197383"/>
                    </a:ext>
                  </a:extLst>
                </a:gridCol>
              </a:tblGrid>
              <a:tr h="301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주택 가격 예측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모델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lv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2.3.2 </a:t>
                      </a:r>
                      <a:r>
                        <a:rPr lang="ko-KR" altLang="en-US" sz="1500" b="1" i="1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 다운로드 </a:t>
                      </a:r>
                      <a:endParaRPr lang="en-US" altLang="ko-KR" sz="1500" b="1" i="1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판다스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사용해 데이터 추출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모든 데이터를 담음 </a:t>
                      </a:r>
                      <a:r>
                        <a:rPr lang="ko-KR" altLang="en-US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판다스의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데이터프레임 객체를 반환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0" lv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2.3.3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 구조 훑어보기 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특성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Longitude, latitude, </a:t>
                      </a:r>
                      <a:r>
                        <a:rPr lang="en-US" altLang="ko-KR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housing_median_age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total_rooms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total_bedrooms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population, households, </a:t>
                      </a:r>
                      <a:r>
                        <a:rPr lang="en-US" altLang="ko-KR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median_income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medican_house_value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ko-KR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ocean_proximity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2.3.3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 구조 훑어보기 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DataFrame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head()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메서드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처음 </a:t>
                      </a:r>
                      <a:r>
                        <a:rPr lang="ko-KR" altLang="en-US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다섯행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확인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Info()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데이터에 대한 간략한 설명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전체 행 수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각 특성의 데이터 타입과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null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 아닌 값의 개수를 확인하는데 유용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0" lv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47144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496" y="2474406"/>
            <a:ext cx="4212720" cy="11172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81" y="4637482"/>
            <a:ext cx="5251946" cy="222051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272" y="4569474"/>
            <a:ext cx="4394346" cy="217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1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머신러닝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프로젝트 처음부터 끝까지 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89535"/>
              </p:ext>
            </p:extLst>
          </p:nvPr>
        </p:nvGraphicFramePr>
        <p:xfrm>
          <a:off x="130157" y="1096200"/>
          <a:ext cx="5795155" cy="355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주택 가격 예측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모델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2.3.3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 구조 훑어보기 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Info() 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데이터에 대한 간략한 설명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전체 행 수 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,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각 특성의 데이터 타입과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null </a:t>
                      </a:r>
                      <a:r>
                        <a:rPr lang="ko-KR" altLang="en-US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이 아닌 값의 개수를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확인하는데 유용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0" lv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47144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57" y="3062684"/>
            <a:ext cx="5866626" cy="289920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0157" y="6099814"/>
            <a:ext cx="5795155" cy="2826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총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20640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개의 샘플에서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, </a:t>
            </a:r>
            <a:r>
              <a:rPr lang="en-US" altLang="ko-KR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total_bedrooms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특성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20,433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개만 널 값이 아님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(207, null)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30157" y="6478306"/>
            <a:ext cx="5795155" cy="2826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Ocean_proximity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</a:t>
            </a:r>
            <a:r>
              <a:rPr lang="ko-KR" altLang="en-US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값 빼고 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float64(</a:t>
            </a:r>
            <a:r>
              <a:rPr lang="ko-KR" altLang="en-US" sz="1000" dirty="0" err="1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숫자형</a:t>
            </a:r>
            <a:r>
              <a:rPr lang="en-US" altLang="ko-KR" sz="1000" dirty="0" smtClean="0">
                <a:solidFill>
                  <a:schemeClr val="dk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)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791666"/>
              </p:ext>
            </p:extLst>
          </p:nvPr>
        </p:nvGraphicFramePr>
        <p:xfrm>
          <a:off x="6108193" y="1096200"/>
          <a:ext cx="5930634" cy="308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주택 가격 예측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모델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2.3.3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 구조 훑어보기 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1" i="0" kern="1200" baseline="0" dirty="0" err="1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Value_counts</a:t>
                      </a:r>
                      <a:r>
                        <a:rPr lang="en-US" altLang="ko-KR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()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메서드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Ocean_proximity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(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범주형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어떤 카테고리가 있고 각 카테고리마다 얼마나 많은 구역이 있는지 확인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Housing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484" y="2875499"/>
            <a:ext cx="3771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00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/>
          <p:nvPr/>
        </p:nvSpPr>
        <p:spPr>
          <a:xfrm>
            <a:off x="0" y="388673"/>
            <a:ext cx="8134350" cy="559427"/>
          </a:xfrm>
          <a:custGeom>
            <a:avLst/>
            <a:gdLst>
              <a:gd name="connsiteX0" fmla="*/ 0 w 4425463"/>
              <a:gd name="connsiteY0" fmla="*/ 0 h 694592"/>
              <a:gd name="connsiteX1" fmla="*/ 4425463 w 4425463"/>
              <a:gd name="connsiteY1" fmla="*/ 0 h 694592"/>
              <a:gd name="connsiteX2" fmla="*/ 4251815 w 4425463"/>
              <a:gd name="connsiteY2" fmla="*/ 694592 h 694592"/>
              <a:gd name="connsiteX3" fmla="*/ 0 w 4425463"/>
              <a:gd name="connsiteY3" fmla="*/ 694592 h 694592"/>
              <a:gd name="connsiteX4" fmla="*/ 0 w 4425463"/>
              <a:gd name="connsiteY4" fmla="*/ 0 h 694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5463" h="694592">
                <a:moveTo>
                  <a:pt x="0" y="0"/>
                </a:moveTo>
                <a:lnTo>
                  <a:pt x="4425463" y="0"/>
                </a:lnTo>
                <a:lnTo>
                  <a:pt x="4251815" y="694592"/>
                </a:lnTo>
                <a:lnTo>
                  <a:pt x="0" y="6945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자유형 7"/>
          <p:cNvSpPr/>
          <p:nvPr/>
        </p:nvSpPr>
        <p:spPr>
          <a:xfrm>
            <a:off x="-2" y="362799"/>
            <a:ext cx="9934576" cy="504320"/>
          </a:xfrm>
          <a:custGeom>
            <a:avLst/>
            <a:gdLst>
              <a:gd name="connsiteX0" fmla="*/ 0 w 9934576"/>
              <a:gd name="connsiteY0" fmla="*/ 0 h 504320"/>
              <a:gd name="connsiteX1" fmla="*/ 7333065 w 9934576"/>
              <a:gd name="connsiteY1" fmla="*/ 0 h 504320"/>
              <a:gd name="connsiteX2" fmla="*/ 7331297 w 9934576"/>
              <a:gd name="connsiteY2" fmla="*/ 3099 h 504320"/>
              <a:gd name="connsiteX3" fmla="*/ 9934576 w 9934576"/>
              <a:gd name="connsiteY3" fmla="*/ 3099 h 504320"/>
              <a:gd name="connsiteX4" fmla="*/ 9934576 w 9934576"/>
              <a:gd name="connsiteY4" fmla="*/ 48818 h 504320"/>
              <a:gd name="connsiteX5" fmla="*/ 7305212 w 9934576"/>
              <a:gd name="connsiteY5" fmla="*/ 48818 h 504320"/>
              <a:gd name="connsiteX6" fmla="*/ 7045328 w 9934576"/>
              <a:gd name="connsiteY6" fmla="*/ 504320 h 504320"/>
              <a:gd name="connsiteX7" fmla="*/ 0 w 9934576"/>
              <a:gd name="connsiteY7" fmla="*/ 504320 h 50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34576" h="504320">
                <a:moveTo>
                  <a:pt x="0" y="0"/>
                </a:moveTo>
                <a:lnTo>
                  <a:pt x="7333065" y="0"/>
                </a:lnTo>
                <a:lnTo>
                  <a:pt x="7331297" y="3099"/>
                </a:lnTo>
                <a:lnTo>
                  <a:pt x="9934576" y="3099"/>
                </a:lnTo>
                <a:lnTo>
                  <a:pt x="9934576" y="48818"/>
                </a:lnTo>
                <a:lnTo>
                  <a:pt x="7305212" y="48818"/>
                </a:lnTo>
                <a:lnTo>
                  <a:pt x="7045328" y="504320"/>
                </a:lnTo>
                <a:lnTo>
                  <a:pt x="0" y="504320"/>
                </a:lnTo>
                <a:close/>
              </a:path>
            </a:pathLst>
          </a:custGeom>
          <a:solidFill>
            <a:srgbClr val="7030A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800" b="1" dirty="0" err="1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머신러닝</a:t>
            </a:r>
            <a:r>
              <a:rPr lang="ko-KR" altLang="en-US" sz="2800" b="1" dirty="0" smtClean="0">
                <a:latin typeface="현대하모니 M" panose="02020603020101020101" pitchFamily="18" charset="-127"/>
                <a:ea typeface="현대하모니 M" panose="02020603020101020101" pitchFamily="18" charset="-127"/>
                <a:cs typeface="Arial" panose="020B0604020202020204" pitchFamily="34" charset="0"/>
              </a:rPr>
              <a:t> 프로젝트 처음부터 끝까지 </a:t>
            </a:r>
            <a:endParaRPr lang="ko-KR" altLang="en-US" sz="2800" b="1" dirty="0">
              <a:latin typeface="현대하모니 M" panose="02020603020101020101" pitchFamily="18" charset="-127"/>
              <a:ea typeface="현대하모니 M" panose="02020603020101020101" pitchFamily="18" charset="-127"/>
              <a:cs typeface="Arial" panose="020B0604020202020204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92869" y="378067"/>
            <a:ext cx="7699131" cy="2989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chemeClr val="tx1"/>
                </a:solidFill>
                <a:latin typeface="나눔바른고딕" panose="020B0603020101020101" pitchFamily="34" charset="-127"/>
                <a:ea typeface="나눔바른고딕" panose="020B0603020101020101" pitchFamily="34" charset="-127"/>
              </a:rPr>
              <a:t>Chapter2</a:t>
            </a:r>
            <a:endParaRPr lang="ko-KR" altLang="en-US" b="1" dirty="0">
              <a:solidFill>
                <a:schemeClr val="tx1"/>
              </a:solidFill>
              <a:latin typeface="나눔바른고딕" panose="020B0603020101020101" pitchFamily="34" charset="-127"/>
              <a:ea typeface="나눔바른고딕" panose="020B060302010102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078679"/>
              </p:ext>
            </p:extLst>
          </p:nvPr>
        </p:nvGraphicFramePr>
        <p:xfrm>
          <a:off x="130157" y="1096200"/>
          <a:ext cx="5795155" cy="3558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51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주택 가격 예측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모델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2.3.3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 구조 훑어보기 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Describe()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숫자형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특성의 요약 정보 보여줌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Count, mean, </a:t>
                      </a:r>
                      <a:r>
                        <a:rPr lang="en-US" altLang="ko-KR" sz="1500" b="1" i="0" kern="1200" baseline="0" dirty="0" err="1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std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값이 퍼진 정도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), min, max</a:t>
                      </a:r>
                    </a:p>
                    <a:p>
                      <a:pPr marL="742950" marR="0" lvl="1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백분위수</a:t>
                      </a: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(25%, 50%, 75%) </a:t>
                      </a:r>
                    </a:p>
                    <a:p>
                      <a:pPr marL="0" lvl="0" indent="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285750" lvl="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47144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88503"/>
              </p:ext>
            </p:extLst>
          </p:nvPr>
        </p:nvGraphicFramePr>
        <p:xfrm>
          <a:off x="6108193" y="1096200"/>
          <a:ext cx="5930634" cy="1371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0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11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i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주택 가격 예측</a:t>
                      </a:r>
                      <a:r>
                        <a:rPr lang="ko-KR" altLang="en-US" sz="1400" b="1" i="0" baseline="0" dirty="0" smtClean="0"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 모델 </a:t>
                      </a:r>
                      <a:endParaRPr lang="ko-KR" altLang="en-US" sz="1400" b="1" i="0" dirty="0"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2.3.3 </a:t>
                      </a:r>
                      <a:r>
                        <a:rPr lang="ko-KR" altLang="en-US" sz="1500" b="1" i="0" kern="1200" baseline="0" dirty="0" smtClean="0">
                          <a:solidFill>
                            <a:schemeClr val="dk1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데이터 구조 훑어보기  </a:t>
                      </a: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500" b="1" i="0" kern="1200" baseline="0" dirty="0" err="1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Hist</a:t>
                      </a:r>
                      <a:r>
                        <a:rPr lang="en-US" altLang="ko-KR" sz="1500" b="1" i="0" kern="1200" baseline="0" dirty="0" smtClean="0">
                          <a:solidFill>
                            <a:srgbClr val="7030A0"/>
                          </a:solidFill>
                          <a:latin typeface="현대하모니 M" panose="02020603020101020101" pitchFamily="18" charset="-127"/>
                          <a:ea typeface="현대하모니 M" panose="02020603020101020101" pitchFamily="18" charset="-127"/>
                          <a:cs typeface="Arial" panose="020B0604020202020204" pitchFamily="34" charset="0"/>
                        </a:rPr>
                        <a:t>()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500" b="1" i="0" kern="1200" baseline="0" dirty="0" smtClean="0">
                        <a:solidFill>
                          <a:schemeClr val="dk1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8" y="3172487"/>
            <a:ext cx="5798274" cy="294926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982" y="2333916"/>
            <a:ext cx="5401056" cy="4388662"/>
          </a:xfrm>
          <a:prstGeom prst="rect">
            <a:avLst/>
          </a:prstGeom>
        </p:spPr>
      </p:pic>
      <p:sp>
        <p:nvSpPr>
          <p:cNvPr id="5" name="타원형 설명선 4"/>
          <p:cNvSpPr/>
          <p:nvPr/>
        </p:nvSpPr>
        <p:spPr>
          <a:xfrm>
            <a:off x="10736945" y="4274250"/>
            <a:ext cx="1301882" cy="745738"/>
          </a:xfrm>
          <a:prstGeom prst="wedgeEllipseCallout">
            <a:avLst/>
          </a:prstGeom>
          <a:noFill/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중간 소득 </a:t>
            </a:r>
            <a:r>
              <a:rPr lang="en-US" altLang="ko-KR" sz="105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US </a:t>
            </a:r>
            <a:r>
              <a:rPr lang="ko-KR" altLang="en-US" sz="105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달러로 표현 </a:t>
            </a:r>
            <a:r>
              <a:rPr lang="en-US" altLang="ko-KR" sz="105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X </a:t>
            </a:r>
            <a:r>
              <a:rPr lang="en-US" altLang="ko-KR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(</a:t>
            </a:r>
            <a:r>
              <a:rPr lang="ko-KR" altLang="en-US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상한</a:t>
            </a:r>
            <a:r>
              <a:rPr lang="en-US" altLang="ko-KR" sz="10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 </a:t>
            </a:r>
            <a:r>
              <a:rPr lang="en-US" altLang="ko-KR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15, </a:t>
            </a:r>
            <a:r>
              <a:rPr lang="ko-KR" altLang="en-US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하한 </a:t>
            </a:r>
            <a:r>
              <a:rPr lang="en-US" altLang="ko-KR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0.5)</a:t>
            </a:r>
            <a:endParaRPr lang="ko-KR" altLang="en-US" sz="105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4" name="타원형 설명선 13"/>
          <p:cNvSpPr/>
          <p:nvPr/>
        </p:nvSpPr>
        <p:spPr>
          <a:xfrm>
            <a:off x="8742420" y="3172487"/>
            <a:ext cx="1041660" cy="438844"/>
          </a:xfrm>
          <a:prstGeom prst="wedgeEllipseCallout">
            <a:avLst/>
          </a:prstGeom>
          <a:noFill/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최대</a:t>
            </a:r>
            <a:r>
              <a:rPr lang="en-US" altLang="ko-KR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최솟값 한정 </a:t>
            </a:r>
            <a:endParaRPr lang="ko-KR" altLang="en-US" sz="10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17" name="타원형 설명선 16"/>
          <p:cNvSpPr/>
          <p:nvPr/>
        </p:nvSpPr>
        <p:spPr>
          <a:xfrm>
            <a:off x="8742420" y="4319421"/>
            <a:ext cx="1041660" cy="438844"/>
          </a:xfrm>
          <a:prstGeom prst="wedgeEllipseCallout">
            <a:avLst/>
          </a:prstGeom>
          <a:noFill/>
          <a:ln>
            <a:solidFill>
              <a:srgbClr val="0206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최대</a:t>
            </a:r>
            <a:r>
              <a:rPr lang="en-US" altLang="ko-KR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, </a:t>
            </a:r>
            <a:r>
              <a:rPr lang="ko-KR" altLang="en-US" sz="1000" dirty="0" smtClean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최솟값 한정 </a:t>
            </a:r>
            <a:endParaRPr lang="ko-KR" altLang="en-US" sz="1000" dirty="0">
              <a:solidFill>
                <a:schemeClr val="tx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69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1190</Words>
  <Application>Microsoft Office PowerPoint</Application>
  <PresentationFormat>와이드스크린</PresentationFormat>
  <Paragraphs>189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나눔바른고딕</vt:lpstr>
      <vt:lpstr>맑은 고딕</vt:lpstr>
      <vt:lpstr>현대하모니 B</vt:lpstr>
      <vt:lpstr>현대하모니 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sung eun</dc:creator>
  <cp:lastModifiedBy>choi sung eun</cp:lastModifiedBy>
  <cp:revision>26</cp:revision>
  <dcterms:created xsi:type="dcterms:W3CDTF">2020-04-07T12:14:21Z</dcterms:created>
  <dcterms:modified xsi:type="dcterms:W3CDTF">2020-05-02T08:54:38Z</dcterms:modified>
</cp:coreProperties>
</file>