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이론" id="{CA3ADB04-24C7-491C-8875-B0B878830B7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6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2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5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0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2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7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A948-875B-4F9B-A9B7-438D138DAE0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4D45-B92E-4939-8F7F-936D6216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7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099538"/>
            <a:ext cx="12192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756138"/>
            <a:ext cx="12192000" cy="37543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3045" y="1255102"/>
            <a:ext cx="11746523" cy="27959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Chapter 7. </a:t>
            </a:r>
          </a:p>
          <a:p>
            <a:r>
              <a:rPr lang="en-US" altLang="ko-KR" sz="6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Ensemble Learning &amp; Random Forest </a:t>
            </a:r>
            <a:endParaRPr lang="ko-KR" altLang="en-US" sz="6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3045" y="6124352"/>
            <a:ext cx="11473961" cy="5270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최성은</a:t>
            </a:r>
            <a:endParaRPr lang="ko-KR" altLang="en-US" sz="4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05450" y="4697289"/>
            <a:ext cx="1181099" cy="60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05.11</a:t>
            </a:r>
            <a:endParaRPr lang="ko-KR" altLang="en-US" sz="28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589085"/>
            <a:ext cx="12192000" cy="1670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510454"/>
            <a:ext cx="12192000" cy="1670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2657" y="1318846"/>
            <a:ext cx="307731" cy="1222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17495"/>
              </p:ext>
            </p:extLst>
          </p:nvPr>
        </p:nvGraphicFramePr>
        <p:xfrm>
          <a:off x="599341" y="1765946"/>
          <a:ext cx="10989382" cy="162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7.4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랜덤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포레스트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랜덤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포레스트는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일반적으로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배깅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방법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또는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페이스팅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을 적용한 결정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크리의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앙상블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Bagging Classifier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DecisionTreeClassifier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RandomForestClassifier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/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RandomForestRegressor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최대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16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리프 노드를 갖는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500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 트리로 이뤄진 랜덤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포레스트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분류기 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07058" y="3653784"/>
            <a:ext cx="4104544" cy="1999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랜덤 </a:t>
            </a:r>
            <a:r>
              <a:rPr lang="ko-KR" altLang="en-US" sz="12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포레스트</a:t>
            </a:r>
            <a:r>
              <a:rPr lang="ko-KR" altLang="en-US" sz="12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알고리즘은 트리의 노드를 분할할 때 전체 특성 중에서 최선의 특성을 찾는 대신</a:t>
            </a:r>
            <a:endParaRPr lang="en-US" altLang="ko-KR" sz="12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endParaRPr lang="en-US" altLang="ko-KR" sz="12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4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무작위로 선택한 특성 후보 </a:t>
            </a:r>
            <a:r>
              <a:rPr lang="ko-KR" altLang="en-US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중에서 </a:t>
            </a:r>
            <a:r>
              <a:rPr lang="ko-KR" altLang="en-US" sz="16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최적의 특성을 찾는 </a:t>
            </a:r>
            <a:r>
              <a:rPr lang="ko-KR" altLang="en-US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식으로 </a:t>
            </a:r>
            <a:r>
              <a:rPr lang="ko-KR" altLang="en-US" sz="1600" b="1" dirty="0" err="1" smtClean="0">
                <a:solidFill>
                  <a:schemeClr val="accent4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무작위성에</a:t>
            </a:r>
            <a:r>
              <a:rPr lang="ko-KR" altLang="en-US" sz="1600" b="1" dirty="0" smtClean="0">
                <a:solidFill>
                  <a:schemeClr val="accent4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더 집중</a:t>
            </a:r>
            <a:endParaRPr lang="en-US" altLang="ko-KR" sz="1600" b="1" dirty="0" smtClean="0">
              <a:solidFill>
                <a:schemeClr val="accent4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accent4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결국</a:t>
            </a:r>
            <a:r>
              <a:rPr lang="en-US" altLang="ko-KR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트리를 더욱 다양하게 만들어 더 훌륭한 모델 만듦  </a:t>
            </a:r>
            <a:endParaRPr lang="en-US" altLang="ko-KR" sz="1200" b="1" dirty="0" smtClean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88" y="5087897"/>
            <a:ext cx="6409516" cy="17134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29" y="3482874"/>
            <a:ext cx="5919964" cy="15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66093"/>
              </p:ext>
            </p:extLst>
          </p:nvPr>
        </p:nvGraphicFramePr>
        <p:xfrm>
          <a:off x="599341" y="1765946"/>
          <a:ext cx="10989382" cy="162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7.4.1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엑스트라 트리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랜덤 포레스트에서 트리를 만들 때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각 노드는 무작위로 특성의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서브셋을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만들어 분할에 사용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트리를 더욱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무작위하게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만들기 위해 최적의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임곗값을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찾는 대신 후보 특성을 사용해 무작위로 분할한 다음 그 중에서 최상의 분할을 선택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극단적으로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무작위한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트리의 랜덤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포레스트를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익스트림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랜덤 트리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(Extremely Randomized Trees)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엑스트라 트리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라고 부름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ExtraTreeClassifier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사용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5725"/>
              </p:ext>
            </p:extLst>
          </p:nvPr>
        </p:nvGraphicFramePr>
        <p:xfrm>
          <a:off x="599341" y="1765946"/>
          <a:ext cx="10989382" cy="162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7.4.2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특성 중요도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랜덤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포레스트의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장점은 특성의 상대적 중요도를 측정하기 쉽다는 것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어떤 특성을 사용한 노드가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랜덤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포레스트에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있는 모든 트리에 걸쳐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평균적으로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불순도를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얼마나 감소시키는지 확인하여 특성의 중요도를 측정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가중치 평균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/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각 노드의 가중치는 연관된 훈련 샘플 수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특성마다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자동으로 점수 계산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중요도의 전체 합이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 되도록 정규화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중요도 값은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feature_importances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_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변수에 저장되어 있음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02" y="3621097"/>
            <a:ext cx="6200460" cy="29744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93802" y="5345723"/>
            <a:ext cx="2984967" cy="369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6302"/>
              </p:ext>
            </p:extLst>
          </p:nvPr>
        </p:nvGraphicFramePr>
        <p:xfrm>
          <a:off x="599341" y="1765946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7.4.2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특성 중요도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평균적으로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불순도를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얼마나 감소시키는지 확인하여 특성의 중요도를 측정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중요도 값은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feature_importances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_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변수에 저장되어 있음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1" y="3105696"/>
            <a:ext cx="4722054" cy="32505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55" y="2781470"/>
            <a:ext cx="5902568" cy="38990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82302" y="4875915"/>
            <a:ext cx="4104544" cy="139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랜덤 </a:t>
            </a:r>
            <a:r>
              <a:rPr lang="ko-KR" altLang="en-US" sz="16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포레스트</a:t>
            </a:r>
            <a:r>
              <a:rPr lang="ko-KR" altLang="en-US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분류기에서</a:t>
            </a:r>
            <a:r>
              <a:rPr lang="ko-KR" altLang="en-US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얻은 </a:t>
            </a:r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(MNIST) </a:t>
            </a:r>
            <a:r>
              <a:rPr lang="ko-KR" altLang="en-US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픽셀 중요도</a:t>
            </a:r>
            <a:endParaRPr lang="en-US" altLang="ko-KR" sz="16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랜덤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포레스트</a:t>
            </a:r>
            <a:r>
              <a:rPr lang="ko-KR" altLang="en-US" sz="16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특성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선택시</a:t>
            </a:r>
            <a:r>
              <a:rPr lang="ko-KR" altLang="en-US" sz="16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어떤 특성이 중요한지 빠르게 확인할 수 있음 </a:t>
            </a:r>
            <a:endParaRPr lang="en-US" altLang="ko-KR" sz="1600" b="1" dirty="0" smtClean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8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32131"/>
              </p:ext>
            </p:extLst>
          </p:nvPr>
        </p:nvGraphicFramePr>
        <p:xfrm>
          <a:off x="599341" y="1765946"/>
          <a:ext cx="10989382" cy="1306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7.5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(Boosting)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(Boosting)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은 약한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학습기를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여러 개 연결하여 강한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학습기를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만드는 앙상블 방법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앞의 모델을 보완해가면서 일련의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학습시키는 것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아다부스트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AdaBoost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Adaptive Boosting)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과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그래디언트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(Gradient Boosting)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5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53388"/>
              </p:ext>
            </p:extLst>
          </p:nvPr>
        </p:nvGraphicFramePr>
        <p:xfrm>
          <a:off x="599341" y="1765946"/>
          <a:ext cx="10989382" cy="194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691">
                  <a:extLst>
                    <a:ext uri="{9D8B030D-6E8A-4147-A177-3AD203B41FA5}">
                      <a16:colId xmlns:a16="http://schemas.microsoft.com/office/drawing/2014/main" val="4208782112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7.5.1  </a:t>
                      </a:r>
                      <a:r>
                        <a:rPr lang="en-US" altLang="ko-KR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Adaboost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아다부스트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Process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Adaboost</a:t>
                      </a:r>
                      <a:r>
                        <a:rPr lang="en-US" altLang="ko-KR" sz="16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이전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보완하여 새로운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만드는 방법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의 방법 중 하나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이전 모델이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과소적합했던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훈련 샘플의 가중치를 더 높이는 것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새로운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예측기는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학습하기 어려운 샘플에 점점 더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맞춰짐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첫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번째 분류기 훈련 세트에서 훈련시키고 예측 만듦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잘못 분류된 훈련 샘플의 가중치를 상대적으로 높임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두 번째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분류기는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업데이트된 가중치를 사용해 훈련 세트에서 훈련하고 다시 예측 만듦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 다음에 다시 가중치 업데이트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2" y="3472962"/>
            <a:ext cx="5189056" cy="3315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87" y="4088423"/>
            <a:ext cx="5620588" cy="23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13216"/>
              </p:ext>
            </p:extLst>
          </p:nvPr>
        </p:nvGraphicFramePr>
        <p:xfrm>
          <a:off x="599341" y="1765946"/>
          <a:ext cx="10989382" cy="135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691">
                  <a:extLst>
                    <a:ext uri="{9D8B030D-6E8A-4147-A177-3AD203B41FA5}">
                      <a16:colId xmlns:a16="http://schemas.microsoft.com/office/drawing/2014/main" val="4208782112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7.5.1  </a:t>
                      </a:r>
                      <a:r>
                        <a:rPr lang="en-US" altLang="ko-KR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Adaboost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아다부스트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Process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Adaboost</a:t>
                      </a:r>
                      <a:endParaRPr lang="en-US" altLang="ko-KR" sz="16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이전 모델이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과소적합했던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훈련 샘플의 가중치를 더 높이는 것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새로운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예측기는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학습하기 어려운 샘플에 점점 더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맞춰짐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0" y="3520867"/>
            <a:ext cx="5583850" cy="16087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7648" y="3189342"/>
            <a:ext cx="5425129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각 샘플 가중치 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w(</a:t>
            </a:r>
            <a:r>
              <a:rPr lang="en-US" altLang="ko-KR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i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는 초기에 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1/m 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로 초기화 </a:t>
            </a:r>
            <a:endParaRPr lang="ko-KR" altLang="en-US" sz="14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648" y="5076863"/>
            <a:ext cx="5425129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첫 번째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예측기가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학습되고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가중치가 적용된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에러율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r1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 훈련 세트에 대해 계산됨 </a:t>
            </a:r>
            <a:endParaRPr lang="ko-KR" altLang="en-US" sz="14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43887" y="3910024"/>
            <a:ext cx="3271014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J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번째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예측기의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가중치가 적용된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에러율</a:t>
            </a:r>
            <a:endParaRPr lang="ko-KR" altLang="en-US" sz="14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648" y="5557689"/>
            <a:ext cx="5425129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Yj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en-US" altLang="ko-KR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i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는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i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번째 샘플에 대한 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j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번째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예측기의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예측 </a:t>
            </a:r>
            <a:endParaRPr lang="en-US" altLang="ko-KR" sz="1400" dirty="0" smtClean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647" y="5982559"/>
            <a:ext cx="5425129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예측기의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가중치 </a:t>
            </a:r>
            <a:r>
              <a:rPr lang="en-US" altLang="ko-KR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aj</a:t>
            </a:r>
            <a:endParaRPr lang="en-US" altLang="ko-KR" sz="1400" dirty="0" smtClean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15" y="5988259"/>
            <a:ext cx="2139462" cy="73023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388841" y="6307125"/>
            <a:ext cx="411370" cy="411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647" y="6405956"/>
            <a:ext cx="5425129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학습률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하이퍼파라미터</a:t>
            </a:r>
            <a:endParaRPr lang="en-US" altLang="ko-KR" sz="1400" dirty="0" smtClean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21" name="직선 화살표 연결선 20"/>
          <p:cNvCxnSpPr>
            <a:stCxn id="17" idx="1"/>
          </p:cNvCxnSpPr>
          <p:nvPr/>
        </p:nvCxnSpPr>
        <p:spPr>
          <a:xfrm flipH="1">
            <a:off x="1732085" y="6367369"/>
            <a:ext cx="717000" cy="96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094032" y="2356910"/>
            <a:ext cx="4390294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예측기가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정확할수록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가중치가 더 높아짐 </a:t>
            </a:r>
            <a:endParaRPr lang="en-US" altLang="ko-KR" sz="1400" dirty="0" smtClean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만약 무작위로 예측하는 정도라면 가중치가 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0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에 가까움 </a:t>
            </a:r>
            <a:endParaRPr lang="en-US" altLang="ko-KR" sz="1400" dirty="0" smtClean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그보다 나쁘면 가중치는 음수가 됨 </a:t>
            </a:r>
            <a:endParaRPr lang="ko-KR" altLang="en-US" sz="14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32" y="3107024"/>
            <a:ext cx="2843772" cy="151667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225916" y="4790235"/>
            <a:ext cx="4390294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샘플의 가중치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업데이터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잘못 분류된 샘플의 가중치가 증가됨</a:t>
            </a:r>
            <a:endParaRPr lang="en-US" altLang="ko-KR" sz="1400" dirty="0" smtClean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모든 샘플의 가중치를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정규화함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 </a:t>
            </a:r>
            <a:endParaRPr lang="ko-KR" altLang="en-US" sz="14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032" y="5490835"/>
            <a:ext cx="4837972" cy="108281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163594" y="6463385"/>
            <a:ext cx="5425129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N 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은 </a:t>
            </a:r>
            <a:r>
              <a:rPr lang="ko-KR" altLang="en-US" sz="1400" dirty="0" err="1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예측기</a:t>
            </a:r>
            <a:r>
              <a:rPr lang="en-US" altLang="ko-KR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수 </a:t>
            </a:r>
            <a:endParaRPr lang="en-US" altLang="ko-KR" sz="1400" dirty="0" smtClean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6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2072"/>
              </p:ext>
            </p:extLst>
          </p:nvPr>
        </p:nvGraphicFramePr>
        <p:xfrm>
          <a:off x="599341" y="1765946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7.5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(Boosting)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AdaBoostClassifier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를 사용하여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200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 아주 얕은 결정 트리를 기반으로 하는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아다부스트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훈련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결정 트리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=1,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결정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노드 하나와 리프 노드 두 개로 이루어진 트리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8" y="2998177"/>
            <a:ext cx="5544910" cy="36028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93117" y="2453197"/>
            <a:ext cx="5095606" cy="139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SAMME </a:t>
            </a:r>
            <a:r>
              <a:rPr lang="ko-KR" altLang="en-US" sz="16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아다부스트의</a:t>
            </a:r>
            <a:r>
              <a:rPr lang="ko-KR" altLang="en-US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다중 클래스 버전</a:t>
            </a:r>
            <a:endParaRPr lang="en-US" altLang="ko-KR" sz="16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예측기가</a:t>
            </a:r>
            <a:r>
              <a:rPr lang="ko-KR" altLang="en-US" sz="16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클래스의 확률을 추정할 수 있으면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사이킷런은</a:t>
            </a:r>
            <a:r>
              <a:rPr lang="ko-KR" altLang="en-US" sz="16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b="1" i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SAMME.R </a:t>
            </a:r>
            <a:r>
              <a:rPr lang="ko-KR" altLang="en-US" sz="16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을 사용 </a:t>
            </a:r>
            <a:endParaRPr lang="en-US" altLang="ko-KR" sz="1600" b="1" dirty="0" smtClean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알고리즘은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예측값</a:t>
            </a:r>
            <a:r>
              <a:rPr lang="ko-KR" altLang="en-US" sz="16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대신 클래스 확률에 기반하며 일반적으로 성능이 더 좋음 </a:t>
            </a:r>
            <a:endParaRPr lang="en-US" altLang="ko-KR" sz="1600" b="1" dirty="0" smtClean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20" y="4086225"/>
            <a:ext cx="3733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05933"/>
              </p:ext>
            </p:extLst>
          </p:nvPr>
        </p:nvGraphicFramePr>
        <p:xfrm>
          <a:off x="599341" y="1731919"/>
          <a:ext cx="10989382" cy="162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7.5.2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그래디언트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916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앙상블에 이전까지의 오차를 보정하도록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순차적으로 추가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아다부스트처럼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반복마다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샘플의 가중치를 수정하는 대신 이전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예측기가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만든 잔여 오차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(residual error)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에 새로운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학습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결정 트리를 기반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사용하는 회귀 문제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그래디언트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트리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gradient tree boosting,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그래디언트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부스티드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회귀 트리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gradient boosted regression tree(GBRT)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7" y="3945870"/>
            <a:ext cx="3608662" cy="19758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71" y="3651071"/>
            <a:ext cx="3974126" cy="248009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72658" y="3636008"/>
            <a:ext cx="2130671" cy="218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72657" y="4892750"/>
            <a:ext cx="2130671" cy="218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804" y="4577474"/>
            <a:ext cx="4337540" cy="11375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765802" y="4859956"/>
            <a:ext cx="4337542" cy="661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72810" y="3358662"/>
            <a:ext cx="3823652" cy="103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세 개의 트리를 포함하는 앙상블 모델 생성 </a:t>
            </a:r>
            <a:r>
              <a:rPr lang="en-US" altLang="ko-KR" sz="14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새로운 샘플에 대한 예측을 </a:t>
            </a:r>
            <a:r>
              <a:rPr lang="ko-KR" altLang="en-US" sz="1400" b="1" dirty="0" err="1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만들때</a:t>
            </a:r>
            <a:r>
              <a:rPr lang="en-US" altLang="ko-KR" sz="14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모든 트리의 예측을 더하면 됨 </a:t>
            </a:r>
            <a:endParaRPr lang="en-US" altLang="ko-KR" sz="14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63019"/>
              </p:ext>
            </p:extLst>
          </p:nvPr>
        </p:nvGraphicFramePr>
        <p:xfrm>
          <a:off x="599341" y="1765946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7.5.2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그래디언트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5" y="2326013"/>
            <a:ext cx="6051150" cy="4062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49" y="2088452"/>
            <a:ext cx="4852420" cy="45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70529"/>
              </p:ext>
            </p:extLst>
          </p:nvPr>
        </p:nvGraphicFramePr>
        <p:xfrm>
          <a:off x="599341" y="1732661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7.1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투표 기반 분류기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일련의 예측기로부터 예측을 수집하면 가장 좋은 모델 하나보다 더 좋은 예측을 얻을 수 있다는 가정 하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일련의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앙상블이라고 부름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 학습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(Ensemble Learning)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이라고 하며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 학습 알고리즘 을 앙상블 방법이라고 함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26" y="3094351"/>
            <a:ext cx="7840812" cy="38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05132"/>
              </p:ext>
            </p:extLst>
          </p:nvPr>
        </p:nvGraphicFramePr>
        <p:xfrm>
          <a:off x="599341" y="1765946"/>
          <a:ext cx="10989382" cy="145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7.5.2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그래디언트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GradientBoostingRegressor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를 사용하면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GBRT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앙상블을 간단하게 훈련시킬 수 있음 </a:t>
                      </a:r>
                      <a:endParaRPr lang="en-US" altLang="ko-KR" sz="12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트리 수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n_estimator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와 같이 </a:t>
                      </a:r>
                      <a:r>
                        <a:rPr lang="ko-KR" altLang="en-US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아상블의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훈련을 제어하는 매개변수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결정 트리의 성장을 제어하는 매개변수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min_samples_leaf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등을 가지고 있음</a:t>
                      </a:r>
                      <a:endParaRPr lang="en-US" altLang="ko-KR" sz="12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Learning_rate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매개변수가 각 트리의 기여 정도를 조절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(0.1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처럼 낮게 설정하면 앙상블을 훈련 세트에 학습시키기 위해 많은 트리가 필요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예측의 성능은 좋아짐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축소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(shrinkage)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라고 부르는 규제 방법   </a:t>
                      </a:r>
                      <a:endParaRPr lang="en-US" altLang="ko-KR" sz="12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6" y="3346444"/>
            <a:ext cx="5432032" cy="30436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83" y="3346444"/>
            <a:ext cx="5908432" cy="31497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468816" y="6496158"/>
            <a:ext cx="6576646" cy="297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왼쪽 훈련 세트에 학습하기에는 트리가 충분 </a:t>
            </a:r>
            <a:r>
              <a:rPr lang="en-US" altLang="ko-KR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X, </a:t>
            </a:r>
            <a:r>
              <a:rPr lang="ko-KR" altLang="en-US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오른쪽은 트리가 너무 많아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과대적합됨</a:t>
            </a:r>
            <a:r>
              <a:rPr lang="ko-KR" altLang="en-US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68" y="3100790"/>
            <a:ext cx="4079630" cy="3757210"/>
          </a:xfrm>
          <a:prstGeom prst="rect">
            <a:avLst/>
          </a:prstGeom>
        </p:spPr>
      </p:pic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1986"/>
              </p:ext>
            </p:extLst>
          </p:nvPr>
        </p:nvGraphicFramePr>
        <p:xfrm>
          <a:off x="599341" y="1765946"/>
          <a:ext cx="10989382" cy="145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7.5.2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그래디언트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부스팅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최적의 트리 수를 찾기 위한 방법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조기 종료 기법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staged_predict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()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메서드 사용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훈련의 각 단계에서 앙상블에 의해 만들어진 </a:t>
                      </a:r>
                      <a:r>
                        <a:rPr lang="ko-KR" altLang="en-US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예측기를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순회하는 반복자를 반환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(iterator)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120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 트리로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GBRT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앙상블을 훈련시키고 최적의 트리 수를 찾기 위해 각 훈련 단계에서 검증 오차를 측정 </a:t>
                      </a:r>
                      <a:endParaRPr lang="en-US" altLang="ko-KR" sz="12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마지막에 최적의 트리 수를 사용해 새로운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GBRT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앙상블을 훈련 </a:t>
                      </a:r>
                      <a:endParaRPr lang="en-US" altLang="ko-KR" sz="12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69" y="3588605"/>
            <a:ext cx="4185518" cy="2615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798" y="3588605"/>
            <a:ext cx="3484726" cy="23454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737376" y="2196661"/>
            <a:ext cx="3235570" cy="589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Subsample </a:t>
            </a:r>
            <a:r>
              <a:rPr lang="ko-KR" altLang="en-US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매개변수 지원 </a:t>
            </a:r>
            <a:endParaRPr lang="en-US" altLang="ko-KR" sz="1200" b="1" dirty="0" smtClean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Subsample 0.25, 25%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훈련샘플로</a:t>
            </a:r>
            <a:r>
              <a:rPr lang="en-US" altLang="ko-KR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학습됨</a:t>
            </a:r>
            <a:endParaRPr lang="en-US" altLang="ko-KR" sz="12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33033"/>
              </p:ext>
            </p:extLst>
          </p:nvPr>
        </p:nvGraphicFramePr>
        <p:xfrm>
          <a:off x="599341" y="1765946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7.6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스태킹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(Stacking, stacked generalization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줄임말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앙상블에 속한 모든 </a:t>
                      </a:r>
                      <a:r>
                        <a:rPr lang="ko-KR" altLang="en-US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예측기의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예측을 취합하는 간단한 함수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취합하는 모델을 훈련 </a:t>
                      </a:r>
                      <a:endParaRPr lang="en-US" altLang="ko-KR" sz="12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55" y="2980592"/>
            <a:ext cx="59111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33033"/>
              </p:ext>
            </p:extLst>
          </p:nvPr>
        </p:nvGraphicFramePr>
        <p:xfrm>
          <a:off x="599341" y="1765946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7.6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스태킹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(Stacking, stacked generalization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줄임말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앙상블에 속한 모든 </a:t>
                      </a:r>
                      <a:r>
                        <a:rPr lang="ko-KR" altLang="en-US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예측기의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예측을 취합하는 간단한 함수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취합하는 모델을 훈련 </a:t>
                      </a:r>
                      <a:endParaRPr lang="en-US" altLang="ko-KR" sz="12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57" y="2991178"/>
            <a:ext cx="7580550" cy="347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33033"/>
              </p:ext>
            </p:extLst>
          </p:nvPr>
        </p:nvGraphicFramePr>
        <p:xfrm>
          <a:off x="599341" y="1765946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7.6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스태킹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(Stacking, stacked generalization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줄임말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앙상블에 속한 모든 </a:t>
                      </a:r>
                      <a:r>
                        <a:rPr lang="ko-KR" altLang="en-US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예측기의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예측을 취합하는 간단한 함수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취합하는 모델을 훈련 </a:t>
                      </a:r>
                      <a:endParaRPr lang="en-US" altLang="ko-KR" sz="12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18" y="2587570"/>
            <a:ext cx="5994428" cy="40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33033"/>
              </p:ext>
            </p:extLst>
          </p:nvPr>
        </p:nvGraphicFramePr>
        <p:xfrm>
          <a:off x="599341" y="1765946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7.6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스태킹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(Stacking, stacked generalization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줄임말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앙상블에 속한 모든 </a:t>
                      </a:r>
                      <a:r>
                        <a:rPr lang="ko-KR" altLang="en-US" sz="12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예측기의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예측을 취합하는 간단한 함수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취합하는 모델을 훈련 </a:t>
                      </a:r>
                      <a:endParaRPr lang="en-US" altLang="ko-KR" sz="12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78" y="2635270"/>
            <a:ext cx="6135108" cy="41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46128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66852"/>
              </p:ext>
            </p:extLst>
          </p:nvPr>
        </p:nvGraphicFramePr>
        <p:xfrm>
          <a:off x="599341" y="1765946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7.1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투표 기반 분류기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각 분류기의 예측을 모아서 가장 많이 선택된 클래스를 예측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다수결 투표로 정해지는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직접 투표 분류기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(hard voting)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분류기라고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함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6" y="3344103"/>
            <a:ext cx="5401392" cy="31656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536" y="3344103"/>
            <a:ext cx="5401392" cy="31656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36751" y="2965837"/>
            <a:ext cx="2830665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Hard Voting</a:t>
            </a:r>
            <a:endParaRPr lang="ko-KR" altLang="en-US" sz="2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3909" y="2965837"/>
            <a:ext cx="2830665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Soft Voting</a:t>
            </a:r>
            <a:endParaRPr lang="ko-KR" altLang="en-US" sz="2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42434" y="4664638"/>
            <a:ext cx="3683684" cy="143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모든 </a:t>
            </a:r>
            <a:r>
              <a:rPr lang="ko-KR" altLang="en-US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분류기가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클래스의 확률을 예측할 수 있으면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(</a:t>
            </a:r>
            <a:r>
              <a:rPr lang="en-US" altLang="ko-KR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predictproba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()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메서드가 있으면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개별 분류기의 예측을 평균 내어 확률이 가장 높은 클래스를 예측 가능 </a:t>
            </a:r>
            <a:endParaRPr lang="en-US" altLang="ko-KR" sz="12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Ex. 0.9,0.7,0.6,0.8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Label1: (0.9+0.7+0.8)/3 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Label 2 : (0.6/1) =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Label 1 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확률이 더 높으므로 최종 예측 결과는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4032" y="3940026"/>
            <a:ext cx="1288112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0.9</a:t>
            </a:r>
            <a:endParaRPr lang="ko-KR" altLang="en-US" sz="2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4322" y="3940026"/>
            <a:ext cx="1288112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0.7</a:t>
            </a:r>
            <a:endParaRPr lang="ko-KR" altLang="en-US" sz="2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93176" y="3940025"/>
            <a:ext cx="1288112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0.6</a:t>
            </a:r>
            <a:endParaRPr lang="ko-KR" altLang="en-US" sz="2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481288" y="3955295"/>
            <a:ext cx="1288112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0.8</a:t>
            </a:r>
            <a:endParaRPr lang="ko-KR" altLang="en-US" sz="2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54322" y="3453607"/>
            <a:ext cx="1288112" cy="29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0.8</a:t>
            </a:r>
            <a:endParaRPr lang="ko-KR" altLang="en-US" sz="2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82048" y="6256273"/>
            <a:ext cx="817684" cy="23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현대하모니 B" panose="02020603020101020101" pitchFamily="18" charset="-127"/>
                <a:cs typeface="Times New Roman" panose="02020603050405020304" pitchFamily="18" charset="0"/>
              </a:rPr>
              <a:t>Soft Voting</a:t>
            </a:r>
            <a:endParaRPr lang="ko-KR" altLang="en-US" sz="1000" b="1" i="1" dirty="0">
              <a:solidFill>
                <a:schemeClr val="tx1"/>
              </a:solidFill>
              <a:latin typeface="Times New Roman" panose="02020603050405020304" pitchFamily="18" charset="0"/>
              <a:ea typeface="현대하모니 B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35371"/>
              </p:ext>
            </p:extLst>
          </p:nvPr>
        </p:nvGraphicFramePr>
        <p:xfrm>
          <a:off x="599341" y="1765946"/>
          <a:ext cx="10989382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7.1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투표 기반 분류기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약한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학습기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(weak learner, </a:t>
                      </a:r>
                      <a:r>
                        <a:rPr lang="ko-KR" altLang="en-US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즉 랜덤 추측보다 조금 더 높은 성능을 내는 분류기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충분하게 많고 다양하다면 앙상블은 강한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학습기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(strong learner)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 될 수 있음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앞면이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51%,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뒷면이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49%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 나오는 동전이 있을 때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1000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번을 던진 경우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앞면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510,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뒷면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490,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다수는 앞면이 됨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수학적으로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1,000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번 던진 후 앞면이 다수가 될 확률은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75%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에 가까움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더 많이 던질수록 앞면 나올 확률 증가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큰 수의 법칙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(law of large numbers)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동전을 자꾸 던질수록 앞면이 나오는 비율은 점점 더 앞면이 나올 확률에 가까워집니다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던진 횟수가 증가할수록 앞면이 나올 확률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51%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가까워짐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이와 같이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51%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정확도를 가진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1,000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분류기로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앙상블 모델 구축하면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가장 많은 클래스를 예측으로 삼으면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75%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의 정확도를 기대할 수 있음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69" y="3747554"/>
            <a:ext cx="6357212" cy="31104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543800" y="4273063"/>
            <a:ext cx="4264270" cy="181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앙상블 방법은 </a:t>
            </a: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예측기가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가능한 한 서로 독립일 때 최고의 성능을 발휘 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다양한 분류기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다양한 알고리즘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학습시켜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매우 다른 종류의 오차를 만들면 앙상블 모델의 정확도를 향상시킴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8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79927"/>
              </p:ext>
            </p:extLst>
          </p:nvPr>
        </p:nvGraphicFramePr>
        <p:xfrm>
          <a:off x="599341" y="1765946"/>
          <a:ext cx="10989382" cy="112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7.1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투표 기반 분류기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여러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조합하여 투표 기반 분류기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(Voting Classifier)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를 만들고 훈련시키는 코드 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 hard/ soft voting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37" y="2443244"/>
            <a:ext cx="4934426" cy="8212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06" y="3418642"/>
            <a:ext cx="4928381" cy="19296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06" y="5476926"/>
            <a:ext cx="3723382" cy="13454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222" y="3370936"/>
            <a:ext cx="5697636" cy="15765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222" y="4966546"/>
            <a:ext cx="4542568" cy="18437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416701" y="4500440"/>
            <a:ext cx="1168841" cy="198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2837" y="5149505"/>
            <a:ext cx="1168841" cy="198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2706" y="6620681"/>
            <a:ext cx="1221508" cy="145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10124" y="6565024"/>
            <a:ext cx="1546979" cy="201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1232" y="3327621"/>
            <a:ext cx="5651327" cy="351050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10124" y="3327388"/>
            <a:ext cx="5651327" cy="351050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27604"/>
              </p:ext>
            </p:extLst>
          </p:nvPr>
        </p:nvGraphicFramePr>
        <p:xfrm>
          <a:off x="599341" y="1765946"/>
          <a:ext cx="10989382" cy="162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7.2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배깅과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페이스팅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(Bagging and Pasting)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다양한 분류기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각기 다른 알고리즘 사용 </a:t>
                      </a:r>
                      <a:r>
                        <a:rPr lang="en-US" altLang="ko-KR" sz="1400" b="1" i="1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2) </a:t>
                      </a:r>
                      <a:r>
                        <a:rPr lang="ko-KR" altLang="en-US" sz="1400" b="1" i="1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같은 알고리즘</a:t>
                      </a:r>
                      <a:r>
                        <a:rPr lang="en-US" altLang="ko-KR" sz="1400" b="1" i="1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400" b="1" i="1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세트 무작위로 구성</a:t>
                      </a:r>
                      <a:r>
                        <a:rPr lang="en-US" altLang="ko-KR" sz="1400" b="1" i="1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1" kern="1200" baseline="0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분류기를</a:t>
                      </a:r>
                      <a:r>
                        <a:rPr lang="ko-KR" altLang="en-US" sz="1400" b="1" i="1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각기 다르게 학습시키는 것 </a:t>
                      </a:r>
                      <a:endParaRPr lang="en-US" altLang="ko-KR" sz="1400" b="1" i="1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세트에서 중복을 허용하여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샘플링하는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방식을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Bagging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(Bootstrap aggregating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줄임말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배깅만이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위해 같은 훈련 샘플을 여러 번 샘플링 할 수 있음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중복을 허용하지 않고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샘플링하는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방식을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페이스팅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(Pasting)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이라고 함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59" y="3612305"/>
            <a:ext cx="5485832" cy="31347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43800" y="4273063"/>
            <a:ext cx="4264270" cy="181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예측기는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모두 동시에 다른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CPU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코어나 서버에서 병렬로 학습시킬 수 있음 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예측도 </a:t>
            </a: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병력로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수행 가능 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확장성 덕분에 </a:t>
            </a: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배깅과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페이스팅의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인기가 높음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6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80345"/>
              </p:ext>
            </p:extLst>
          </p:nvPr>
        </p:nvGraphicFramePr>
        <p:xfrm>
          <a:off x="599341" y="1765946"/>
          <a:ext cx="10989382" cy="1306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7.2.1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사이킷런의</a:t>
                      </a:r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배깅과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페이스팅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다음은 결정 트리 분류기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500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 앙상블을 훈련시키는 코드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각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분류기는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훈련 세트에서 중복을 허용하여 무작위로 선택된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개의 샘플로 훈련됨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배깅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페이스팅의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경우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boostrap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=False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로 지정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N_jobs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매개변수는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사이킷런이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훈련과 예측에 사용할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CPU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코어 수를 지정함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(-1,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가용한 모든 코어 사용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8" y="3273340"/>
            <a:ext cx="4154004" cy="34369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89" y="4133850"/>
            <a:ext cx="6591300" cy="27241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74323" y="3072649"/>
            <a:ext cx="6014400" cy="8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단일 결정 트리의 결정 경계와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500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개의 트리를 사용한 </a:t>
            </a:r>
            <a:r>
              <a:rPr lang="ko-KR" altLang="en-US" sz="12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배깅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앙상블의 결정 경계 비교</a:t>
            </a:r>
            <a:endParaRPr lang="en-US" altLang="ko-KR" sz="12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앙상블의 예측이 결정 트리 하나의 예측보다 일반화가 훨씬 잘됨 </a:t>
            </a:r>
            <a:endParaRPr lang="en-US" altLang="ko-KR" sz="12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앙상블은 비슷한 편향에서 더 작은 분산을 만듦 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오차 수가 비슷하지만 결정 경계 덜 불규칙</a:t>
            </a:r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2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09307"/>
              </p:ext>
            </p:extLst>
          </p:nvPr>
        </p:nvGraphicFramePr>
        <p:xfrm>
          <a:off x="599341" y="1765946"/>
          <a:ext cx="10989382" cy="1306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7.2.2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baseline="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oob</a:t>
                      </a:r>
                      <a:r>
                        <a:rPr lang="en-US" altLang="ko-KR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평가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배깅을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사용하면 어떤 샘플은 한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예측기를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위해 여러 번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샘플링되고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어떤 것은 전혀 선택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X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선택되지 않은 훈련 샘플의 나머지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37%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를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oob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(out of bag)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샘플이라고 부릅니다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예측기마다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남겨진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37%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모두 다름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예측기가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훈련되는 동안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oob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샘플 사용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X,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검증 세트나 교차 검증을 사용하지 않고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oob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샘플을 이용해 평가할 수 있음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1" y="3170360"/>
            <a:ext cx="4514850" cy="1695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14" y="3170360"/>
            <a:ext cx="2360648" cy="35559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9341" y="5033333"/>
            <a:ext cx="4104544" cy="156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Oob_score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= True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 지정하면 훈련이 끝난 후 자동으로 </a:t>
            </a:r>
            <a:r>
              <a:rPr lang="en-US" altLang="ko-KR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oob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평가 수행 </a:t>
            </a:r>
            <a:endParaRPr lang="en-US" altLang="ko-KR" sz="14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Oob_score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_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변수에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저장되어 있음</a:t>
            </a:r>
            <a:endParaRPr lang="en-US" altLang="ko-KR" sz="14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BaggingClassifier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는 테스트 세트에서 약 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90.1%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정확도를 얻음</a:t>
            </a:r>
            <a:endParaRPr lang="en-US" altLang="ko-KR" sz="14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6685" y="4009293"/>
            <a:ext cx="1168841" cy="198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67693" y="4317025"/>
            <a:ext cx="828162" cy="184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00241" y="3257320"/>
            <a:ext cx="4104544" cy="156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테스트 세트에서 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91.2%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정확도를 얻음 </a:t>
            </a:r>
            <a:endParaRPr lang="en-US" altLang="ko-KR" sz="14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Oob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샘플에 대한 결정 함수의 값 </a:t>
            </a:r>
            <a:r>
              <a:rPr lang="en-US" altLang="ko-KR" sz="14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oob_decision_function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_</a:t>
            </a: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변수에서 확인 가능 </a:t>
            </a:r>
            <a:endParaRPr lang="en-US" altLang="ko-KR" sz="14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결정 함수는 각 훈련 샘플의 클래스 확률을 반환 </a:t>
            </a:r>
            <a:endParaRPr lang="en-US" altLang="ko-KR" sz="1400" b="1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51720" y="3455379"/>
            <a:ext cx="1308503" cy="149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구부러진 연결선 20"/>
          <p:cNvCxnSpPr/>
          <p:nvPr/>
        </p:nvCxnSpPr>
        <p:spPr>
          <a:xfrm rot="16200000" flipH="1">
            <a:off x="6394206" y="4196129"/>
            <a:ext cx="1973875" cy="64184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00241" y="5503988"/>
            <a:ext cx="4104544" cy="107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첫 번째 훈련 샘플이 양성 클래스에 속할 확률 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68.25%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음성 클래스에 속할 확률 </a:t>
            </a:r>
            <a:r>
              <a:rPr lang="en-US" altLang="ko-KR" sz="1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31.75% </a:t>
            </a:r>
          </a:p>
        </p:txBody>
      </p:sp>
    </p:spTree>
    <p:extLst>
      <p:ext uri="{BB962C8B-B14F-4D97-AF65-F5344CB8AC3E}">
        <p14:creationId xmlns:p14="http://schemas.microsoft.com/office/powerpoint/2010/main" val="6631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7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&amp; Random Forest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 7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9341" y="1219128"/>
            <a:ext cx="10471639" cy="327202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058" y="1226701"/>
            <a:ext cx="1026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Ensemble Learning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17736"/>
              </p:ext>
            </p:extLst>
          </p:nvPr>
        </p:nvGraphicFramePr>
        <p:xfrm>
          <a:off x="599341" y="1765946"/>
          <a:ext cx="10989382" cy="226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7.3 </a:t>
                      </a:r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랜덤 패치와 랜덤 서브스페이스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BaggingClassifier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는 특성 샘플링도 지원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max_features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boostrap_features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두 매개변수로 조절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랜덤 패치 방식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(Random Patches method) 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특성과 샘플을 모두 샘플링 하는 것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랜덤 서브스페이스 방식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(Random Subspaces method)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훈련 샘플을 모두 사용하고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boostrap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=False,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max_samples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= 1.0)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특성을 </a:t>
                      </a:r>
                      <a:r>
                        <a:rPr lang="ko-KR" altLang="en-US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샘플링하는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boostrap_features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= True, </a:t>
                      </a:r>
                      <a:r>
                        <a:rPr lang="en-US" altLang="ko-KR" sz="14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max_features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= 1.0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보다 작은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것 </a:t>
                      </a: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1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1800</Words>
  <Application>Microsoft Office PowerPoint</Application>
  <PresentationFormat>와이드스크린</PresentationFormat>
  <Paragraphs>228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나눔바른고딕</vt:lpstr>
      <vt:lpstr>맑은 고딕</vt:lpstr>
      <vt:lpstr>현대하모니 B</vt:lpstr>
      <vt:lpstr>현대하모니 M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sung eun</dc:creator>
  <cp:lastModifiedBy>choi sung eun</cp:lastModifiedBy>
  <cp:revision>38</cp:revision>
  <dcterms:created xsi:type="dcterms:W3CDTF">2020-04-25T03:05:03Z</dcterms:created>
  <dcterms:modified xsi:type="dcterms:W3CDTF">2020-05-02T08:45:18Z</dcterms:modified>
</cp:coreProperties>
</file>