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이론" id="{CA3ADB04-24C7-491C-8875-B0B878830B7B}">
          <p14:sldIdLst>
            <p14:sldId id="257"/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9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6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2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5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0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2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7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A948-875B-4F9B-A9B7-438D138DAE0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7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099538"/>
            <a:ext cx="1219200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756138"/>
            <a:ext cx="12192000" cy="37543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3045" y="1255102"/>
            <a:ext cx="11746523" cy="27959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Chapter 8. </a:t>
            </a:r>
          </a:p>
          <a:p>
            <a:r>
              <a:rPr lang="en-US" altLang="ko-KR" sz="6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Dimensionality Reduction</a:t>
            </a:r>
            <a:endParaRPr lang="ko-KR" altLang="en-US" sz="6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3045" y="6124352"/>
            <a:ext cx="11473961" cy="5270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최성은</a:t>
            </a:r>
            <a:endParaRPr lang="ko-KR" altLang="en-US" sz="40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05450" y="4697289"/>
            <a:ext cx="1181099" cy="60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05.16</a:t>
            </a:r>
            <a:endParaRPr lang="ko-KR" altLang="en-US" sz="28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589085"/>
            <a:ext cx="12192000" cy="1670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510454"/>
            <a:ext cx="12192000" cy="1670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2657" y="1318846"/>
            <a:ext cx="307731" cy="1222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35583"/>
              </p:ext>
            </p:extLst>
          </p:nvPr>
        </p:nvGraphicFramePr>
        <p:xfrm>
          <a:off x="599342" y="1833660"/>
          <a:ext cx="10471638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8.3.6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적절한 차원 수 선택하기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축소할 차원 수를 임의로 정하기보다는 충분한 분산이 될 때까지 </a:t>
                      </a:r>
                      <a:r>
                        <a:rPr lang="ko-KR" altLang="en-US" sz="14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더해야 할 차원 수를 선택하는 쪽을 더 선호함 </a:t>
                      </a:r>
                      <a:endParaRPr lang="en-US" altLang="ko-KR" sz="1400" b="1" i="0" kern="1200" baseline="0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데이터의 시각화를 위해 차원 축소하는 경우 보통 차원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2, 3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개로 줄이는 것이 일반적 </a:t>
                      </a:r>
                      <a:endParaRPr lang="en-US" altLang="ko-KR" sz="1400" b="1" i="0" kern="1200" baseline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291076" y="3190020"/>
            <a:ext cx="3782870" cy="2905978"/>
            <a:chOff x="4432621" y="3190021"/>
            <a:chExt cx="3782870" cy="290597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8056" y="3582024"/>
              <a:ext cx="3600450" cy="56776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442689" y="4508281"/>
              <a:ext cx="3772802" cy="1587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b="1" dirty="0" err="1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N_components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=d</a:t>
              </a: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로 설정하여 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PCA </a:t>
              </a: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다시 실행 </a:t>
              </a:r>
              <a:endPara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유지하려는 주성분의 수를 지정하기보다는 보존하려는 분산의 비율을 </a:t>
              </a:r>
              <a:r>
                <a:rPr lang="en-US" altLang="ko-KR" sz="1300" b="1" dirty="0" err="1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n_components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에 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0.0</a:t>
              </a: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에서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 1.0 </a:t>
              </a: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사이로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설정하는 편이 나음 </a:t>
              </a:r>
              <a:endPara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32621" y="3190021"/>
              <a:ext cx="3782870" cy="2905978"/>
            </a:xfrm>
            <a:prstGeom prst="rect">
              <a:avLst/>
            </a:prstGeom>
            <a:noFill/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16995" y="3190020"/>
            <a:ext cx="3782871" cy="2905978"/>
            <a:chOff x="518201" y="3190021"/>
            <a:chExt cx="3782871" cy="2905978"/>
          </a:xfrm>
        </p:grpSpPr>
        <p:sp>
          <p:nvSpPr>
            <p:cNvPr id="12" name="직사각형 11"/>
            <p:cNvSpPr/>
            <p:nvPr/>
          </p:nvSpPr>
          <p:spPr>
            <a:xfrm>
              <a:off x="518201" y="4508281"/>
              <a:ext cx="3760603" cy="960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차원을 축소하지 않고 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PCA </a:t>
              </a: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를 계산한 뒤 훈련 세트의 분산을 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95%</a:t>
              </a: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로 유지하는 데 필요한 최소한의 차원 수 계산 </a:t>
              </a:r>
              <a:endPara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201" y="3458424"/>
              <a:ext cx="3782871" cy="81496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518201" y="3190021"/>
              <a:ext cx="3782870" cy="2905978"/>
            </a:xfrm>
            <a:prstGeom prst="rect">
              <a:avLst/>
            </a:prstGeom>
            <a:noFill/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183228" y="3190020"/>
            <a:ext cx="3782870" cy="3013905"/>
            <a:chOff x="8272876" y="3190020"/>
            <a:chExt cx="3782870" cy="3013905"/>
          </a:xfrm>
        </p:grpSpPr>
        <p:sp>
          <p:nvSpPr>
            <p:cNvPr id="16" name="직사각형 15"/>
            <p:cNvSpPr/>
            <p:nvPr/>
          </p:nvSpPr>
          <p:spPr>
            <a:xfrm>
              <a:off x="8364086" y="4616207"/>
              <a:ext cx="3600450" cy="1587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또 다른 방법은 설명된 분산을 차원 수에 대해 함수로 그리는 것 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(</a:t>
              </a:r>
              <a:r>
                <a:rPr lang="en-US" altLang="ko-KR" sz="1300" b="1" dirty="0" err="1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cumsum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을 그래프로 그림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설명된 분산의 빠른 성장이 멈추는 변곡점</a:t>
              </a:r>
              <a:r>
                <a: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300" b="1" dirty="0" err="1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데이터셋에</a:t>
              </a:r>
              <a:r>
                <a:rPr lang="ko-KR" altLang="en-US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 내재된 고유 차원</a:t>
              </a:r>
              <a:endPara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2212" y="3287721"/>
              <a:ext cx="3124198" cy="1436412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8272876" y="3190020"/>
              <a:ext cx="3782870" cy="2905978"/>
            </a:xfrm>
            <a:prstGeom prst="rect">
              <a:avLst/>
            </a:prstGeom>
            <a:noFill/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1693"/>
              </p:ext>
            </p:extLst>
          </p:nvPr>
        </p:nvGraphicFramePr>
        <p:xfrm>
          <a:off x="599342" y="1833660"/>
          <a:ext cx="10471638" cy="243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8.3.7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압축을 위한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차원을 축소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훈련 세트의 크기가 줄어듦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Ex. MNIST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데이터셋 분산 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95% 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유지하는 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적용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,784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 특성 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150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 특성 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데이터셋 원본 크기의 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20% 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미만 </a:t>
                      </a:r>
                      <a:endParaRPr lang="en-US" altLang="ko-KR" sz="11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압축된 </a:t>
                      </a:r>
                      <a:r>
                        <a:rPr lang="ko-KR" altLang="en-US" sz="11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데이터셋에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투영의 변환을 반대로 적용하면 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784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개의 차원으로 되돌릴 수도 있음 </a:t>
                      </a:r>
                      <a:endParaRPr lang="en-US" altLang="ko-KR" sz="11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하지만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투영에서 일정량의 정보를 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(5%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분산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잃어버려 원본 </a:t>
                      </a:r>
                      <a:r>
                        <a:rPr lang="ko-KR" altLang="en-US" sz="11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데이터셋은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얻을 수 없음 </a:t>
                      </a:r>
                      <a:endParaRPr lang="en-US" altLang="ko-KR" sz="11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재구성 오차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(Reconstruction error)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원본 데이터와 재구성된 데이터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압축 후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원복한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것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사이의 평균 제곱 거리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932143" y="5695761"/>
            <a:ext cx="4815595" cy="941473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MNIST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데이터셋 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154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차원으로 압축하고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Inverse_transform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()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메서드 사용해 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784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차원으로 복원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원본 훈련 세트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왼쪽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와 샘플을 </a:t>
            </a: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압축한후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복원한 결과를 보여줌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69" y="4352796"/>
            <a:ext cx="5135477" cy="24673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3" y="4483187"/>
            <a:ext cx="5214332" cy="94417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99341" y="4386198"/>
            <a:ext cx="5496913" cy="2433969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84907" y="4410371"/>
            <a:ext cx="2315043" cy="265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압축 후 복원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29642"/>
              </p:ext>
            </p:extLst>
          </p:nvPr>
        </p:nvGraphicFramePr>
        <p:xfrm>
          <a:off x="599342" y="1833660"/>
          <a:ext cx="10471638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8.3.8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점진적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구현의 문제는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SVD (singular value decomposition)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알고리즘을 실행하기 위해 전체 훈련 세트를 메모리에 올려야 하는 것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점진적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(Incremental PCA, IPCA)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알고리즘이 개발됨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훈련 세트를 미니 배치로 나눈 뒤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IPCA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알고리즘에 한 번에 하나씩 주입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훈련 세트가 클 때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/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온라인으로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새로운 데이터가 준비되는 대로 실시간으로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PCA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를 적용 가능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07059" y="5488645"/>
            <a:ext cx="5073788" cy="1252814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MNIST </a:t>
            </a: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데이터셋을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넘파이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array_split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()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함수 사용해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 100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개의 </a:t>
            </a: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미니배치로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나누고 </a:t>
            </a: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사이킷런의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IncrementalPCA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파이썬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클래스에 주입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MNIST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차원을 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154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개로 줄임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전체 훈련 세트를 사용하는 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fit()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이 아닌 </a:t>
            </a:r>
            <a:r>
              <a:rPr lang="en-US" altLang="ko-KR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partial_fit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()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메서드 사용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9341" y="3881718"/>
            <a:ext cx="5496913" cy="2938449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8" y="3963524"/>
            <a:ext cx="3689967" cy="14238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056" y="3963524"/>
            <a:ext cx="5067300" cy="923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13845" y="4988723"/>
            <a:ext cx="5073788" cy="1752735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넘파이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memmap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파이썬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클래스를 사용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하드 디스크의 이진 파일에 저장된 매우 큰 배열을 메모리에 들어 있는 것처럼 다루는 것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이 클래스는 필요할 때 데이터를 메모리에 적재함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IncrmentalPCA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특정 순간에 배열의 일부만 사용하기 때문에 메모리 부족 문제를 해결할 수 있음 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-&gt; fit()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도 사용 가능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02283" y="3881718"/>
            <a:ext cx="5496913" cy="2938449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36416"/>
              </p:ext>
            </p:extLst>
          </p:nvPr>
        </p:nvGraphicFramePr>
        <p:xfrm>
          <a:off x="599342" y="1833660"/>
          <a:ext cx="10471638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8.3.9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랜덤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(Randomized PCA)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확률적인 알고리즘으로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첫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d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개의 주성분에 대한 근삿값을 빠르게 찾음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D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n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보다 많이 작으면 앞선 알고리즘보다 매우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빨라짐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057201" y="4740955"/>
            <a:ext cx="5921212" cy="1252814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이 알고리즘의 계산 복잡도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O(m*d^2) +O(d^3) , </a:t>
            </a:r>
            <a:r>
              <a:rPr lang="en-US" altLang="ko-KR" sz="1300" b="1" strike="sngStrike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O(m*n^2) + O(n^3)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 </a:t>
            </a:r>
            <a:r>
              <a:rPr lang="ko-KR" altLang="en-US" sz="12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가 </a:t>
            </a:r>
            <a:r>
              <a:rPr lang="en-US" altLang="ko-KR" sz="12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n</a:t>
            </a:r>
            <a:r>
              <a:rPr lang="ko-KR" altLang="en-US" sz="12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보다 많이 작으면 앞선 알고리즘보다 매우 </a:t>
            </a:r>
            <a:r>
              <a:rPr lang="ko-KR" altLang="en-US" sz="1200" b="1" dirty="0" err="1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빨라짐</a:t>
            </a:r>
            <a:r>
              <a:rPr lang="ko-KR" altLang="en-US" sz="12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endParaRPr lang="en-US" altLang="ko-KR" sz="12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86730" y="3408767"/>
            <a:ext cx="6357271" cy="3218329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00" y="3700585"/>
            <a:ext cx="5750200" cy="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22710"/>
              </p:ext>
            </p:extLst>
          </p:nvPr>
        </p:nvGraphicFramePr>
        <p:xfrm>
          <a:off x="599342" y="1833660"/>
          <a:ext cx="10471638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8.4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커널 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8.4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커널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(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kPCA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kernel PCA)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0" y="3222198"/>
            <a:ext cx="4333875" cy="6762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23230" y="2599075"/>
            <a:ext cx="4240070" cy="452794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사이킷런의</a:t>
            </a:r>
            <a:r>
              <a:rPr lang="en-US" altLang="ko-KR" sz="12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KernelPCA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를 사용해 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RBF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커널로 </a:t>
            </a:r>
            <a:r>
              <a:rPr lang="en-US" altLang="ko-KR" sz="12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kPCA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적용 </a:t>
            </a:r>
            <a:endParaRPr lang="en-US" altLang="ko-KR" sz="12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73832" y="2603480"/>
            <a:ext cx="5921036" cy="448389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선형 커널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RBF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커널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2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시그모이드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커널 사용해 </a:t>
            </a:r>
            <a:r>
              <a:rPr lang="en-US" altLang="ko-KR" sz="12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2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차원으로 축소시킨 스위스 롤의 모습 </a:t>
            </a:r>
            <a:endParaRPr lang="en-US" altLang="ko-KR" sz="12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832" y="3222198"/>
            <a:ext cx="5921036" cy="23050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23230" y="4148325"/>
            <a:ext cx="4240070" cy="2494521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8.4.1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커널 선택과 </a:t>
            </a:r>
            <a:r>
              <a:rPr lang="ko-KR" altLang="en-US" sz="12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하이퍼파라미터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튜닝</a:t>
            </a:r>
            <a:endParaRPr lang="en-US" altLang="ko-KR" sz="12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kPCA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는 비지도 학습이기 때문에 좋은 커널과 </a:t>
            </a:r>
            <a:r>
              <a:rPr lang="ko-KR" altLang="en-US" sz="12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하이퍼파라미터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선택하기 위한 명확한 성능 측정 기준이 없음 </a:t>
            </a:r>
            <a:endParaRPr lang="en-US" altLang="ko-KR" sz="12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하지만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차원 축소는 종종 지도 학습의 전처리 단계로 활용되므로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200" b="1" dirty="0" smtClean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그리드 탐색을 사용하여 주어진 문제에서 성능이 가장 좋은 커널과 </a:t>
            </a:r>
            <a:r>
              <a:rPr lang="ko-KR" altLang="en-US" sz="1200" b="1" dirty="0" err="1" smtClean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하이퍼파라미터를</a:t>
            </a:r>
            <a:r>
              <a:rPr lang="ko-KR" altLang="en-US" sz="1200" b="1" dirty="0" smtClean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선택할 수 있음  </a:t>
            </a:r>
            <a:endParaRPr lang="en-US" altLang="ko-KR" sz="1200" b="1" dirty="0" smtClean="0">
              <a:solidFill>
                <a:srgbClr val="7030A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73753"/>
              </p:ext>
            </p:extLst>
          </p:nvPr>
        </p:nvGraphicFramePr>
        <p:xfrm>
          <a:off x="599342" y="1833660"/>
          <a:ext cx="1047163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8.4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커널 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8.4.1 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커널 선택과 </a:t>
                      </a:r>
                      <a:r>
                        <a:rPr lang="ko-KR" altLang="en-US" sz="1200" b="1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하이퍼파라미터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튜닝</a:t>
                      </a:r>
                      <a:endParaRPr lang="en-US" altLang="ko-KR" sz="1200" b="1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kPCA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는 비지도 학습이기 때문에 좋은 커널과 </a:t>
                      </a:r>
                      <a:r>
                        <a:rPr lang="ko-KR" altLang="en-US" sz="1200" b="1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하이퍼파라미터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선택하기 위한 명확한 성능 측정 기준이 없음 </a:t>
                      </a:r>
                      <a:endParaRPr lang="en-US" altLang="ko-KR" sz="1200" b="1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하지만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차원 축소는 종종 지도 학습의 전처리 단계로 활용되므로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그리드 탐색을 사용하여 주어진 문제에서 성능이 가장 좋은 커널과 </a:t>
                      </a:r>
                      <a:r>
                        <a:rPr lang="ko-KR" altLang="en-US" sz="1200" b="1" dirty="0" err="1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하이퍼파라미터를</a:t>
                      </a:r>
                      <a:r>
                        <a:rPr lang="ko-KR" altLang="en-US" sz="1200" b="1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선택할 수 있음  </a:t>
                      </a:r>
                      <a:endParaRPr lang="en-US" altLang="ko-KR" sz="1200" b="1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224"/>
              </p:ext>
            </p:extLst>
          </p:nvPr>
        </p:nvGraphicFramePr>
        <p:xfrm>
          <a:off x="599341" y="2991071"/>
          <a:ext cx="104716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334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두 단계의 파이프라인 만드는데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먼저 </a:t>
                      </a:r>
                      <a:r>
                        <a:rPr lang="en-US" altLang="ko-KR" sz="1200" b="1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kPCA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를 사용해 차원을 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차원으로 축소 </a:t>
                      </a:r>
                      <a:endParaRPr lang="en-US" altLang="ko-KR" sz="1200" b="1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분류를 위해 </a:t>
                      </a:r>
                      <a:r>
                        <a:rPr lang="ko-KR" altLang="en-US" sz="1200" b="1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로지스틱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회귀를 적용 </a:t>
                      </a:r>
                      <a:endParaRPr lang="en-US" altLang="ko-KR" sz="1200" b="1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가장 높은 분류 정확도를 얻기 위해 </a:t>
                      </a:r>
                      <a:r>
                        <a:rPr lang="en-US" altLang="ko-KR" sz="1200" b="1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GridSearchCV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사용해 </a:t>
                      </a:r>
                      <a:r>
                        <a:rPr lang="en-US" altLang="ko-KR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kPCA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의 가장 좋은 커널과 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gamma </a:t>
                      </a:r>
                      <a:r>
                        <a:rPr lang="ko-KR" altLang="en-US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파라미터를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찾음 </a:t>
                      </a:r>
                      <a:endParaRPr lang="en-US" altLang="ko-KR" sz="1200" b="1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가장 좋은  커널과 </a:t>
                      </a:r>
                      <a:r>
                        <a:rPr lang="ko-KR" altLang="en-US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하이퍼파라미터는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best_params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_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변수에 저장됨 </a:t>
                      </a:r>
                      <a:endParaRPr lang="en-US" altLang="ko-KR" sz="1200" b="1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47" y="4373939"/>
            <a:ext cx="3378106" cy="23781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14" y="4443569"/>
            <a:ext cx="4276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4263"/>
              </p:ext>
            </p:extLst>
          </p:nvPr>
        </p:nvGraphicFramePr>
        <p:xfrm>
          <a:off x="599342" y="1833660"/>
          <a:ext cx="1047163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8.4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커널 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8.4.1 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커널 선택과 </a:t>
                      </a:r>
                      <a:r>
                        <a:rPr lang="ko-KR" altLang="en-US" sz="1200" b="1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하이퍼파라미터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튜닝</a:t>
                      </a:r>
                      <a:endParaRPr lang="en-US" altLang="ko-KR" sz="1200" b="1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완전한 비지도 학습 방법으로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가장 낮은 재구성 오차를 만드는 커널과 </a:t>
                      </a:r>
                      <a:r>
                        <a:rPr lang="ko-KR" altLang="en-US" sz="1200" b="1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하이퍼파라미터를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선택하는 방식도 있음 </a:t>
                      </a:r>
                      <a:endParaRPr lang="en-US" altLang="ko-KR" sz="1200" b="1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하지만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재구성은 선형 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만큼 쉽지 않음 </a:t>
                      </a:r>
                      <a:endParaRPr lang="en-US" altLang="ko-KR" sz="1200" b="1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6" y="3073005"/>
            <a:ext cx="4392706" cy="371579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05527" y="2920603"/>
            <a:ext cx="5921036" cy="448389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스위스 롤의 원본 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3D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데이터셋</a:t>
            </a:r>
            <a:endParaRPr lang="en-US" altLang="ko-KR" sz="12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5527" y="3431745"/>
            <a:ext cx="5921036" cy="448389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RBF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커널의 </a:t>
            </a:r>
            <a:r>
              <a:rPr lang="en-US" altLang="ko-KR" sz="12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kPCA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를 적용한 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2D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데이터셋 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오른쪽 위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를 보여줌 </a:t>
            </a:r>
            <a:endParaRPr lang="en-US" altLang="ko-KR" sz="12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505527" y="3942887"/>
                <a:ext cx="5921036" cy="851935"/>
              </a:xfrm>
              <a:prstGeom prst="rect">
                <a:avLst/>
              </a:prstGeom>
              <a:noFill/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커널 트릭 덕분에 훈련 세트를 특성 맴 </a:t>
                </a:r>
                <a:r>
                  <a:rPr lang="en-US" altLang="ko-KR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(feature map) </a:t>
                </a:r>
                <a14:m>
                  <m:oMath xmlns:m="http://schemas.openxmlformats.org/officeDocument/2006/math">
                    <m:r>
                      <a:rPr lang="ko-KR" altLang="en-US" sz="1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Arial" panose="020B0604020202020204" pitchFamily="34" charset="0"/>
                      </a:rPr>
                      <m:t>𝝋</m:t>
                    </m:r>
                    <m:r>
                      <a:rPr lang="en-US" altLang="ko-KR" sz="1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Arial" panose="020B0604020202020204" pitchFamily="34" charset="0"/>
                      </a:rPr>
                      <m:t> (</m:t>
                    </m:r>
                    <m:r>
                      <a:rPr lang="ko-KR" altLang="en-US" sz="1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Arial" panose="020B0604020202020204" pitchFamily="34" charset="0"/>
                      </a:rPr>
                      <m:t>화</m:t>
                    </m:r>
                  </m:oMath>
                </a14:m>
                <a:r>
                  <a:rPr lang="ko-KR" altLang="en-US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이</a:t>
                </a:r>
                <a:r>
                  <a:rPr lang="en-US" altLang="ko-KR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)  </a:t>
                </a:r>
                <a:r>
                  <a:rPr lang="ko-KR" altLang="en-US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를 사용한 무한 차원의 특성 공간에 매핑한 후 </a:t>
                </a:r>
                <a:r>
                  <a:rPr lang="en-US" altLang="ko-KR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오른쪽 아래</a:t>
                </a:r>
                <a:r>
                  <a:rPr lang="en-US" altLang="ko-KR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), </a:t>
                </a:r>
                <a:r>
                  <a:rPr lang="ko-KR" altLang="en-US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변환된 </a:t>
                </a:r>
                <a:r>
                  <a:rPr lang="ko-KR" altLang="en-US" sz="1200" b="1" dirty="0" err="1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데이터셋을</a:t>
                </a:r>
                <a:r>
                  <a:rPr lang="ko-KR" altLang="en-US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 선형 </a:t>
                </a:r>
                <a:r>
                  <a:rPr lang="en-US" altLang="ko-KR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PCA</a:t>
                </a:r>
                <a:r>
                  <a:rPr lang="ko-KR" altLang="en-US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를 사용해 </a:t>
                </a:r>
                <a:r>
                  <a:rPr lang="en-US" altLang="ko-KR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2D </a:t>
                </a:r>
                <a:r>
                  <a:rPr lang="ko-KR" altLang="en-US" sz="12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로 투영한 것과 수학적으로 동일 </a:t>
                </a:r>
                <a:endParaRPr lang="en-US" altLang="ko-KR" sz="1200" b="1" dirty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527" y="3942887"/>
                <a:ext cx="5921036" cy="851935"/>
              </a:xfrm>
              <a:prstGeom prst="rect">
                <a:avLst/>
              </a:prstGeom>
              <a:blipFill>
                <a:blip r:embed="rId3"/>
                <a:stretch>
                  <a:fillRect b="-4225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5505527" y="4876741"/>
            <a:ext cx="5921036" cy="1918504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축소된 공간에 있는 샘플에 대해 선형 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PCA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를 역전시키면 재구성된 데이터 포인트는 원본 공간이 아닌 특성 공간에 놓이게 됨 </a:t>
            </a:r>
            <a:endParaRPr lang="en-US" altLang="ko-KR" sz="12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이 특성 공간은 무한 차원이기 때문에 재구성된 포인트를 계산할 수 없고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재구성에 따른 실제 에러를 계산할 수 없음 </a:t>
            </a:r>
            <a:endParaRPr lang="en-US" altLang="ko-KR" sz="12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다행히 재구성되 포인트에 가깝게 </a:t>
            </a:r>
            <a:r>
              <a:rPr lang="ko-KR" altLang="en-US" sz="12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매핑된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원본 공간의 포인트를 찾을 수 있음 </a:t>
            </a:r>
            <a:endParaRPr lang="en-US" altLang="ko-KR" sz="12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이를 재구성 원상이라고 부름 </a:t>
            </a:r>
            <a:endParaRPr lang="en-US" altLang="ko-KR" sz="12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원상을 얻게 되면 원본 샘플과의 제곱 거리를 측정할 수 있음 </a:t>
            </a:r>
            <a:endParaRPr lang="en-US" altLang="ko-KR" sz="12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08655"/>
              </p:ext>
            </p:extLst>
          </p:nvPr>
        </p:nvGraphicFramePr>
        <p:xfrm>
          <a:off x="599341" y="1833720"/>
          <a:ext cx="1047163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8.5 LLE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8.5 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지역 선형 </a:t>
                      </a:r>
                      <a:r>
                        <a:rPr lang="ko-KR" altLang="en-US" sz="1200" b="1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임베딩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(LLE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Locally Linear Embedding)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비선형 차원 축소 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(NLDR, nonlinear dimensionality reduction) 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기술 </a:t>
                      </a:r>
                      <a:endParaRPr lang="en-US" altLang="ko-KR" sz="1200" b="1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이전 알고리즘처럼 투영에 의존하지 않는 </a:t>
                      </a:r>
                      <a:r>
                        <a:rPr lang="ko-KR" altLang="en-US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학습 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잡음이 너무 많지 않은 경우 꼬인 </a:t>
                      </a:r>
                      <a:r>
                        <a:rPr lang="ko-KR" altLang="en-US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펼치는 데 잘 작동함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먼저 각 훈련 샘플이 가장 가까운 이웃 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(closest neighbor, </a:t>
                      </a:r>
                      <a:r>
                        <a:rPr lang="en-US" altLang="ko-KR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c.n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.)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에 얼마나 선형적으로 연관되어 있는지 측정 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 다음 국부적인 관계가 가장 잘 보존되는 훈련 세트의 </a:t>
                      </a:r>
                      <a:r>
                        <a:rPr lang="ko-KR" altLang="en-US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저차원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표현을 찾음  </a:t>
                      </a:r>
                      <a:endParaRPr lang="en-US" altLang="ko-KR" sz="1200" b="1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3527" y="5142314"/>
            <a:ext cx="4911462" cy="448389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사이킷런의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Locally </a:t>
            </a:r>
            <a:r>
              <a:rPr lang="en-US" altLang="ko-KR" sz="12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LinearEmbedding</a:t>
            </a: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사용해 스위스 롤 펼침 </a:t>
            </a:r>
            <a:endParaRPr lang="en-US" altLang="ko-KR" sz="12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83" y="4356236"/>
            <a:ext cx="4886325" cy="723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691" y="3519778"/>
            <a:ext cx="4816288" cy="32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08655"/>
              </p:ext>
            </p:extLst>
          </p:nvPr>
        </p:nvGraphicFramePr>
        <p:xfrm>
          <a:off x="599341" y="1833720"/>
          <a:ext cx="1047163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8.5 LLE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8.5 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지역 선형 </a:t>
                      </a:r>
                      <a:r>
                        <a:rPr lang="ko-KR" altLang="en-US" sz="1200" b="1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임베딩</a:t>
                      </a: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(LLE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Locally Linear Embedding)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비선형 차원 축소 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(NLDR, nonlinear dimensionality reduction) 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기술 </a:t>
                      </a:r>
                      <a:endParaRPr lang="en-US" altLang="ko-KR" sz="1200" b="1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이전 알고리즘처럼 투영에 의존하지 않는 </a:t>
                      </a:r>
                      <a:r>
                        <a:rPr lang="ko-KR" altLang="en-US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학습 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잡음이 너무 많지 않은 경우 꼬인 </a:t>
                      </a:r>
                      <a:r>
                        <a:rPr lang="ko-KR" altLang="en-US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펼치는 데 잘 작동함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먼저 각 훈련 샘플이 가장 가까운 이웃 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(closest neighbor, </a:t>
                      </a:r>
                      <a:r>
                        <a:rPr lang="en-US" altLang="ko-KR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c.n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.)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에 얼마나 선형적으로 연관되어 있는지 측정 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 다음 국부적인 관계가 가장 잘 보존되는 훈련 세트의 </a:t>
                      </a:r>
                      <a:r>
                        <a:rPr lang="ko-KR" altLang="en-US" sz="1200" b="1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저차원</a:t>
                      </a:r>
                      <a:r>
                        <a:rPr lang="ko-KR" altLang="en-US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표현을 찾음  </a:t>
                      </a:r>
                      <a:endParaRPr lang="en-US" altLang="ko-KR" sz="1200" b="1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700952" y="3606676"/>
                <a:ext cx="4911462" cy="1888689"/>
              </a:xfrm>
              <a:prstGeom prst="rect">
                <a:avLst/>
              </a:prstGeom>
              <a:noFill/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LLE 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작동하는 방식</a:t>
                </a:r>
                <a:endParaRPr lang="en-US" altLang="ko-KR" sz="11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먼저 알고리즘이 각 훈련 샘플 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x(</a:t>
                </a:r>
                <a:r>
                  <a:rPr lang="en-US" altLang="ko-KR" sz="1100" b="1" dirty="0" err="1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i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)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에 대해 가장 가까운 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k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개의 샘플을 찾음</a:t>
                </a:r>
                <a:endParaRPr lang="en-US" altLang="ko-KR" sz="11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이 이웃에 대한 선형 함수로 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x(</a:t>
                </a:r>
                <a:r>
                  <a:rPr lang="en-US" altLang="ko-KR" sz="1100" b="1" dirty="0" err="1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i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)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를 재구성 </a:t>
                </a:r>
                <a:endParaRPr lang="en-US" altLang="ko-KR" sz="11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X(</a:t>
                </a:r>
                <a:r>
                  <a:rPr lang="en-US" altLang="ko-KR" sz="1100" b="1" dirty="0" err="1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i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)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와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ko-KR" altLang="en-US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en-US" altLang="ko-KR" sz="11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ko-KR" sz="11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1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1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ko-KR" sz="11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𝒋</m:t>
                            </m:r>
                            <m:r>
                              <a:rPr lang="en-US" altLang="ko-KR" sz="11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사이의 제곱 거리가 최소가 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를 찾는 것 </a:t>
                </a:r>
                <a:endParaRPr lang="en-US" altLang="ko-KR" sz="11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LLE 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제한이 있는 최적화 문제 </a:t>
                </a:r>
                <a:endParaRPr lang="en-US" altLang="ko-KR" sz="11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W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는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를 모두 담고 있는 가중치 행렬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, 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두 번째 제약은 각 훈련 샘플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altLang="ko-KR" sz="1100" b="1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Arial" panose="020B0604020202020204" pitchFamily="34" charset="0"/>
                      </a:rPr>
                      <m:t> </m:t>
                    </m:r>
                    <m:r>
                      <a:rPr lang="ko-KR" altLang="en-US" sz="11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Arial" panose="020B0604020202020204" pitchFamily="34" charset="0"/>
                      </a:rPr>
                      <m:t>에</m:t>
                    </m:r>
                  </m:oMath>
                </a14:m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대한 가중치를 단순히 정규화 하는 것 </a:t>
                </a:r>
                <a:endParaRPr lang="en-US" altLang="ko-KR" sz="11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52" y="3606676"/>
                <a:ext cx="4911462" cy="1888689"/>
              </a:xfrm>
              <a:prstGeom prst="rect">
                <a:avLst/>
              </a:prstGeom>
              <a:blipFill>
                <a:blip r:embed="rId2"/>
                <a:stretch>
                  <a:fillRect b="-128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34" y="3698575"/>
            <a:ext cx="4572000" cy="16097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434" y="5285889"/>
            <a:ext cx="531495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700952" y="5589495"/>
                <a:ext cx="4911462" cy="1187824"/>
              </a:xfrm>
              <a:prstGeom prst="rect">
                <a:avLst/>
              </a:prstGeom>
              <a:noFill/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가중치 행렬 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W 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은 훈련 샘플 사이에 있는 지역 선형 관계를 담고 있음 </a:t>
                </a:r>
                <a:endParaRPr lang="en-US" altLang="ko-KR" sz="11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가능한 한 이 관계가 보존되도록 훈련 샘플을 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d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차원 공간으로 매핑 </a:t>
                </a:r>
                <a:endParaRPr lang="en-US" altLang="ko-KR" sz="11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가 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d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차원 공간에서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의 상 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image 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라면 가능한 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와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100" b="1" dirty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와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ko-KR" altLang="en-US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sz="11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1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en-US" altLang="ko-KR" sz="11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ko-KR" sz="11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1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1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sz="11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ko-KR" sz="11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𝒋</m:t>
                            </m:r>
                            <m:r>
                              <a:rPr lang="en-US" altLang="ko-KR" sz="11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1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ko-KR" altLang="en-US" sz="11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Arial" panose="020B0604020202020204" pitchFamily="34" charset="0"/>
                      </a:rPr>
                      <m:t>사</m:t>
                    </m:r>
                  </m:oMath>
                </a14:m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이의 거리가 최소화되어야 함 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, 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제약이 없는 최적화 문제로 바뀜 </a:t>
                </a:r>
                <a:endParaRPr lang="en-US" altLang="ko-KR" sz="11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52" y="5589495"/>
                <a:ext cx="4911462" cy="1187824"/>
              </a:xfrm>
              <a:prstGeom prst="rect">
                <a:avLst/>
              </a:prstGeom>
              <a:blipFill>
                <a:blip r:embed="rId5"/>
                <a:stretch>
                  <a:fillRect b="-558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6056434" y="6271555"/>
                <a:ext cx="4911462" cy="505764"/>
              </a:xfrm>
              <a:prstGeom prst="rect">
                <a:avLst/>
              </a:prstGeom>
              <a:noFill/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샘플을 고정하고 최적의 가중치를 찾는 대신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, 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반대로 가중치를 고정하고 </a:t>
                </a:r>
                <a:r>
                  <a:rPr lang="ko-KR" altLang="en-US" sz="1100" b="1" dirty="0" err="1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저차원의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 공간에서 샘플 이미지의 최적 위치를 찾음 </a:t>
                </a:r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, Z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1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1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를 포함하는 행렬 </a:t>
                </a:r>
                <a:endParaRPr lang="en-US" altLang="ko-KR" sz="11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34" y="6271555"/>
                <a:ext cx="4911462" cy="505764"/>
              </a:xfrm>
              <a:prstGeom prst="rect">
                <a:avLst/>
              </a:prstGeom>
              <a:blipFill>
                <a:blip r:embed="rId6"/>
                <a:stretch>
                  <a:fillRect b="-8235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4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68009"/>
              </p:ext>
            </p:extLst>
          </p:nvPr>
        </p:nvGraphicFramePr>
        <p:xfrm>
          <a:off x="599341" y="1833720"/>
          <a:ext cx="1047163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8.6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다른 차원 축소 기법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다양한 차원 축소 기법 </a:t>
                      </a:r>
                      <a:endParaRPr lang="en-US" altLang="ko-KR" sz="1200" b="1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다차원 스케일링 </a:t>
                      </a:r>
                      <a:r>
                        <a:rPr lang="en-US" altLang="ko-KR" sz="1200" b="1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(MDS,</a:t>
                      </a:r>
                      <a:r>
                        <a:rPr lang="en-US" altLang="ko-KR" sz="1200" b="1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Multidimensional Scaling)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Isomap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T-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SNE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선형 판별 분석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(Linear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Disciriminant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Analysis)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472" y="3963800"/>
            <a:ext cx="5848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56888"/>
              </p:ext>
            </p:extLst>
          </p:nvPr>
        </p:nvGraphicFramePr>
        <p:xfrm>
          <a:off x="599341" y="1732661"/>
          <a:ext cx="1098938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8.1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차원의 저주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차원 축소 두 가지 주요 접근 방법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투영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(Projection)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과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학습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(Manifold Learning)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가장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인기 있는 차원 축소 기법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커널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PCA, LLE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87826"/>
              </p:ext>
            </p:extLst>
          </p:nvPr>
        </p:nvGraphicFramePr>
        <p:xfrm>
          <a:off x="599341" y="5030293"/>
          <a:ext cx="10989382" cy="173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즉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대부분의 훈련 데이터가 서로 멀리 떨어져 있음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새로운 샘플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도 </a:t>
                      </a:r>
                      <a:r>
                        <a:rPr lang="ko-KR" altLang="en-US" sz="14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훈련 샘플과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멀리 </a:t>
                      </a:r>
                      <a:r>
                        <a:rPr lang="ko-KR" altLang="en-US" sz="14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떨어져 있음 </a:t>
                      </a:r>
                      <a:endParaRPr lang="en-US" altLang="ko-KR" sz="1400" b="1" i="0" kern="1200" baseline="0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고차원의 데이터셋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매우 희박한 상태가 될 가능성이 큼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rgbClr val="FF000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예측을 위해 훨씬 많은 </a:t>
                      </a:r>
                      <a:r>
                        <a:rPr lang="ko-KR" altLang="en-US" sz="1400" b="1" i="0" kern="1200" baseline="0" dirty="0" err="1" smtClean="0">
                          <a:solidFill>
                            <a:srgbClr val="FF000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외삽</a:t>
                      </a:r>
                      <a:r>
                        <a:rPr lang="ko-KR" altLang="en-US" sz="1400" b="1" i="0" kern="1200" baseline="0" dirty="0" smtClean="0">
                          <a:solidFill>
                            <a:srgbClr val="FF000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kern="1200" baseline="0" dirty="0" smtClean="0">
                          <a:solidFill>
                            <a:srgbClr val="FF000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(extrapolation, training)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을 해야 하기 때문에 차원이 클수록 </a:t>
                      </a:r>
                      <a:r>
                        <a:rPr lang="ko-KR" altLang="en-US" sz="1800" b="1" i="0" kern="1200" baseline="0" dirty="0" smtClean="0">
                          <a:solidFill>
                            <a:srgbClr val="FF000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과대 적합 위험이 커짐 </a:t>
                      </a:r>
                      <a:endParaRPr lang="en-US" altLang="ko-KR" sz="1800" b="1" i="0" kern="1200" baseline="0" dirty="0" smtClean="0">
                        <a:solidFill>
                          <a:srgbClr val="FF000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1)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훈련 샘플의 밀도가 커지도록 훈련 세트의 크기를 키우거나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현실적으로 불가능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-&gt;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2)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차원을 줄여야 함 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63699" y="4070834"/>
            <a:ext cx="2580922" cy="7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임의의 </a:t>
            </a:r>
            <a:r>
              <a:rPr lang="ko-KR" altLang="en-US" sz="14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두 점</a:t>
            </a:r>
            <a:r>
              <a:rPr lang="en-US" altLang="ko-KR" sz="14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두 점 사이의 거리 </a:t>
            </a:r>
            <a:r>
              <a:rPr lang="en-US" altLang="ko-KR" sz="1400" b="1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0.52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09002" y="4070834"/>
            <a:ext cx="2580922" cy="7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임의의 </a:t>
            </a:r>
            <a:r>
              <a:rPr lang="ko-KR" altLang="en-US" sz="14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두 점</a:t>
            </a:r>
            <a:r>
              <a:rPr lang="en-US" altLang="ko-KR" sz="14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두 점 사이의 거리 </a:t>
            </a:r>
            <a:r>
              <a:rPr lang="en-US" altLang="ko-KR" sz="1400" b="1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0.66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54305" y="4070834"/>
            <a:ext cx="2580922" cy="7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임의의 두 점</a:t>
            </a:r>
            <a:r>
              <a:rPr lang="en-US" altLang="ko-KR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두 점 </a:t>
            </a:r>
            <a:r>
              <a:rPr lang="ko-KR" altLang="en-US" sz="14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사이의 거리 </a:t>
            </a:r>
            <a:r>
              <a:rPr lang="en-US" altLang="ko-KR" sz="1400" b="1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428,25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63699" y="3541928"/>
            <a:ext cx="2580922" cy="4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2</a:t>
            </a:r>
            <a:r>
              <a:rPr lang="ko-KR" altLang="en-US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차원 </a:t>
            </a:r>
            <a:r>
              <a:rPr lang="en-US" altLang="ko-KR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단위면적</a:t>
            </a:r>
            <a:r>
              <a:rPr lang="en-US" altLang="ko-KR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</a:t>
            </a:r>
            <a:endParaRPr lang="en-US" altLang="ko-KR" sz="14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9002" y="3541928"/>
            <a:ext cx="2580922" cy="4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3</a:t>
            </a:r>
            <a:r>
              <a:rPr lang="ko-KR" altLang="en-US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차원 </a:t>
            </a:r>
            <a:r>
              <a:rPr lang="en-US" altLang="ko-KR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큐브</a:t>
            </a:r>
            <a:r>
              <a:rPr lang="en-US" altLang="ko-KR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</a:t>
            </a:r>
            <a:endParaRPr lang="en-US" altLang="ko-KR" sz="14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64736" y="3541928"/>
            <a:ext cx="2580922" cy="4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1,000,000</a:t>
            </a:r>
            <a:r>
              <a:rPr lang="ko-KR" altLang="en-US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차원</a:t>
            </a:r>
            <a:endParaRPr lang="en-US" altLang="ko-KR" sz="14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040238" y="3531905"/>
            <a:ext cx="483577" cy="117953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7485541" y="3531905"/>
            <a:ext cx="483577" cy="117953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62878"/>
              </p:ext>
            </p:extLst>
          </p:nvPr>
        </p:nvGraphicFramePr>
        <p:xfrm>
          <a:off x="5864468" y="1833660"/>
          <a:ext cx="5206511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6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8.2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차원 축소를 위한 접근 방법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8.2.1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투영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(Projection)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특성들이 서로 강하게 연관되어 있는 경우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모든 훈련 샘플이 사실 고차원 공간 안의 </a:t>
                      </a:r>
                      <a:r>
                        <a:rPr lang="ko-KR" altLang="en-US" sz="1400" b="1" i="0" kern="1200" baseline="0" dirty="0" err="1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저차원</a:t>
                      </a:r>
                      <a:r>
                        <a:rPr lang="ko-KR" altLang="en-US" sz="14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부분 공간</a:t>
                      </a:r>
                      <a:r>
                        <a:rPr lang="en-US" altLang="ko-KR" sz="14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(subspace)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에 놓여 있음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Ex. MNIST 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이미지 테두리는 흰색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중심부 픽셀들 인접 픽셀과 강하게 연관되어 있음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18" y="1833660"/>
            <a:ext cx="4034205" cy="21962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72" y="4359863"/>
            <a:ext cx="3994696" cy="2312377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2409824" y="4090577"/>
            <a:ext cx="1837592" cy="20774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80823"/>
              </p:ext>
            </p:extLst>
          </p:nvPr>
        </p:nvGraphicFramePr>
        <p:xfrm>
          <a:off x="5864467" y="3799796"/>
          <a:ext cx="5206511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6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한계점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스위스 롤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(Swiss roll)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부분 공간이 뒤틀리거나 휘어 있는 경우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뭉개짐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845" y="4919930"/>
            <a:ext cx="1875384" cy="1698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907" y="4939282"/>
            <a:ext cx="2881970" cy="167926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342434" y="5754905"/>
            <a:ext cx="996259" cy="200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Projection</a:t>
            </a:r>
            <a:endParaRPr lang="en-US" altLang="ko-KR" sz="105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13655" y="5754905"/>
            <a:ext cx="996259" cy="200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Manifold</a:t>
            </a:r>
            <a:endParaRPr lang="en-US" altLang="ko-KR" sz="105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45470"/>
              </p:ext>
            </p:extLst>
          </p:nvPr>
        </p:nvGraphicFramePr>
        <p:xfrm>
          <a:off x="5864468" y="1833660"/>
          <a:ext cx="5206511" cy="322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6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8.2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차원 축소를 위한 접근 방법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8.2.2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학습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(Manifold Learning)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2D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고차원 공간에서 휘어지거나 뒤틀린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2D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모양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Ex.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스위스 롤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swiss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roll)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학습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훈련 샘플이 놓여 있는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모델링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가정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가설에 기반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실제 고차원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데이터셋이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더 낮은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저차원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매니폴드에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가깝게 놓여 있다는 가정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/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  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864468" y="5476261"/>
            <a:ext cx="2602523" cy="1195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 err="1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손글씨</a:t>
            </a:r>
            <a:r>
              <a:rPr lang="ko-KR" altLang="en-US" sz="1200" b="1" dirty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숫자 이미지 </a:t>
            </a:r>
            <a:endParaRPr lang="en-US" altLang="ko-KR" sz="1200" b="1" dirty="0">
              <a:solidFill>
                <a:srgbClr val="7030A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선으로 연결 </a:t>
            </a:r>
            <a:endParaRPr lang="en-US" altLang="ko-KR" sz="12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경계 희색 </a:t>
            </a:r>
            <a:endParaRPr lang="en-US" altLang="ko-KR" sz="12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어느 정도 중앙에 위치 </a:t>
            </a:r>
            <a:endParaRPr lang="en-US" altLang="ko-KR" sz="12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95592" y="5476261"/>
            <a:ext cx="2602523" cy="1195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기본 이미지 </a:t>
            </a:r>
            <a:endParaRPr lang="en-US" altLang="ko-KR" sz="1200" b="1" dirty="0">
              <a:solidFill>
                <a:srgbClr val="7030A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64468" y="5133171"/>
            <a:ext cx="2602523" cy="27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smtClean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자유도 적음</a:t>
            </a:r>
            <a:endParaRPr lang="en-US" altLang="ko-KR" sz="1200" b="1" dirty="0">
              <a:solidFill>
                <a:srgbClr val="7030A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95592" y="5133171"/>
            <a:ext cx="2602523" cy="27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자유도 많음</a:t>
            </a:r>
            <a:endParaRPr lang="en-US" altLang="ko-KR" sz="1200" b="1" dirty="0">
              <a:solidFill>
                <a:srgbClr val="7030A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8466991" y="5196254"/>
            <a:ext cx="228601" cy="207438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1" y="1917265"/>
            <a:ext cx="5118171" cy="4322709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5864469" y="5110261"/>
            <a:ext cx="2602522" cy="165981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10251"/>
              </p:ext>
            </p:extLst>
          </p:nvPr>
        </p:nvGraphicFramePr>
        <p:xfrm>
          <a:off x="599342" y="1833660"/>
          <a:ext cx="10471638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주성분 분석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(PCA,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Prinicipal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Component Analysis)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데이터에 가장 가까운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초평명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(hyperplane)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을 정의한 후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데이터를 이 평면에 투영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8.3.1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분산 보존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917223" y="3288323"/>
            <a:ext cx="5196254" cy="101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올바른 </a:t>
            </a: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초평면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선택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분산이 최대로 보존하는 축을 선택하는 것이 정보가 가장 적게 손실 됨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원본 </a:t>
            </a: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데이터셋과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투영된 것 사이의 평균 제곱 거리를 최소화하는 축 선택 </a:t>
            </a:r>
            <a:endParaRPr lang="en-US" altLang="ko-KR" sz="13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1" y="3288323"/>
            <a:ext cx="5240259" cy="279622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939018" y="4429813"/>
            <a:ext cx="5196254" cy="1839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8.3.2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주성분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PCA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는 훈련 세트에서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분산이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최대인 축을 찾음 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(c1)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첫 번째 축에 직교하고 남은 분산을 최대한 보존하는 두 번째 축 찾고 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(c2)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그 후 세 번째 축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네 번째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다섯 번째 축을 찾음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번째 축을 정의하는 단위 벡터를 </a:t>
            </a:r>
            <a:r>
              <a:rPr lang="en-US" altLang="ko-KR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번째 주성분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(PC, principal component)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라고 부름 </a:t>
            </a:r>
            <a:endParaRPr lang="en-US" altLang="ko-KR" sz="1300" b="1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200917"/>
                  </p:ext>
                </p:extLst>
              </p:nvPr>
            </p:nvGraphicFramePr>
            <p:xfrm>
              <a:off x="599342" y="1833660"/>
              <a:ext cx="10471638" cy="22724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716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815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8.3</a:t>
                          </a:r>
                          <a:r>
                            <a:rPr lang="ko-KR" altLang="en-US" sz="1400" b="1" i="0" baseline="0" dirty="0" smtClean="0"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400" b="1" i="0" baseline="0" dirty="0" smtClean="0"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PCA</a:t>
                          </a:r>
                          <a:endParaRPr lang="ko-KR" altLang="en-US" sz="1400" b="1" i="0" dirty="0">
                            <a:latin typeface="현대하모니 M" panose="02020603020101020101" pitchFamily="18" charset="-127"/>
                            <a:ea typeface="현대하모니 M" panose="02020603020101020101" pitchFamily="18" charset="-127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5334">
                    <a:tc>
                      <a:txBody>
                        <a:bodyPr/>
                        <a:lstStyle/>
                        <a:p>
                          <a:pPr marL="0" indent="0" latinLnBrk="1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8.3.2 </a:t>
                          </a:r>
                          <a:r>
                            <a:rPr lang="ko-KR" altLang="en-US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주성분 </a:t>
                          </a:r>
                          <a:endParaRPr lang="en-US" altLang="ko-KR" sz="1400" b="1" i="0" kern="1200" baseline="0" dirty="0" smtClean="0">
                            <a:solidFill>
                              <a:schemeClr val="dk1"/>
                            </a:solidFill>
                            <a:latin typeface="현대하모니 M" panose="02020603020101020101" pitchFamily="18" charset="-127"/>
                            <a:ea typeface="현대하모니 M" panose="02020603020101020101" pitchFamily="18" charset="-127"/>
                            <a:cs typeface="Arial" panose="020B0604020202020204" pitchFamily="34" charset="0"/>
                          </a:endParaRPr>
                        </a:p>
                        <a:p>
                          <a:pPr marL="285750" indent="-285750" latinLnBrk="1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훈련 세트의 주성분 찾는 법 </a:t>
                          </a:r>
                        </a:p>
                        <a:p>
                          <a:pPr marL="285750" indent="-285750" latinLnBrk="1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특잇값 분해 </a:t>
                          </a:r>
                          <a:r>
                            <a:rPr lang="en-US" altLang="ko-KR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(SVD, singular value decomposition)</a:t>
                          </a:r>
                        </a:p>
                        <a:p>
                          <a:pPr marL="285750" indent="-285750" latinLnBrk="1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표준 행렬 분해 기술</a:t>
                          </a:r>
                          <a:endParaRPr lang="en-US" altLang="ko-KR" sz="1400" b="1" i="0" kern="1200" baseline="0" dirty="0" smtClean="0">
                            <a:solidFill>
                              <a:schemeClr val="dk1"/>
                            </a:solidFill>
                            <a:latin typeface="현대하모니 M" panose="02020603020101020101" pitchFamily="18" charset="-127"/>
                            <a:ea typeface="현대하모니 M" panose="02020603020101020101" pitchFamily="18" charset="-127"/>
                            <a:cs typeface="Arial" panose="020B0604020202020204" pitchFamily="34" charset="0"/>
                          </a:endParaRPr>
                        </a:p>
                        <a:p>
                          <a:pPr marL="285750" indent="-285750" latinLnBrk="1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-&gt; </a:t>
                          </a:r>
                          <a:r>
                            <a:rPr lang="ko-KR" altLang="en-US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훈련 세트 행렬 </a:t>
                          </a:r>
                          <a:r>
                            <a:rPr lang="en-US" altLang="ko-KR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ko-KR" altLang="en-US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를 세 개 행렬의 </a:t>
                          </a:r>
                          <a:r>
                            <a:rPr lang="ko-KR" altLang="en-US" sz="1400" b="1" i="0" kern="1200" baseline="0" dirty="0" err="1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점곱인</a:t>
                          </a:r>
                          <a:r>
                            <a:rPr lang="ko-KR" altLang="en-US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U*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1400" b="1" i="1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1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  <a:cs typeface="Arial" panose="020B0604020202020204" pitchFamily="34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ko-KR" sz="1400" b="1" i="1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  <a:cs typeface="Arial" panose="020B0604020202020204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로</a:t>
                          </a:r>
                          <a:r>
                            <a:rPr lang="en-US" altLang="ko-KR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ko-KR" altLang="en-US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분해할 수 있음 </a:t>
                          </a:r>
                          <a:endParaRPr lang="en-US" altLang="ko-KR" sz="1400" b="1" i="0" kern="1200" baseline="0" dirty="0" smtClean="0">
                            <a:solidFill>
                              <a:schemeClr val="dk1"/>
                            </a:solidFill>
                            <a:latin typeface="현대하모니 M" panose="02020603020101020101" pitchFamily="18" charset="-127"/>
                            <a:ea typeface="현대하모니 M" panose="02020603020101020101" pitchFamily="18" charset="-127"/>
                            <a:cs typeface="Arial" panose="020B0604020202020204" pitchFamily="34" charset="0"/>
                          </a:endParaRPr>
                        </a:p>
                        <a:p>
                          <a:pPr marL="285750" indent="-285750" latinLnBrk="1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여기서 찾고자 하는 모든 주성분이 </a:t>
                          </a:r>
                          <a:r>
                            <a:rPr lang="en-US" altLang="ko-KR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V</a:t>
                          </a:r>
                          <a:r>
                            <a:rPr lang="ko-KR" altLang="en-US" sz="1400" b="1" i="0" kern="1200" baseline="0" dirty="0" smtClean="0">
                              <a:solidFill>
                                <a:schemeClr val="dk1"/>
                              </a:solidFill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에 담겨있음 </a:t>
                          </a:r>
                          <a:endParaRPr lang="en-US" altLang="ko-KR" sz="1400" b="1" i="0" kern="1200" baseline="0" dirty="0" smtClean="0">
                            <a:solidFill>
                              <a:schemeClr val="dk1"/>
                            </a:solidFill>
                            <a:latin typeface="현대하모니 M" panose="02020603020101020101" pitchFamily="18" charset="-127"/>
                            <a:ea typeface="현대하모니 M" panose="02020603020101020101" pitchFamily="18" charset="-127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200917"/>
                  </p:ext>
                </p:extLst>
              </p:nvPr>
            </p:nvGraphicFramePr>
            <p:xfrm>
              <a:off x="599342" y="1833660"/>
              <a:ext cx="10471638" cy="22724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716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8.3</a:t>
                          </a:r>
                          <a:r>
                            <a:rPr lang="ko-KR" altLang="en-US" sz="1400" b="1" i="0" baseline="0" dirty="0" smtClean="0"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400" b="1" i="0" baseline="0" dirty="0" smtClean="0">
                              <a:latin typeface="현대하모니 M" panose="02020603020101020101" pitchFamily="18" charset="-127"/>
                              <a:ea typeface="현대하모니 M" panose="02020603020101020101" pitchFamily="18" charset="-127"/>
                              <a:cs typeface="Arial" panose="020B0604020202020204" pitchFamily="34" charset="0"/>
                            </a:rPr>
                            <a:t>PCA</a:t>
                          </a:r>
                          <a:endParaRPr lang="ko-KR" altLang="en-US" sz="1400" b="1" i="0" dirty="0">
                            <a:latin typeface="현대하모니 M" panose="02020603020101020101" pitchFamily="18" charset="-127"/>
                            <a:ea typeface="현대하모니 M" panose="02020603020101020101" pitchFamily="18" charset="-127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676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8" t="-15741" r="-233" b="-9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58" y="4317120"/>
            <a:ext cx="4536518" cy="162978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481482" y="2241177"/>
            <a:ext cx="4589498" cy="99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넘파이의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svd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()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함수를 사용해 훈련 세트의 모든 주성분을 </a:t>
            </a:r>
            <a:r>
              <a:rPr lang="ko-KR" altLang="en-US" sz="1300" b="1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구한후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처음 두 개의 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PC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를 추출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82" y="3281382"/>
            <a:ext cx="4589497" cy="15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5509"/>
              </p:ext>
            </p:extLst>
          </p:nvPr>
        </p:nvGraphicFramePr>
        <p:xfrm>
          <a:off x="599342" y="1833660"/>
          <a:ext cx="10471638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8.3.3 d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차원으로 투영하기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Svd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에서 모든 주성분을 추출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처음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d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개의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차원수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주성분으로 정의한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초평면에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투영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데이터셋의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차원을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d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차원으로 축소할 수 있음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초평면은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분산을 가능한 한 최대로 보존하는 투영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Ex.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그림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8-2] 3D -&gt; 2D (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데이터셋의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분산이 가장 큰 첫 두 개의 주성분으로 구성된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2D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평면에 투영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8" y="4048847"/>
            <a:ext cx="4034205" cy="2196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5190564" y="3889718"/>
                <a:ext cx="5880415" cy="6670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3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초평면에 훈련 세트를 투영하기 위해서는 행렬 </a:t>
                </a:r>
                <a:r>
                  <a:rPr lang="en-US" altLang="ko-KR" sz="13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X</a:t>
                </a:r>
                <a:r>
                  <a:rPr lang="ko-KR" altLang="en-US" sz="13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와 첫 </a:t>
                </a:r>
                <a:r>
                  <a:rPr lang="en-US" altLang="ko-KR" sz="13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d</a:t>
                </a:r>
                <a:r>
                  <a:rPr lang="ko-KR" altLang="en-US" sz="13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개의 주성분을 담은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3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3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3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ko-KR" sz="13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3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를 </a:t>
                </a:r>
                <a:r>
                  <a:rPr lang="ko-KR" altLang="en-US" sz="1300" b="1" dirty="0" err="1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점곱하면</a:t>
                </a:r>
                <a:r>
                  <a:rPr lang="ko-KR" altLang="en-US" sz="1300" b="1" dirty="0" smtClean="0">
                    <a:solidFill>
                      <a:schemeClr val="dk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 됨  </a:t>
                </a:r>
                <a:endParaRPr lang="en-US" altLang="ko-KR" sz="1300" b="1" dirty="0" smtClean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64" y="3889718"/>
                <a:ext cx="5880415" cy="667010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563" y="4666003"/>
            <a:ext cx="5880415" cy="80335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190562" y="5496670"/>
            <a:ext cx="5880415" cy="44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첫 두 개의 주성분으로 정의된 평면에 훈련 세트 투영하는 코드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562" y="5968871"/>
            <a:ext cx="2492191" cy="53611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190562" y="5564653"/>
            <a:ext cx="5880415" cy="993614"/>
          </a:xfrm>
          <a:prstGeom prst="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39700"/>
              </p:ext>
            </p:extLst>
          </p:nvPr>
        </p:nvGraphicFramePr>
        <p:xfrm>
          <a:off x="599342" y="1833660"/>
          <a:ext cx="1047163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8.3.4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사이킷런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사용하기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사이키런의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모델은 앞서 한 것처럼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SVD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분해 방법을 사용하여 구현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사이킷런의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모델은 자동으로 데이터를 중앙에 맞춰 줌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변환기를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데이터셋에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학습시키고 나면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components_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변수를 사용해 주성분 확인할 수 있음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 성분이 행 벡터로 포함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첫 번째 주성분은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pca.components_.T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[:,0]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8" y="4411536"/>
            <a:ext cx="4585884" cy="10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8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Dimensionality Reduction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12170"/>
              </p:ext>
            </p:extLst>
          </p:nvPr>
        </p:nvGraphicFramePr>
        <p:xfrm>
          <a:off x="599342" y="1833660"/>
          <a:ext cx="10471638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PCA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8.3.5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설명된 분산의 비율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Explained_variance_ration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_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주성분의 설명된 분산의 비율 정보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각 주성분의 축을 따라 있는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데이터셋의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분산 비율을 나타냄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그림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8-2]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에서 나타난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3D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데이터셋의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처음 두 주성분에 대한 설명된 분산의 비율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8" y="3813568"/>
            <a:ext cx="4034205" cy="21962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811" y="4093186"/>
            <a:ext cx="4076700" cy="56749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27811" y="4660682"/>
            <a:ext cx="5880415" cy="969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데이터셋 분산의 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84.2%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가 첫 번째 축에 놓여 있고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14.6%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가 두 번째 축에 놓여 있음을 알려줌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세 번째 축에는 </a:t>
            </a:r>
            <a:r>
              <a:rPr lang="en-US" altLang="ko-KR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1.2% </a:t>
            </a:r>
            <a:r>
              <a:rPr lang="ko-KR" altLang="en-US" sz="13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미만이 남아 있으므로 아주 적은 양의 정보가 들어 있음 </a:t>
            </a:r>
            <a:endParaRPr lang="en-US" altLang="ko-KR" sz="13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8054</TotalTime>
  <Words>1806</Words>
  <Application>Microsoft Office PowerPoint</Application>
  <PresentationFormat>와이드스크린</PresentationFormat>
  <Paragraphs>235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나눔바른고딕</vt:lpstr>
      <vt:lpstr>맑은 고딕</vt:lpstr>
      <vt:lpstr>현대하모니 B</vt:lpstr>
      <vt:lpstr>현대하모니 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sung eun</dc:creator>
  <cp:lastModifiedBy>choi sung eun</cp:lastModifiedBy>
  <cp:revision>73</cp:revision>
  <dcterms:created xsi:type="dcterms:W3CDTF">2020-04-25T03:05:03Z</dcterms:created>
  <dcterms:modified xsi:type="dcterms:W3CDTF">2020-05-25T01:07:03Z</dcterms:modified>
</cp:coreProperties>
</file>