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2" r:id="rId4"/>
    <p:sldId id="266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nak Mukhia" userId="e3d9ab76344d584e" providerId="Windows Live" clId="Web-{FF3A7095-145B-4C60-8384-C22D7D4495DF}"/>
    <pc:docChg chg="modSld">
      <pc:chgData name="Raunak Mukhia" userId="e3d9ab76344d584e" providerId="Windows Live" clId="Web-{FF3A7095-145B-4C60-8384-C22D7D4495DF}" dt="2017-12-03T11:05:39.411" v="39"/>
      <pc:docMkLst>
        <pc:docMk/>
      </pc:docMkLst>
      <pc:sldChg chg="modSp">
        <pc:chgData name="Raunak Mukhia" userId="e3d9ab76344d584e" providerId="Windows Live" clId="Web-{FF3A7095-145B-4C60-8384-C22D7D4495DF}" dt="2017-12-03T11:05:08.894" v="28"/>
        <pc:sldMkLst>
          <pc:docMk/>
          <pc:sldMk cId="1739856806" sldId="262"/>
        </pc:sldMkLst>
        <pc:spChg chg="mod">
          <ac:chgData name="Raunak Mukhia" userId="e3d9ab76344d584e" providerId="Windows Live" clId="Web-{FF3A7095-145B-4C60-8384-C22D7D4495DF}" dt="2017-12-03T11:05:08.894" v="28"/>
          <ac:spMkLst>
            <pc:docMk/>
            <pc:sldMk cId="1739856806" sldId="262"/>
            <ac:spMk id="3" creationId="{00000000-0000-0000-0000-000000000000}"/>
          </ac:spMkLst>
        </pc:spChg>
        <pc:picChg chg="mod">
          <ac:chgData name="Raunak Mukhia" userId="e3d9ab76344d584e" providerId="Windows Live" clId="Web-{FF3A7095-145B-4C60-8384-C22D7D4495DF}" dt="2017-12-03T11:03:20.619" v="12"/>
          <ac:picMkLst>
            <pc:docMk/>
            <pc:sldMk cId="1739856806" sldId="262"/>
            <ac:picMk id="2" creationId="{00000000-0000-0000-0000-000000000000}"/>
          </ac:picMkLst>
        </pc:picChg>
      </pc:sldChg>
      <pc:sldChg chg="modSp">
        <pc:chgData name="Raunak Mukhia" userId="e3d9ab76344d584e" providerId="Windows Live" clId="Web-{FF3A7095-145B-4C60-8384-C22D7D4495DF}" dt="2017-12-03T11:05:38.958" v="37"/>
        <pc:sldMkLst>
          <pc:docMk/>
          <pc:sldMk cId="3733554285" sldId="268"/>
        </pc:sldMkLst>
        <pc:spChg chg="mod">
          <ac:chgData name="Raunak Mukhia" userId="e3d9ab76344d584e" providerId="Windows Live" clId="Web-{FF3A7095-145B-4C60-8384-C22D7D4495DF}" dt="2017-12-03T11:05:38.958" v="37"/>
          <ac:spMkLst>
            <pc:docMk/>
            <pc:sldMk cId="3733554285" sldId="26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07-01-2018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07-01-2018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Uber Supply Demand </a:t>
            </a:r>
            <a:r>
              <a:rPr lang="en-IN" sz="2800" b="1" dirty="0" smtClean="0"/>
              <a:t>Case Study  </a:t>
            </a:r>
            <a:r>
              <a:rPr lang="en-IN" sz="2800" b="1" dirty="0"/>
              <a:t/>
            </a:r>
            <a:br>
              <a:rPr lang="en-IN" sz="2800" b="1" dirty="0"/>
            </a:br>
            <a:r>
              <a:rPr lang="en-IN" sz="2800" b="1" dirty="0"/>
              <a:t/>
            </a:r>
            <a:br>
              <a:rPr lang="en-IN" sz="2800" b="1" dirty="0"/>
            </a:br>
            <a:r>
              <a:rPr lang="en-IN" sz="2800" b="1" dirty="0" smtClean="0"/>
              <a:t>Submission </a:t>
            </a:r>
            <a:endParaRPr lang="en-IN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 smtClean="0"/>
              <a:t>Prepared By</a:t>
            </a:r>
            <a:r>
              <a:rPr lang="en-IN" sz="1800" dirty="0" smtClean="0"/>
              <a:t>: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Bhumit Trivedi</a:t>
            </a:r>
            <a:r>
              <a:rPr lang="en-IN" sz="1800" dirty="0" smtClean="0"/>
              <a:t>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In this case study I have analyzed the Pick and Drop data for different drivers during different hours of the day on Airport – City Route for a given period of time.</a:t>
            </a:r>
          </a:p>
          <a:p>
            <a:pPr marL="0" indent="0">
              <a:buNone/>
            </a:pPr>
            <a:r>
              <a:rPr lang="en-US" sz="2000" dirty="0" smtClean="0"/>
              <a:t>I have separated the date to observe the patterns evolving on hourly basis. The patters like Requests made, Accepted but no show or Cancelled are computed using R and shown with the help of visualization packages of R.</a:t>
            </a:r>
          </a:p>
          <a:p>
            <a:pPr marL="0" indent="0">
              <a:buNone/>
            </a:pPr>
            <a:r>
              <a:rPr lang="en-US" sz="2000" dirty="0" smtClean="0"/>
              <a:t>The results of the analysis provides insights of Time Slot having highest demand on the route and failure of delivering the same.</a:t>
            </a:r>
            <a:endParaRPr lang="en-IN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dirty="0"/>
              <a:t>                        Abstract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7450" y="1496218"/>
            <a:ext cx="5924550" cy="522655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This Bar Chart shows the relation of frequency of  Requests made to the Hours in a day for individual Pickup points City and Airport.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By visualization we can conclude that for Airport the number of requests is higher during Evening and for City its </a:t>
            </a:r>
            <a:r>
              <a:rPr lang="en-US" sz="2400" dirty="0" err="1" smtClean="0"/>
              <a:t>higer</a:t>
            </a:r>
            <a:r>
              <a:rPr lang="en-US" sz="2400" dirty="0" smtClean="0"/>
              <a:t> during Morning. So, we`ll divide our time slots accordingly.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Airport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err="1" smtClean="0">
                <a:sym typeface="Wingdings" panose="05000000000000000000" pitchFamily="2" charset="2"/>
              </a:rPr>
              <a:t>approx</a:t>
            </a:r>
            <a:r>
              <a:rPr lang="en-US" sz="2400" dirty="0" smtClean="0">
                <a:sym typeface="Wingdings" panose="05000000000000000000" pitchFamily="2" charset="2"/>
              </a:rPr>
              <a:t> 5 – 10 </a:t>
            </a:r>
          </a:p>
          <a:p>
            <a:pPr marL="0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City  </a:t>
            </a:r>
            <a:r>
              <a:rPr lang="en-US" sz="2400" dirty="0" err="1" smtClean="0">
                <a:sym typeface="Wingdings" panose="05000000000000000000" pitchFamily="2" charset="2"/>
              </a:rPr>
              <a:t>approx</a:t>
            </a:r>
            <a:r>
              <a:rPr lang="en-US" sz="2400" dirty="0" smtClean="0">
                <a:sym typeface="Wingdings" panose="05000000000000000000" pitchFamily="2" charset="2"/>
              </a:rPr>
              <a:t> 17 </a:t>
            </a:r>
            <a:r>
              <a:rPr lang="en-US" sz="2400" dirty="0">
                <a:sym typeface="Wingdings" panose="05000000000000000000" pitchFamily="2" charset="2"/>
              </a:rPr>
              <a:t>– </a:t>
            </a:r>
            <a:r>
              <a:rPr lang="en-US" sz="2400" dirty="0" smtClean="0">
                <a:sym typeface="Wingdings" panose="05000000000000000000" pitchFamily="2" charset="2"/>
              </a:rPr>
              <a:t>22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720910"/>
          </a:xfrm>
        </p:spPr>
        <p:txBody>
          <a:bodyPr/>
          <a:lstStyle/>
          <a:p>
            <a:r>
              <a:rPr lang="en-US" sz="3200" dirty="0"/>
              <a:t>Visualizing most pressing problems</a:t>
            </a:r>
            <a:endParaRPr lang="en-IN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5617"/>
            <a:ext cx="6267450" cy="522238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67653" y="1262130"/>
            <a:ext cx="1261148" cy="373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3200" dirty="0" smtClean="0"/>
              <a:t>Plot#1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7450" y="1496218"/>
            <a:ext cx="5924550" cy="522655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This Bar Chart shows the relation of frequency of  Requests divided into 3 categories for each bar for respective time slot.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The time slot has been derived to have the hours having the </a:t>
            </a:r>
            <a:r>
              <a:rPr lang="en-US" sz="2400" b="1" dirty="0" smtClean="0"/>
              <a:t>maximum requests count</a:t>
            </a:r>
            <a:r>
              <a:rPr lang="en-US" sz="2400" dirty="0" smtClean="0"/>
              <a:t> in single time slot.</a:t>
            </a:r>
          </a:p>
          <a:p>
            <a:pPr marL="0" indent="0">
              <a:buNone/>
            </a:pPr>
            <a:r>
              <a:rPr lang="en-US" sz="2400" dirty="0" smtClean="0"/>
              <a:t>The Highest count of request has been recorded during </a:t>
            </a:r>
            <a:r>
              <a:rPr lang="en-US" sz="2400" dirty="0"/>
              <a:t>Morning </a:t>
            </a:r>
            <a:r>
              <a:rPr lang="en-US" sz="2400" dirty="0" smtClean="0"/>
              <a:t>for Airport Pickup and Evening for City.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Airport </a:t>
            </a:r>
            <a:r>
              <a:rPr lang="en-US" sz="2400" b="1" dirty="0" smtClean="0">
                <a:sym typeface="Wingdings" panose="05000000000000000000" pitchFamily="2" charset="2"/>
              </a:rPr>
              <a:t> Evening Hours.</a:t>
            </a:r>
          </a:p>
          <a:p>
            <a:pPr marL="0" indent="0">
              <a:buNone/>
            </a:pPr>
            <a:r>
              <a:rPr lang="en-US" sz="2400" b="1" dirty="0" smtClean="0">
                <a:sym typeface="Wingdings" panose="05000000000000000000" pitchFamily="2" charset="2"/>
              </a:rPr>
              <a:t>City  Morning Hours.</a:t>
            </a:r>
            <a:r>
              <a:rPr lang="en-US" sz="2400" b="1" dirty="0">
                <a:sym typeface="Wingdings" panose="05000000000000000000" pitchFamily="2" charset="2"/>
              </a:rPr>
              <a:t> </a:t>
            </a:r>
            <a:endParaRPr lang="en-US" sz="2400" b="1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US" sz="3200" dirty="0" smtClean="0"/>
              <a:t>Supply – Demand Gap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5450"/>
            <a:ext cx="61626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7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7450" y="1496218"/>
            <a:ext cx="5924550" cy="522655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First analyzing the relation between frequency </a:t>
            </a:r>
            <a:r>
              <a:rPr lang="en-US" sz="2400" dirty="0" smtClean="0"/>
              <a:t>of lack of service during hours of the day.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visualization shows there is </a:t>
            </a:r>
            <a:r>
              <a:rPr lang="en-US" sz="2400" dirty="0" err="1" smtClean="0"/>
              <a:t>higer</a:t>
            </a:r>
            <a:r>
              <a:rPr lang="en-US" sz="2400" dirty="0" smtClean="0"/>
              <a:t> </a:t>
            </a:r>
            <a:r>
              <a:rPr lang="en-US" sz="2400" dirty="0" err="1" smtClean="0"/>
              <a:t>amout</a:t>
            </a:r>
            <a:r>
              <a:rPr lang="en-US" sz="2400" dirty="0" smtClean="0"/>
              <a:t> of lack of service during 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to 9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hours for Airport Pick up and 17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to 21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hours for City Pick Up.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Airport </a:t>
            </a:r>
            <a:r>
              <a:rPr lang="en-US" sz="2400" b="1" dirty="0" smtClean="0">
                <a:sym typeface="Wingdings" panose="05000000000000000000" pitchFamily="2" charset="2"/>
              </a:rPr>
              <a:t> 4 am to 9 am.</a:t>
            </a:r>
          </a:p>
          <a:p>
            <a:pPr marL="0" indent="0">
              <a:buNone/>
            </a:pPr>
            <a:r>
              <a:rPr lang="en-US" sz="2400" b="1" dirty="0" smtClean="0">
                <a:sym typeface="Wingdings" panose="05000000000000000000" pitchFamily="2" charset="2"/>
              </a:rPr>
              <a:t>City  5 pm to 9 pm. </a:t>
            </a:r>
            <a:endParaRPr lang="en-US" sz="2400" b="1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sz="3200" dirty="0" smtClean="0"/>
              <a:t> </a:t>
            </a:r>
            <a:endParaRPr lang="en-IN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5617"/>
            <a:ext cx="6362163" cy="522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5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7450" y="1496218"/>
            <a:ext cx="5924550" cy="522655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The plot shows the relation of Incomplete trips for each time slot.</a:t>
            </a:r>
          </a:p>
          <a:p>
            <a:pPr marL="0" indent="0">
              <a:buNone/>
            </a:pPr>
            <a:r>
              <a:rPr lang="en-US" sz="2400" dirty="0" smtClean="0"/>
              <a:t>It shows that for Airport Morning Time slot has highest number of undelivered services.</a:t>
            </a:r>
          </a:p>
          <a:p>
            <a:pPr marL="0" indent="0">
              <a:buNone/>
            </a:pPr>
            <a:r>
              <a:rPr lang="en-US" sz="2400" dirty="0" smtClean="0"/>
              <a:t>Where are for pick ups from City huge lack of service is observed during Evening Time Slot.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In face </a:t>
            </a:r>
            <a:r>
              <a:rPr lang="en-US" sz="2400" b="1" dirty="0" smtClean="0"/>
              <a:t>City has higher score</a:t>
            </a:r>
            <a:r>
              <a:rPr lang="en-US" sz="2400" dirty="0" smtClean="0"/>
              <a:t> for Incomplete Trips than for Airport Pick Ups.</a:t>
            </a:r>
            <a:br>
              <a:rPr lang="en-US" sz="2400" dirty="0" smtClean="0"/>
            </a:b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Airport </a:t>
            </a:r>
            <a:r>
              <a:rPr lang="en-US" sz="2400" b="1" dirty="0" smtClean="0">
                <a:sym typeface="Wingdings" panose="05000000000000000000" pitchFamily="2" charset="2"/>
              </a:rPr>
              <a:t> Morning Slot.</a:t>
            </a:r>
          </a:p>
          <a:p>
            <a:pPr marL="0" indent="0">
              <a:buNone/>
            </a:pPr>
            <a:r>
              <a:rPr lang="en-US" sz="2400" b="1" dirty="0" smtClean="0">
                <a:sym typeface="Wingdings" panose="05000000000000000000" pitchFamily="2" charset="2"/>
              </a:rPr>
              <a:t>City  Evening Slot. </a:t>
            </a:r>
            <a:endParaRPr lang="en-US" sz="2400" b="1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sz="3200" dirty="0" smtClean="0"/>
              <a:t> Count of Incomplete Trips w.r.t Time Slot :</a:t>
            </a:r>
            <a:endParaRPr lang="en-IN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14500"/>
            <a:ext cx="62674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4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7450" y="1496218"/>
            <a:ext cx="5924550" cy="477579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The plot shows the count of Trips of all the 3 status </a:t>
            </a:r>
            <a:r>
              <a:rPr lang="en-US" sz="2000" dirty="0" err="1" smtClean="0"/>
              <a:t>i.e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Completed </a:t>
            </a:r>
          </a:p>
          <a:p>
            <a:pPr lvl="1"/>
            <a:r>
              <a:rPr lang="en-US" sz="2000" dirty="0" smtClean="0"/>
              <a:t>Cancelled  </a:t>
            </a:r>
          </a:p>
          <a:p>
            <a:pPr lvl="1"/>
            <a:r>
              <a:rPr lang="en-US" sz="2000" dirty="0" smtClean="0"/>
              <a:t>Unavailable</a:t>
            </a:r>
          </a:p>
          <a:p>
            <a:pPr marL="0" indent="0">
              <a:buNone/>
            </a:pPr>
            <a:r>
              <a:rPr lang="en-US" sz="2000" dirty="0" smtClean="0"/>
              <a:t>It is visible from the graph the proportional difference between the Trip completed (</a:t>
            </a:r>
            <a:r>
              <a:rPr lang="en-US" sz="2000" dirty="0" err="1" smtClean="0"/>
              <a:t>colour</a:t>
            </a:r>
            <a:r>
              <a:rPr lang="en-US" sz="2000" dirty="0" smtClean="0"/>
              <a:t> Blue) and other two colors is highest for Bar of Evening Time Slot.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The </a:t>
            </a:r>
            <a:r>
              <a:rPr lang="en-US" sz="2000" b="1" dirty="0" smtClean="0"/>
              <a:t>Supply to Demand Gap</a:t>
            </a:r>
            <a:r>
              <a:rPr lang="en-US" sz="2000" dirty="0" smtClean="0"/>
              <a:t> is Highest for </a:t>
            </a:r>
            <a:r>
              <a:rPr lang="en-US" sz="2400" b="1" dirty="0" smtClean="0"/>
              <a:t>Evening Time</a:t>
            </a:r>
            <a:r>
              <a:rPr lang="en-US" sz="2000" dirty="0" smtClean="0"/>
              <a:t> slot.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From Plot#2, it is visible that the </a:t>
            </a:r>
            <a:r>
              <a:rPr lang="en-US" sz="2000" b="1" dirty="0" smtClean="0"/>
              <a:t>Supply to Demand Gap</a:t>
            </a:r>
            <a:r>
              <a:rPr lang="en-US" sz="2000" dirty="0" smtClean="0"/>
              <a:t> is More for </a:t>
            </a:r>
            <a:r>
              <a:rPr lang="en-US" sz="2400" b="1" dirty="0" smtClean="0"/>
              <a:t>City Pick Up</a:t>
            </a:r>
            <a:r>
              <a:rPr lang="en-US" sz="2000" dirty="0" smtClean="0"/>
              <a:t> during Evening Slot.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sz="3200" dirty="0" smtClean="0"/>
              <a:t> G</a:t>
            </a:r>
            <a:r>
              <a:rPr lang="en-US" sz="3200" dirty="0" err="1" smtClean="0"/>
              <a:t>ap</a:t>
            </a:r>
            <a:r>
              <a:rPr lang="en-US" sz="3200" dirty="0" smtClean="0"/>
              <a:t> </a:t>
            </a:r>
            <a:r>
              <a:rPr lang="en-US" sz="3200" dirty="0"/>
              <a:t>between </a:t>
            </a:r>
            <a:r>
              <a:rPr lang="en-US" sz="3200" dirty="0" smtClean="0"/>
              <a:t>Supply - Demand</a:t>
            </a:r>
            <a:r>
              <a:rPr lang="en-IN" sz="3200" dirty="0" smtClean="0"/>
              <a:t> :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8" y="1743075"/>
            <a:ext cx="50482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68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69" y="1496218"/>
            <a:ext cx="11055531" cy="477579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Low Frequency of Trips from Airport during Night Time. (refer Plot#1)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Lesser Probability of getting Return Trip.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Explanation: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As </a:t>
            </a:r>
            <a:r>
              <a:rPr lang="en-US" sz="2400" dirty="0"/>
              <a:t>shown in Plot#1, the amount of Trips Request from Airport to City is lowest during the time slot of 11pm to </a:t>
            </a:r>
            <a:r>
              <a:rPr lang="en-US" sz="2400" dirty="0" smtClean="0"/>
              <a:t>5am. This results in </a:t>
            </a:r>
            <a:r>
              <a:rPr lang="en-US" sz="2400" dirty="0"/>
              <a:t>lesser Probability of getting a </a:t>
            </a:r>
            <a:r>
              <a:rPr lang="en-US" sz="2400" dirty="0" smtClean="0"/>
              <a:t>Return Trip for a driver who Picks up a ride from city during evening hours and will be willing to make a return trip from Airport to City during Night time slot.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sz="3200" dirty="0"/>
              <a:t> </a:t>
            </a:r>
            <a:r>
              <a:rPr lang="en-IN" sz="3200" dirty="0" smtClean="0"/>
              <a:t>Reason for </a:t>
            </a:r>
            <a:r>
              <a:rPr lang="en-US" sz="3200" dirty="0" smtClean="0"/>
              <a:t>Supply – Demand Gap</a:t>
            </a:r>
            <a:r>
              <a:rPr lang="en-IN" sz="3200" dirty="0" smtClean="0"/>
              <a:t> :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43082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69" y="1496218"/>
            <a:ext cx="11055531" cy="536178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b="1" dirty="0" smtClean="0"/>
              <a:t>Smart Car Pooling</a:t>
            </a:r>
            <a:r>
              <a:rPr lang="en-US" sz="2400" dirty="0" smtClean="0"/>
              <a:t> :-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Once the individual cars are out of the city and on common road to Airport, the       passengers should share the cars and emptied cars can return. 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Driver Incentive for particular time slot</a:t>
            </a:r>
            <a:r>
              <a:rPr lang="en-US" sz="2400" dirty="0" smtClean="0"/>
              <a:t> :-</a:t>
            </a:r>
          </a:p>
          <a:p>
            <a:pPr marL="0" indent="0">
              <a:buNone/>
            </a:pPr>
            <a:r>
              <a:rPr lang="en-US" sz="2400" dirty="0" smtClean="0"/>
              <a:t>     The Drivers should be given extra money </a:t>
            </a:r>
            <a:r>
              <a:rPr lang="en-US" sz="2400" dirty="0" err="1" smtClean="0"/>
              <a:t>interms</a:t>
            </a:r>
            <a:r>
              <a:rPr lang="en-US" sz="2400" dirty="0" smtClean="0"/>
              <a:t> of “Route Allowance” or “Driver </a:t>
            </a:r>
            <a:r>
              <a:rPr lang="en-US" sz="2400" dirty="0" err="1" smtClean="0"/>
              <a:t>Bhatha</a:t>
            </a:r>
            <a:r>
              <a:rPr lang="en-US" sz="2400" dirty="0" smtClean="0"/>
              <a:t>” for taking rides from City to Airport during Evening time slot.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Decrease fare for Night Time Slot for City to Airport:</a:t>
            </a:r>
            <a:r>
              <a:rPr lang="en-US" sz="2400" dirty="0" smtClean="0"/>
              <a:t>-</a:t>
            </a:r>
          </a:p>
          <a:p>
            <a:pPr marL="0" indent="0">
              <a:buNone/>
            </a:pPr>
            <a:r>
              <a:rPr lang="en-US" sz="2400" dirty="0" smtClean="0"/>
              <a:t>	Cheaper Trips during Night Time Slot will encourage passengers to travelling earlier, boost demand during this time slot and will break the </a:t>
            </a:r>
            <a:r>
              <a:rPr lang="en-US" sz="2400" b="1" dirty="0" smtClean="0"/>
              <a:t>Viscous cycle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Explanation: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As </a:t>
            </a:r>
            <a:r>
              <a:rPr lang="en-US" sz="2400" dirty="0"/>
              <a:t>shown in Plot#1, the amount of Trips Request from Airport to City is lowest during the time slot of 11pm to </a:t>
            </a:r>
            <a:r>
              <a:rPr lang="en-US" sz="2400" dirty="0" smtClean="0"/>
              <a:t>5am. This results in </a:t>
            </a:r>
            <a:r>
              <a:rPr lang="en-US" sz="2400" dirty="0"/>
              <a:t>lesser Probability of getting a </a:t>
            </a:r>
            <a:r>
              <a:rPr lang="en-US" sz="2400" dirty="0" smtClean="0"/>
              <a:t>Return Trip for a driver who Picks up a ride from city during evening hours and will be willing to make a return trip from Airport to City during Night time slot.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sz="3200" dirty="0"/>
              <a:t> </a:t>
            </a:r>
            <a:r>
              <a:rPr lang="en-IN" sz="3200" b="1" dirty="0"/>
              <a:t>Recommendations</a:t>
            </a:r>
            <a:r>
              <a:rPr lang="en-IN" sz="3200" dirty="0" smtClean="0"/>
              <a:t> :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86576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826</TotalTime>
  <Words>548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Office Theme</vt:lpstr>
      <vt:lpstr>Uber Supply Demand Case Study    Submission </vt:lpstr>
      <vt:lpstr>                        Abstract</vt:lpstr>
      <vt:lpstr>Visualizing most pressing problems</vt:lpstr>
      <vt:lpstr>Supply – Demand Gap</vt:lpstr>
      <vt:lpstr> </vt:lpstr>
      <vt:lpstr> Count of Incomplete Trips w.r.t Time Slot :</vt:lpstr>
      <vt:lpstr> Gap between Supply - Demand :</vt:lpstr>
      <vt:lpstr> Reason for Supply – Demand Gap :</vt:lpstr>
      <vt:lpstr> Recommendations 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Trivedi, Bhumit (HPES Global DDI and NTP Security Services)</cp:lastModifiedBy>
  <cp:revision>90</cp:revision>
  <dcterms:created xsi:type="dcterms:W3CDTF">2016-06-09T08:16:28Z</dcterms:created>
  <dcterms:modified xsi:type="dcterms:W3CDTF">2018-01-07T16:31:20Z</dcterms:modified>
</cp:coreProperties>
</file>