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63" r:id="rId3"/>
    <p:sldId id="347" r:id="rId4"/>
    <p:sldId id="348" r:id="rId5"/>
    <p:sldId id="349" r:id="rId6"/>
    <p:sldId id="350" r:id="rId7"/>
    <p:sldId id="352" r:id="rId8"/>
    <p:sldId id="351" r:id="rId9"/>
    <p:sldId id="353" r:id="rId10"/>
    <p:sldId id="354" r:id="rId11"/>
    <p:sldId id="355" r:id="rId12"/>
    <p:sldId id="356" r:id="rId13"/>
    <p:sldId id="357" r:id="rId14"/>
    <p:sldId id="358" r:id="rId15"/>
    <p:sldId id="359" r:id="rId16"/>
    <p:sldId id="360" r:id="rId17"/>
    <p:sldId id="364" r:id="rId18"/>
    <p:sldId id="362" r:id="rId19"/>
    <p:sldId id="365" r:id="rId20"/>
    <p:sldId id="363" r:id="rId21"/>
    <p:sldId id="366" r:id="rId22"/>
    <p:sldId id="367" r:id="rId23"/>
    <p:sldId id="368" r:id="rId24"/>
    <p:sldId id="369" r:id="rId25"/>
    <p:sldId id="370" r:id="rId26"/>
    <p:sldId id="371" r:id="rId27"/>
    <p:sldId id="372" r:id="rId28"/>
    <p:sldId id="361" r:id="rId29"/>
    <p:sldId id="373" r:id="rId30"/>
    <p:sldId id="374" r:id="rId31"/>
    <p:sldId id="375" r:id="rId32"/>
    <p:sldId id="376" r:id="rId33"/>
    <p:sldId id="377" r:id="rId34"/>
    <p:sldId id="378" r:id="rId35"/>
    <p:sldId id="379"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varScale="1">
        <p:scale>
          <a:sx n="146" d="100"/>
          <a:sy n="146" d="100"/>
        </p:scale>
        <p:origin x="2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21B12D-3968-D542-A1E3-D5185C039872}" type="datetimeFigureOut">
              <a:rPr lang="en-US" smtClean="0"/>
              <a:pPr/>
              <a:t>3/4/20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150C1-A837-A947-9657-3821AF38AF38}" type="slidenum">
              <a:rPr lang="en-US" smtClean="0"/>
              <a:pPr/>
              <a:t>‹#›</a:t>
            </a:fld>
            <a:endParaRPr lang="en-US"/>
          </a:p>
        </p:txBody>
      </p:sp>
    </p:spTree>
    <p:extLst>
      <p:ext uri="{BB962C8B-B14F-4D97-AF65-F5344CB8AC3E}">
        <p14:creationId xmlns:p14="http://schemas.microsoft.com/office/powerpoint/2010/main" val="722484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54C3B6-66BC-0E49-9076-60700C487A88}" type="slidenum">
              <a:rPr lang="en-US"/>
              <a:pPr>
                <a:defRPr/>
              </a:pPr>
              <a:t>‹#›</a:t>
            </a:fld>
            <a:endParaRPr lang="en-US"/>
          </a:p>
        </p:txBody>
      </p:sp>
    </p:spTree>
    <p:extLst>
      <p:ext uri="{BB962C8B-B14F-4D97-AF65-F5344CB8AC3E}">
        <p14:creationId xmlns:p14="http://schemas.microsoft.com/office/powerpoint/2010/main" val="325136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in PCA we don’t have 2 classes of labeled training data, which is a big</a:t>
            </a:r>
            <a:r>
              <a:rPr lang="en-US" baseline="0" dirty="0"/>
              <a:t> difference.</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5</a:t>
            </a:fld>
            <a:endParaRPr lang="en-US"/>
          </a:p>
        </p:txBody>
      </p:sp>
    </p:spTree>
    <p:extLst>
      <p:ext uri="{BB962C8B-B14F-4D97-AF65-F5344CB8AC3E}">
        <p14:creationId xmlns:p14="http://schemas.microsoft.com/office/powerpoint/2010/main" val="1820144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 is better and, in fact, (a) is the optimal result </a:t>
            </a:r>
            <a:r>
              <a:rPr lang="en-US" dirty="0" err="1"/>
              <a:t>wrt</a:t>
            </a:r>
            <a:r>
              <a:rPr lang="en-US" dirty="0"/>
              <a:t> the Fisher Discriminant.</a:t>
            </a:r>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33</a:t>
            </a:fld>
            <a:endParaRPr lang="en-US"/>
          </a:p>
        </p:txBody>
      </p:sp>
    </p:spTree>
    <p:extLst>
      <p:ext uri="{BB962C8B-B14F-4D97-AF65-F5344CB8AC3E}">
        <p14:creationId xmlns:p14="http://schemas.microsoft.com/office/powerpoint/2010/main" val="108515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 kind of similar to clustering</a:t>
            </a:r>
            <a:r>
              <a:rPr lang="is-IS" dirty="0"/>
              <a:t>…</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6</a:t>
            </a:fld>
            <a:endParaRPr lang="en-US"/>
          </a:p>
        </p:txBody>
      </p:sp>
    </p:spTree>
    <p:extLst>
      <p:ext uri="{BB962C8B-B14F-4D97-AF65-F5344CB8AC3E}">
        <p14:creationId xmlns:p14="http://schemas.microsoft.com/office/powerpoint/2010/main" val="247473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clustering, the centroid is like the mean</a:t>
            </a:r>
            <a:r>
              <a:rPr lang="en-US" baseline="0" dirty="0"/>
              <a:t> of the cluster, and compactness is related to the variance (and hence, the scatter). In contrast to clustering, in LDA, all of this happens in the projection space, rather than the input space.</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7</a:t>
            </a:fld>
            <a:endParaRPr lang="en-US"/>
          </a:p>
        </p:txBody>
      </p:sp>
    </p:spTree>
    <p:extLst>
      <p:ext uri="{BB962C8B-B14F-4D97-AF65-F5344CB8AC3E}">
        <p14:creationId xmlns:p14="http://schemas.microsoft.com/office/powerpoint/2010/main" val="395569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projecting onto a</a:t>
            </a:r>
            <a:r>
              <a:rPr lang="en-US" baseline="0" dirty="0"/>
              <a:t> </a:t>
            </a:r>
            <a:r>
              <a:rPr lang="en-US" baseline="0" dirty="0" err="1"/>
              <a:t>hyperplane</a:t>
            </a:r>
            <a:r>
              <a:rPr lang="en-US" baseline="0" dirty="0"/>
              <a:t> </a:t>
            </a:r>
            <a:r>
              <a:rPr lang="en-US" dirty="0"/>
              <a:t>and</a:t>
            </a:r>
            <a:r>
              <a:rPr lang="en-US" baseline="0" dirty="0"/>
              <a:t> separating with a </a:t>
            </a:r>
            <a:r>
              <a:rPr lang="en-US" baseline="0" dirty="0" err="1"/>
              <a:t>hyperplane</a:t>
            </a:r>
            <a:r>
              <a:rPr lang="en-US" baseline="0" dirty="0"/>
              <a:t> are intimately related.</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8</a:t>
            </a:fld>
            <a:endParaRPr lang="en-US"/>
          </a:p>
        </p:txBody>
      </p:sp>
    </p:spTree>
    <p:extLst>
      <p:ext uri="{BB962C8B-B14F-4D97-AF65-F5344CB8AC3E}">
        <p14:creationId xmlns:p14="http://schemas.microsoft.com/office/powerpoint/2010/main" val="223410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matrix</a:t>
            </a:r>
            <a:r>
              <a:rPr lang="en-US" baseline="0" dirty="0"/>
              <a:t> computation</a:t>
            </a:r>
            <a:r>
              <a:rPr lang="en-US" dirty="0"/>
              <a:t> </a:t>
            </a:r>
            <a:r>
              <a:rPr lang="en-US" dirty="0" err="1"/>
              <a:t>w</a:t>
            </a:r>
            <a:r>
              <a:rPr lang="en-US" baseline="30000" dirty="0" err="1"/>
              <a:t>T</a:t>
            </a:r>
            <a:r>
              <a:rPr lang="en-US" dirty="0" err="1"/>
              <a:t>X</a:t>
            </a:r>
            <a:r>
              <a:rPr lang="en-US" dirty="0"/>
              <a:t> is the same as the dot product;</a:t>
            </a:r>
            <a:r>
              <a:rPr lang="en-US" baseline="0" dirty="0"/>
              <a:t> we just find the matrix notation more convenient here.</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12</a:t>
            </a:fld>
            <a:endParaRPr lang="en-US"/>
          </a:p>
        </p:txBody>
      </p:sp>
    </p:spTree>
    <p:extLst>
      <p:ext uri="{BB962C8B-B14F-4D97-AF65-F5344CB8AC3E}">
        <p14:creationId xmlns:p14="http://schemas.microsoft.com/office/powerpoint/2010/main" val="378774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15</a:t>
            </a:fld>
            <a:endParaRPr lang="en-US"/>
          </a:p>
        </p:txBody>
      </p:sp>
    </p:spTree>
    <p:extLst>
      <p:ext uri="{BB962C8B-B14F-4D97-AF65-F5344CB8AC3E}">
        <p14:creationId xmlns:p14="http://schemas.microsoft.com/office/powerpoint/2010/main" val="289684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 class scatter is</a:t>
            </a:r>
            <a:r>
              <a:rPr lang="en-US" baseline="0" dirty="0"/>
              <a:t> kind of like</a:t>
            </a:r>
            <a:r>
              <a:rPr lang="en-US" dirty="0"/>
              <a:t> a covariance between the mean</a:t>
            </a:r>
            <a:r>
              <a:rPr lang="en-US" baseline="0" dirty="0"/>
              <a:t> vectors.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20</a:t>
            </a:fld>
            <a:endParaRPr lang="en-US"/>
          </a:p>
        </p:txBody>
      </p:sp>
    </p:spTree>
    <p:extLst>
      <p:ext uri="{BB962C8B-B14F-4D97-AF65-F5344CB8AC3E}">
        <p14:creationId xmlns:p14="http://schemas.microsoft.com/office/powerpoint/2010/main" val="397734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21</a:t>
            </a:fld>
            <a:endParaRPr lang="en-US"/>
          </a:p>
        </p:txBody>
      </p:sp>
    </p:spTree>
    <p:extLst>
      <p:ext uri="{BB962C8B-B14F-4D97-AF65-F5344CB8AC3E}">
        <p14:creationId xmlns:p14="http://schemas.microsoft.com/office/powerpoint/2010/main" val="203133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labeled training data in LDA, but not in PCA.</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27</a:t>
            </a:fld>
            <a:endParaRPr lang="en-US"/>
          </a:p>
        </p:txBody>
      </p:sp>
    </p:spTree>
    <p:extLst>
      <p:ext uri="{BB962C8B-B14F-4D97-AF65-F5344CB8AC3E}">
        <p14:creationId xmlns:p14="http://schemas.microsoft.com/office/powerpoint/2010/main" val="393626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557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505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676400"/>
            <a:ext cx="7848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324600"/>
            <a:ext cx="4038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1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21.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s>
</file>

<file path=ppt/slides/_rels/slide22.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2.xml"/><Relationship Id="rId4" Type="http://schemas.openxmlformats.org/officeDocument/2006/relationships/image" Target="../media/image23.tiff"/></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2.xml"/><Relationship Id="rId4" Type="http://schemas.openxmlformats.org/officeDocument/2006/relationships/image" Target="../media/image26.tiff"/></Relationships>
</file>

<file path=ppt/slides/_rels/slide31.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Layout" Target="../slideLayouts/slideLayout2.xml"/><Relationship Id="rId4" Type="http://schemas.openxmlformats.org/officeDocument/2006/relationships/image" Target="../media/image29.tiff"/></Relationships>
</file>

<file path=ppt/slides/_rels/slide32.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1676400"/>
            <a:ext cx="7772400" cy="1371600"/>
          </a:xfrm>
        </p:spPr>
        <p:txBody>
          <a:bodyPr/>
          <a:lstStyle/>
          <a:p>
            <a:pPr eaLnBrk="1" hangingPunct="1"/>
            <a:r>
              <a:rPr lang="en-US" dirty="0"/>
              <a:t>Linear Discriminant Analysis</a:t>
            </a:r>
          </a:p>
        </p:txBody>
      </p:sp>
      <p:sp>
        <p:nvSpPr>
          <p:cNvPr id="14340" name="TextBox 4"/>
          <p:cNvSpPr txBox="1">
            <a:spLocks noChangeArrowheads="1"/>
          </p:cNvSpPr>
          <p:nvPr/>
        </p:nvSpPr>
        <p:spPr bwMode="auto">
          <a:xfrm>
            <a:off x="1066800" y="3591580"/>
            <a:ext cx="7010400" cy="523220"/>
          </a:xfrm>
          <a:prstGeom prst="rect">
            <a:avLst/>
          </a:prstGeom>
          <a:noFill/>
          <a:ln w="9525">
            <a:noFill/>
            <a:miter lim="800000"/>
            <a:headEnd/>
            <a:tailEnd/>
          </a:ln>
        </p:spPr>
        <p:txBody>
          <a:bodyPr>
            <a:prstTxWarp prst="textNoShape">
              <a:avLst/>
            </a:prstTxWarp>
            <a:spAutoFit/>
          </a:bodyPr>
          <a:lstStyle/>
          <a:p>
            <a:pPr lvl="0" algn="ctr" defTabSz="457200" fontAlgn="auto">
              <a:spcBef>
                <a:spcPct val="20000"/>
              </a:spcBef>
              <a:spcAft>
                <a:spcPts val="0"/>
              </a:spcAft>
              <a:buClr>
                <a:srgbClr val="0000FF"/>
              </a:buClr>
              <a:buSzPct val="75000"/>
              <a:defRPr/>
            </a:pPr>
            <a:r>
              <a:rPr lang="en-US" sz="2800" dirty="0">
                <a:solidFill>
                  <a:schemeClr val="tx1">
                    <a:tint val="75000"/>
                  </a:schemeClr>
                </a:solidFill>
                <a:latin typeface="Comic Sans MS"/>
                <a:cs typeface="Comic Sans MS"/>
              </a:rPr>
              <a:t>Mark Stamp</a:t>
            </a:r>
          </a:p>
        </p:txBody>
      </p:sp>
      <p:sp>
        <p:nvSpPr>
          <p:cNvPr id="5" name="Footer Placeholder 4"/>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6" name="Slide Number Placeholder 5"/>
          <p:cNvSpPr>
            <a:spLocks noGrp="1"/>
          </p:cNvSpPr>
          <p:nvPr>
            <p:ph type="sldNum" sz="quarter" idx="4"/>
          </p:nvPr>
        </p:nvSpPr>
        <p:spPr/>
        <p:txBody>
          <a:bodyPr/>
          <a:lstStyle/>
          <a:p>
            <a:fld id="{E4131050-4FF2-0646-B549-420EB1446C4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Projection</a:t>
            </a:r>
          </a:p>
        </p:txBody>
      </p:sp>
      <p:sp>
        <p:nvSpPr>
          <p:cNvPr id="3" name="Content Placeholder 2"/>
          <p:cNvSpPr>
            <a:spLocks noGrp="1"/>
          </p:cNvSpPr>
          <p:nvPr>
            <p:ph idx="1"/>
          </p:nvPr>
        </p:nvSpPr>
        <p:spPr>
          <a:xfrm>
            <a:off x="685800" y="1676400"/>
            <a:ext cx="7848600" cy="1143000"/>
          </a:xfrm>
        </p:spPr>
        <p:txBody>
          <a:bodyPr/>
          <a:lstStyle/>
          <a:p>
            <a:r>
              <a:rPr lang="en-US" dirty="0">
                <a:solidFill>
                  <a:srgbClr val="FF0000"/>
                </a:solidFill>
              </a:rPr>
              <a:t>In </a:t>
            </a:r>
            <a:r>
              <a:rPr lang="en-US" dirty="0">
                <a:solidFill>
                  <a:srgbClr val="FF0000"/>
                </a:solidFill>
                <a:latin typeface="Lucida Grande"/>
                <a:cs typeface="Lucida Grande"/>
              </a:rPr>
              <a:t>(a)</a:t>
            </a:r>
            <a:r>
              <a:rPr lang="en-US" dirty="0">
                <a:solidFill>
                  <a:srgbClr val="FF0000"/>
                </a:solidFill>
              </a:rPr>
              <a:t>, means more widely separated</a:t>
            </a:r>
          </a:p>
          <a:p>
            <a:r>
              <a:rPr lang="en-US" dirty="0">
                <a:solidFill>
                  <a:srgbClr val="FF0000"/>
                </a:solidFill>
              </a:rPr>
              <a:t>But in </a:t>
            </a:r>
            <a:r>
              <a:rPr lang="en-US" dirty="0">
                <a:solidFill>
                  <a:srgbClr val="FF0000"/>
                </a:solidFill>
                <a:latin typeface="Lucida Grande"/>
                <a:cs typeface="Lucida Grande"/>
              </a:rPr>
              <a:t>(b)</a:t>
            </a:r>
            <a:r>
              <a:rPr lang="en-US" dirty="0">
                <a:solidFill>
                  <a:srgbClr val="FF0000"/>
                </a:solidFill>
              </a:rPr>
              <a:t>, much smaller scatter</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10</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35" y="2971800"/>
            <a:ext cx="7556500" cy="3251200"/>
          </a:xfrm>
          <a:prstGeom prst="rect">
            <a:avLst/>
          </a:prstGeom>
        </p:spPr>
      </p:pic>
    </p:spTree>
    <p:extLst>
      <p:ext uri="{BB962C8B-B14F-4D97-AF65-F5344CB8AC3E}">
        <p14:creationId xmlns:p14="http://schemas.microsoft.com/office/powerpoint/2010/main" val="18364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Training</a:t>
            </a:r>
          </a:p>
        </p:txBody>
      </p:sp>
      <p:sp>
        <p:nvSpPr>
          <p:cNvPr id="3" name="Content Placeholder 2"/>
          <p:cNvSpPr>
            <a:spLocks noGrp="1"/>
          </p:cNvSpPr>
          <p:nvPr>
            <p:ph idx="1"/>
          </p:nvPr>
        </p:nvSpPr>
        <p:spPr/>
        <p:txBody>
          <a:bodyPr/>
          <a:lstStyle/>
          <a:p>
            <a:r>
              <a:rPr lang="en-US" dirty="0"/>
              <a:t>Want to account for both within-class cohesion</a:t>
            </a:r>
            <a:r>
              <a:rPr lang="zh-CN" altLang="en-US" dirty="0"/>
              <a:t>（</a:t>
            </a:r>
            <a:r>
              <a:rPr lang="ja-JP" altLang="en-US"/>
              <a:t>凝聚</a:t>
            </a:r>
            <a:r>
              <a:rPr lang="zh-CN" altLang="en-US" dirty="0"/>
              <a:t>）</a:t>
            </a:r>
            <a:r>
              <a:rPr lang="en-US" dirty="0"/>
              <a:t> and between-class separation</a:t>
            </a:r>
          </a:p>
          <a:p>
            <a:pPr lvl="1"/>
            <a:r>
              <a:rPr lang="en-US" dirty="0">
                <a:solidFill>
                  <a:srgbClr val="FF0000"/>
                </a:solidFill>
              </a:rPr>
              <a:t>Cohesion</a:t>
            </a:r>
            <a:r>
              <a:rPr lang="en-US" dirty="0"/>
              <a:t> is </a:t>
            </a:r>
            <a:r>
              <a:rPr lang="en-US" dirty="0">
                <a:solidFill>
                  <a:srgbClr val="FF0000"/>
                </a:solidFill>
              </a:rPr>
              <a:t>scatter</a:t>
            </a:r>
            <a:r>
              <a:rPr lang="en-US" dirty="0"/>
              <a:t> in </a:t>
            </a:r>
            <a:r>
              <a:rPr lang="en-US" dirty="0">
                <a:solidFill>
                  <a:srgbClr val="0070C0"/>
                </a:solidFill>
              </a:rPr>
              <a:t>projection space</a:t>
            </a:r>
          </a:p>
          <a:p>
            <a:pPr lvl="1"/>
            <a:r>
              <a:rPr lang="en-US" dirty="0">
                <a:solidFill>
                  <a:srgbClr val="FF0000"/>
                </a:solidFill>
              </a:rPr>
              <a:t>Separation</a:t>
            </a:r>
            <a:r>
              <a:rPr lang="en-US" dirty="0"/>
              <a:t> based on </a:t>
            </a:r>
            <a:r>
              <a:rPr lang="en-US" dirty="0">
                <a:solidFill>
                  <a:srgbClr val="0070C0"/>
                </a:solidFill>
              </a:rPr>
              <a:t>projected</a:t>
            </a:r>
            <a:r>
              <a:rPr lang="en-US" dirty="0"/>
              <a:t> </a:t>
            </a:r>
            <a:r>
              <a:rPr lang="en-US" dirty="0">
                <a:solidFill>
                  <a:srgbClr val="FF0000"/>
                </a:solidFill>
              </a:rPr>
              <a:t>means</a:t>
            </a:r>
          </a:p>
          <a:p>
            <a:r>
              <a:rPr lang="en-US" dirty="0"/>
              <a:t>LDA uses a fairly </a:t>
            </a:r>
            <a:r>
              <a:rPr lang="en-US" dirty="0">
                <a:solidFill>
                  <a:srgbClr val="FF0000"/>
                </a:solidFill>
              </a:rPr>
              <a:t>simple</a:t>
            </a:r>
            <a:r>
              <a:rPr lang="en-US" dirty="0"/>
              <a:t> approach</a:t>
            </a:r>
          </a:p>
          <a:p>
            <a:pPr lvl="1"/>
            <a:r>
              <a:rPr lang="en-US" dirty="0">
                <a:solidFill>
                  <a:srgbClr val="FF0000"/>
                </a:solidFill>
              </a:rPr>
              <a:t>One expression that is a function of both cohesion and separation</a:t>
            </a:r>
          </a:p>
          <a:p>
            <a:r>
              <a:rPr lang="en-US" dirty="0"/>
              <a:t>But first, we need some notation</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11</a:t>
            </a:fld>
            <a:endParaRPr lang="en-US"/>
          </a:p>
        </p:txBody>
      </p:sp>
    </p:spTree>
    <p:extLst>
      <p:ext uri="{BB962C8B-B14F-4D97-AF65-F5344CB8AC3E}">
        <p14:creationId xmlns:p14="http://schemas.microsoft.com/office/powerpoint/2010/main" val="333764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877774"/>
            <a:ext cx="4800600" cy="1380025"/>
          </a:xfrm>
          <a:prstGeom prst="rect">
            <a:avLst/>
          </a:prstGeom>
        </p:spPr>
      </p:pic>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lstStyle/>
          <a:p>
            <a:r>
              <a:rPr lang="en-US" dirty="0"/>
              <a:t>Let </a:t>
            </a:r>
            <a:r>
              <a:rPr lang="en-US" dirty="0">
                <a:latin typeface="Lucida Grande"/>
                <a:cs typeface="Lucida Grande"/>
              </a:rPr>
              <a:t>X</a:t>
            </a:r>
            <a:r>
              <a:rPr lang="en-US" baseline="-25000" dirty="0">
                <a:latin typeface="Lucida Grande"/>
                <a:cs typeface="Lucida Grande"/>
              </a:rPr>
              <a:t>1</a:t>
            </a:r>
            <a:r>
              <a:rPr lang="en-US" dirty="0">
                <a:latin typeface="Lucida Grande"/>
                <a:cs typeface="Lucida Grande"/>
              </a:rPr>
              <a:t>,X</a:t>
            </a:r>
            <a:r>
              <a:rPr lang="en-US" baseline="-25000" dirty="0">
                <a:latin typeface="Lucida Grande"/>
                <a:cs typeface="Lucida Grande"/>
              </a:rPr>
              <a:t>2</a:t>
            </a:r>
            <a:r>
              <a:rPr lang="en-US" dirty="0">
                <a:latin typeface="Lucida Grande"/>
                <a:cs typeface="Lucida Grande"/>
              </a:rPr>
              <a:t>,</a:t>
            </a:r>
            <a:r>
              <a:rPr lang="is-IS" dirty="0">
                <a:latin typeface="Lucida Grande"/>
                <a:cs typeface="Lucida Grande"/>
              </a:rPr>
              <a:t>…,X</a:t>
            </a:r>
            <a:r>
              <a:rPr lang="is-IS" baseline="-25000" dirty="0">
                <a:latin typeface="Lucida Grande"/>
                <a:cs typeface="Lucida Grande"/>
              </a:rPr>
              <a:t>m</a:t>
            </a:r>
            <a:r>
              <a:rPr lang="is-IS" dirty="0"/>
              <a:t> and </a:t>
            </a:r>
            <a:r>
              <a:rPr lang="is-IS" dirty="0">
                <a:latin typeface="Lucida Grande"/>
                <a:cs typeface="Lucida Grande"/>
              </a:rPr>
              <a:t>Y</a:t>
            </a:r>
            <a:r>
              <a:rPr lang="is-IS" baseline="-25000" dirty="0">
                <a:latin typeface="Lucida Grande"/>
                <a:cs typeface="Lucida Grande"/>
              </a:rPr>
              <a:t>1</a:t>
            </a:r>
            <a:r>
              <a:rPr lang="is-IS" dirty="0">
                <a:latin typeface="Lucida Grande"/>
                <a:cs typeface="Lucida Grande"/>
              </a:rPr>
              <a:t>,Y</a:t>
            </a:r>
            <a:r>
              <a:rPr lang="is-IS" baseline="-25000" dirty="0">
                <a:latin typeface="Lucida Grande"/>
                <a:cs typeface="Lucida Grande"/>
              </a:rPr>
              <a:t>2</a:t>
            </a:r>
            <a:r>
              <a:rPr lang="is-IS" dirty="0">
                <a:latin typeface="Lucida Grande"/>
                <a:cs typeface="Lucida Grande"/>
              </a:rPr>
              <a:t>,...,Y</a:t>
            </a:r>
            <a:r>
              <a:rPr lang="is-IS" baseline="-25000" dirty="0">
                <a:latin typeface="Lucida Grande"/>
                <a:cs typeface="Lucida Grande"/>
              </a:rPr>
              <a:t>n</a:t>
            </a:r>
            <a:r>
              <a:rPr lang="is-IS" dirty="0"/>
              <a:t> be </a:t>
            </a:r>
            <a:r>
              <a:rPr lang="is-IS" dirty="0">
                <a:solidFill>
                  <a:srgbClr val="FF0000"/>
                </a:solidFill>
              </a:rPr>
              <a:t>training vectors</a:t>
            </a:r>
            <a:r>
              <a:rPr lang="is-IS" dirty="0"/>
              <a:t> of </a:t>
            </a:r>
            <a:r>
              <a:rPr lang="is-IS" dirty="0">
                <a:solidFill>
                  <a:srgbClr val="FF0000"/>
                </a:solidFill>
              </a:rPr>
              <a:t>2 classes</a:t>
            </a:r>
          </a:p>
          <a:p>
            <a:r>
              <a:rPr lang="is-IS" dirty="0"/>
              <a:t>Each vector is of </a:t>
            </a:r>
            <a:r>
              <a:rPr lang="is-IS" dirty="0">
                <a:solidFill>
                  <a:srgbClr val="FF0000"/>
                </a:solidFill>
              </a:rPr>
              <a:t>length </a:t>
            </a:r>
            <a:r>
              <a:rPr lang="is-IS" sz="3600" dirty="0">
                <a:solidFill>
                  <a:srgbClr val="FF0000"/>
                </a:solidFill>
                <a:latin typeface="Brush Script MT Italic"/>
                <a:cs typeface="Brush Script MT Italic"/>
              </a:rPr>
              <a:t>l</a:t>
            </a:r>
            <a:r>
              <a:rPr lang="is-IS" dirty="0"/>
              <a:t>    </a:t>
            </a:r>
          </a:p>
          <a:p>
            <a:r>
              <a:rPr lang="is-IS" dirty="0"/>
              <a:t>(Scalar: </a:t>
            </a:r>
            <a:r>
              <a:rPr lang="ja-JP" altLang="is-IS"/>
              <a:t>标</a:t>
            </a:r>
            <a:r>
              <a:rPr lang="ja-JP" altLang="en-US"/>
              <a:t>量</a:t>
            </a:r>
            <a:r>
              <a:rPr lang="zh-CN" altLang="en-US" dirty="0"/>
              <a:t> </a:t>
            </a:r>
            <a:r>
              <a:rPr lang="en-US" altLang="zh-CN" dirty="0"/>
              <a:t>tensor: </a:t>
            </a:r>
            <a:r>
              <a:rPr lang="ja-JP" altLang="en-US"/>
              <a:t>张量</a:t>
            </a:r>
            <a:r>
              <a:rPr lang="is-IS" dirty="0"/>
              <a:t>) </a:t>
            </a:r>
            <a:r>
              <a:rPr lang="is-IS" dirty="0">
                <a:solidFill>
                  <a:srgbClr val="FF0000"/>
                </a:solidFill>
              </a:rPr>
              <a:t>projection of </a:t>
            </a:r>
            <a:r>
              <a:rPr lang="is-IS" dirty="0">
                <a:solidFill>
                  <a:srgbClr val="FF0000"/>
                </a:solidFill>
                <a:latin typeface="Lucida Grande"/>
                <a:cs typeface="Lucida Grande"/>
              </a:rPr>
              <a:t>X</a:t>
            </a:r>
            <a:r>
              <a:rPr lang="is-IS" dirty="0">
                <a:solidFill>
                  <a:srgbClr val="FF0000"/>
                </a:solidFill>
              </a:rPr>
              <a:t> </a:t>
            </a:r>
            <a:r>
              <a:rPr lang="is-IS" dirty="0"/>
              <a:t>is </a:t>
            </a:r>
          </a:p>
          <a:p>
            <a:endParaRPr lang="is-IS" dirty="0"/>
          </a:p>
          <a:p>
            <a:r>
              <a:rPr lang="is-IS" dirty="0"/>
              <a:t>Tensor * Tensror = Scalar</a:t>
            </a:r>
          </a:p>
          <a:p>
            <a:r>
              <a:rPr lang="is-IS" dirty="0">
                <a:solidFill>
                  <a:srgbClr val="FF0000"/>
                </a:solidFill>
              </a:rPr>
              <a:t>Where vector </a:t>
            </a:r>
            <a:r>
              <a:rPr lang="is-IS" dirty="0">
                <a:solidFill>
                  <a:srgbClr val="FF0000"/>
                </a:solidFill>
                <a:latin typeface="Lucida Grande"/>
                <a:cs typeface="Lucida Grande"/>
              </a:rPr>
              <a:t>w</a:t>
            </a:r>
            <a:r>
              <a:rPr lang="is-IS" dirty="0">
                <a:solidFill>
                  <a:srgbClr val="FF0000"/>
                </a:solidFill>
              </a:rPr>
              <a:t> is to be determined</a:t>
            </a:r>
          </a:p>
          <a:p>
            <a:endParaRPr lang="en-US" dirty="0">
              <a:cs typeface="Chalkduster"/>
            </a:endParaRP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12</a:t>
            </a:fld>
            <a:endParaRPr lang="en-US"/>
          </a:p>
        </p:txBody>
      </p:sp>
    </p:spTree>
    <p:extLst>
      <p:ext uri="{BB962C8B-B14F-4D97-AF65-F5344CB8AC3E}">
        <p14:creationId xmlns:p14="http://schemas.microsoft.com/office/powerpoint/2010/main" val="112940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and Scatter</a:t>
            </a:r>
          </a:p>
        </p:txBody>
      </p:sp>
      <p:sp>
        <p:nvSpPr>
          <p:cNvPr id="3" name="Content Placeholder 2"/>
          <p:cNvSpPr>
            <a:spLocks noGrp="1"/>
          </p:cNvSpPr>
          <p:nvPr>
            <p:ph idx="1"/>
          </p:nvPr>
        </p:nvSpPr>
        <p:spPr/>
        <p:txBody>
          <a:bodyPr/>
          <a:lstStyle/>
          <a:p>
            <a:r>
              <a:rPr lang="en-US" dirty="0"/>
              <a:t>Class means are</a:t>
            </a:r>
          </a:p>
          <a:p>
            <a:pPr lvl="1"/>
            <a:r>
              <a:rPr lang="en-US" dirty="0">
                <a:solidFill>
                  <a:srgbClr val="FF0000"/>
                </a:solidFill>
              </a:rPr>
              <a:t>Note </a:t>
            </a:r>
            <a:r>
              <a:rPr lang="en-US" dirty="0" err="1">
                <a:solidFill>
                  <a:srgbClr val="FF0000"/>
                </a:solidFill>
              </a:rPr>
              <a:t>μ</a:t>
            </a:r>
            <a:r>
              <a:rPr lang="en-US" baseline="-25000" dirty="0" err="1">
                <a:solidFill>
                  <a:srgbClr val="FF0000"/>
                </a:solidFill>
                <a:latin typeface="Lucida Grande"/>
                <a:cs typeface="Lucida Grande"/>
              </a:rPr>
              <a:t>x</a:t>
            </a:r>
            <a:r>
              <a:rPr lang="en-US" dirty="0">
                <a:solidFill>
                  <a:srgbClr val="FF0000"/>
                </a:solidFill>
              </a:rPr>
              <a:t> and </a:t>
            </a:r>
            <a:r>
              <a:rPr lang="en-US" dirty="0" err="1">
                <a:solidFill>
                  <a:srgbClr val="FF0000"/>
                </a:solidFill>
              </a:rPr>
              <a:t>μ</a:t>
            </a:r>
            <a:r>
              <a:rPr lang="en-US" baseline="-25000" dirty="0" err="1">
                <a:solidFill>
                  <a:srgbClr val="FF0000"/>
                </a:solidFill>
                <a:latin typeface="Lucida Grande"/>
                <a:cs typeface="Lucida Grande"/>
              </a:rPr>
              <a:t>y</a:t>
            </a:r>
            <a:r>
              <a:rPr lang="en-US" dirty="0">
                <a:solidFill>
                  <a:srgbClr val="FF0000"/>
                </a:solidFill>
              </a:rPr>
              <a:t> are vectors     </a:t>
            </a:r>
          </a:p>
          <a:p>
            <a:r>
              <a:rPr lang="en-US" dirty="0"/>
              <a:t>And class </a:t>
            </a:r>
            <a:r>
              <a:rPr lang="en-US" b="1" i="1" dirty="0"/>
              <a:t>scatter</a:t>
            </a:r>
            <a:r>
              <a:rPr lang="en-US" dirty="0"/>
              <a:t> defined as  </a:t>
            </a:r>
          </a:p>
          <a:p>
            <a:pPr marL="0" indent="0">
              <a:buNone/>
            </a:pPr>
            <a:endParaRPr lang="en-US" dirty="0"/>
          </a:p>
          <a:p>
            <a:pPr lvl="1"/>
            <a:r>
              <a:rPr lang="en-US" dirty="0"/>
              <a:t>Note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x</a:t>
            </a:r>
            <a:r>
              <a:rPr lang="en-US" baseline="30000" dirty="0">
                <a:solidFill>
                  <a:srgbClr val="FF0000"/>
                </a:solidFill>
                <a:latin typeface="Lucida Grande"/>
                <a:cs typeface="Lucida Grande"/>
              </a:rPr>
              <a:t>2</a:t>
            </a:r>
            <a:r>
              <a:rPr lang="en-US" dirty="0">
                <a:solidFill>
                  <a:srgbClr val="FF0000"/>
                </a:solidFill>
              </a:rPr>
              <a:t> and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y</a:t>
            </a:r>
            <a:r>
              <a:rPr lang="en-US" baseline="30000" dirty="0">
                <a:solidFill>
                  <a:srgbClr val="FF0000"/>
                </a:solidFill>
                <a:latin typeface="Lucida Grande"/>
                <a:cs typeface="Lucida Grande"/>
              </a:rPr>
              <a:t>2</a:t>
            </a:r>
            <a:r>
              <a:rPr lang="en-US" dirty="0">
                <a:solidFill>
                  <a:srgbClr val="FF0000"/>
                </a:solidFill>
              </a:rPr>
              <a:t> are scalars, not vectors</a:t>
            </a:r>
          </a:p>
          <a:p>
            <a:r>
              <a:rPr lang="en-US" dirty="0"/>
              <a:t>Next, want to compute projected means and scatter</a:t>
            </a:r>
          </a:p>
        </p:txBody>
      </p:sp>
      <p:sp>
        <p:nvSpPr>
          <p:cNvPr id="4" name="Footer Placeholder 3"/>
          <p:cNvSpPr>
            <a:spLocks noGrp="1"/>
          </p:cNvSpPr>
          <p:nvPr>
            <p:ph type="ftr" sz="quarter" idx="10"/>
          </p:nvPr>
        </p:nvSpPr>
        <p:spPr/>
        <p:txBody>
          <a:bodyPr/>
          <a:lstStyle/>
          <a:p>
            <a:pPr>
              <a:defRPr/>
            </a:pPr>
            <a:r>
              <a:rPr lang="en-US" dirty="0"/>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13</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600200"/>
            <a:ext cx="3873500" cy="774700"/>
          </a:xfrm>
          <a:prstGeom prst="rect">
            <a:avLst/>
          </a:prstGeom>
        </p:spPr>
      </p:pic>
      <p:pic>
        <p:nvPicPr>
          <p:cNvPr id="7" name="Picture 6"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3276600"/>
            <a:ext cx="6947410" cy="777600"/>
          </a:xfrm>
          <a:prstGeom prst="rect">
            <a:avLst/>
          </a:prstGeom>
        </p:spPr>
      </p:pic>
    </p:spTree>
    <p:extLst>
      <p:ext uri="{BB962C8B-B14F-4D97-AF65-F5344CB8AC3E}">
        <p14:creationId xmlns:p14="http://schemas.microsoft.com/office/powerpoint/2010/main" val="154397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a:solidFill>
                  <a:srgbClr val="FF0000"/>
                </a:solidFill>
              </a:rPr>
              <a:t>Projected Mean and Scatter</a:t>
            </a:r>
          </a:p>
        </p:txBody>
      </p:sp>
      <p:sp>
        <p:nvSpPr>
          <p:cNvPr id="3" name="Content Placeholder 2"/>
          <p:cNvSpPr>
            <a:spLocks noGrp="1"/>
          </p:cNvSpPr>
          <p:nvPr>
            <p:ph idx="1"/>
          </p:nvPr>
        </p:nvSpPr>
        <p:spPr>
          <a:xfrm>
            <a:off x="685800" y="1600200"/>
            <a:ext cx="7848600" cy="4419600"/>
          </a:xfrm>
        </p:spPr>
        <p:txBody>
          <a:bodyPr/>
          <a:lstStyle/>
          <a:p>
            <a:r>
              <a:rPr lang="en-US" dirty="0">
                <a:solidFill>
                  <a:srgbClr val="FF0000"/>
                </a:solidFill>
              </a:rPr>
              <a:t>Mean of </a:t>
            </a:r>
            <a:r>
              <a:rPr lang="en-US" dirty="0">
                <a:solidFill>
                  <a:srgbClr val="FF0000"/>
                </a:solidFill>
                <a:latin typeface="Lucida Grande"/>
                <a:cs typeface="Lucida Grande"/>
              </a:rPr>
              <a:t>X</a:t>
            </a:r>
            <a:r>
              <a:rPr lang="en-US" dirty="0">
                <a:solidFill>
                  <a:srgbClr val="FF0000"/>
                </a:solidFill>
              </a:rPr>
              <a:t> in projection space</a:t>
            </a:r>
          </a:p>
          <a:p>
            <a:endParaRPr lang="en-US" dirty="0"/>
          </a:p>
          <a:p>
            <a:endParaRPr lang="en-US" dirty="0"/>
          </a:p>
          <a:p>
            <a:pPr lvl="1"/>
            <a:r>
              <a:rPr lang="en-US" dirty="0"/>
              <a:t>And </a:t>
            </a:r>
            <a:r>
              <a:rPr lang="en-US" dirty="0">
                <a:solidFill>
                  <a:srgbClr val="FF0000"/>
                </a:solidFill>
              </a:rPr>
              <a:t>similar</a:t>
            </a:r>
            <a:r>
              <a:rPr lang="en-US" dirty="0"/>
              <a:t> for projected mean of </a:t>
            </a:r>
            <a:r>
              <a:rPr lang="en-US" dirty="0">
                <a:latin typeface="Lucida Grande"/>
                <a:cs typeface="Lucida Grande"/>
              </a:rPr>
              <a:t>Y</a:t>
            </a:r>
            <a:r>
              <a:rPr lang="en-US" dirty="0"/>
              <a:t>   </a:t>
            </a:r>
          </a:p>
          <a:p>
            <a:r>
              <a:rPr lang="en-US" dirty="0">
                <a:solidFill>
                  <a:srgbClr val="FF0000"/>
                </a:solidFill>
              </a:rPr>
              <a:t>Scatter of </a:t>
            </a:r>
            <a:r>
              <a:rPr lang="en-US" dirty="0">
                <a:solidFill>
                  <a:srgbClr val="FF0000"/>
                </a:solidFill>
                <a:latin typeface="Lucida Grande"/>
                <a:cs typeface="Lucida Grande"/>
              </a:rPr>
              <a:t>X</a:t>
            </a:r>
            <a:r>
              <a:rPr lang="en-US" dirty="0">
                <a:solidFill>
                  <a:srgbClr val="FF0000"/>
                </a:solidFill>
              </a:rPr>
              <a:t> in projection space</a:t>
            </a:r>
          </a:p>
          <a:p>
            <a:endParaRPr lang="en-US" dirty="0"/>
          </a:p>
          <a:p>
            <a:endParaRPr lang="en-US" dirty="0"/>
          </a:p>
          <a:p>
            <a:pPr lvl="1"/>
            <a:r>
              <a:rPr lang="en-US" dirty="0"/>
              <a:t>And </a:t>
            </a:r>
            <a:r>
              <a:rPr lang="en-US" dirty="0">
                <a:solidFill>
                  <a:srgbClr val="FF0000"/>
                </a:solidFill>
              </a:rPr>
              <a:t>similar</a:t>
            </a:r>
            <a:r>
              <a:rPr lang="en-US" dirty="0"/>
              <a:t> for projected scatter of </a:t>
            </a:r>
            <a:r>
              <a:rPr lang="en-US" dirty="0">
                <a:latin typeface="Lucida Grande"/>
                <a:cs typeface="Lucida Grande"/>
              </a:rPr>
              <a:t>Y</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14</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56" y="2285999"/>
            <a:ext cx="5431765" cy="1026000"/>
          </a:xfrm>
          <a:prstGeom prst="rect">
            <a:avLst/>
          </a:prstGeom>
        </p:spPr>
      </p:pic>
      <p:pic>
        <p:nvPicPr>
          <p:cNvPr id="7" name="Picture 6"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4572000"/>
            <a:ext cx="5562600" cy="960043"/>
          </a:xfrm>
          <a:prstGeom prst="rect">
            <a:avLst/>
          </a:prstGeom>
        </p:spPr>
      </p:pic>
    </p:spTree>
    <p:extLst>
      <p:ext uri="{BB962C8B-B14F-4D97-AF65-F5344CB8AC3E}">
        <p14:creationId xmlns:p14="http://schemas.microsoft.com/office/powerpoint/2010/main" val="122603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Projected Means</a:t>
            </a:r>
          </a:p>
        </p:txBody>
      </p:sp>
      <p:sp>
        <p:nvSpPr>
          <p:cNvPr id="3" name="Content Placeholder 2"/>
          <p:cNvSpPr>
            <a:spLocks noGrp="1"/>
          </p:cNvSpPr>
          <p:nvPr>
            <p:ph idx="1"/>
          </p:nvPr>
        </p:nvSpPr>
        <p:spPr/>
        <p:txBody>
          <a:bodyPr/>
          <a:lstStyle/>
          <a:p>
            <a:r>
              <a:rPr lang="en-US" dirty="0"/>
              <a:t>Consider the function</a:t>
            </a:r>
          </a:p>
          <a:p>
            <a:pPr marL="0" indent="0">
              <a:buNone/>
            </a:pPr>
            <a:endParaRPr lang="en-US" dirty="0"/>
          </a:p>
          <a:p>
            <a:pPr lvl="1"/>
            <a:r>
              <a:rPr lang="en-US" dirty="0" err="1">
                <a:solidFill>
                  <a:srgbClr val="FF0000"/>
                </a:solidFill>
                <a:latin typeface="Lucida Grande"/>
                <a:cs typeface="Lucida Grande"/>
              </a:rPr>
              <a:t>argmax</a:t>
            </a:r>
            <a:r>
              <a:rPr lang="en-US" dirty="0">
                <a:latin typeface="Lucida Grande"/>
                <a:cs typeface="Lucida Grande"/>
              </a:rPr>
              <a:t> M(w)</a:t>
            </a:r>
            <a:r>
              <a:rPr lang="en-US" dirty="0"/>
              <a:t> is </a:t>
            </a:r>
            <a:r>
              <a:rPr lang="en-US" dirty="0">
                <a:solidFill>
                  <a:srgbClr val="FF0000"/>
                </a:solidFill>
                <a:latin typeface="Lucida Grande"/>
                <a:cs typeface="Lucida Grande"/>
              </a:rPr>
              <a:t>w</a:t>
            </a:r>
            <a:r>
              <a:rPr lang="en-US" dirty="0"/>
              <a:t> that has </a:t>
            </a:r>
            <a:r>
              <a:rPr lang="en-US" dirty="0">
                <a:solidFill>
                  <a:srgbClr val="FF0000"/>
                </a:solidFill>
              </a:rPr>
              <a:t>largest</a:t>
            </a:r>
            <a:r>
              <a:rPr lang="en-US" dirty="0"/>
              <a:t> distance </a:t>
            </a:r>
            <a:r>
              <a:rPr lang="en-US" dirty="0">
                <a:solidFill>
                  <a:srgbClr val="FF0000"/>
                </a:solidFill>
              </a:rPr>
              <a:t>between projected means</a:t>
            </a:r>
          </a:p>
          <a:p>
            <a:r>
              <a:rPr lang="en-US" dirty="0"/>
              <a:t>Consider the function</a:t>
            </a:r>
          </a:p>
          <a:p>
            <a:endParaRPr lang="en-US" dirty="0"/>
          </a:p>
          <a:p>
            <a:pPr lvl="1"/>
            <a:r>
              <a:rPr lang="en-US" dirty="0" err="1">
                <a:solidFill>
                  <a:srgbClr val="FF0000"/>
                </a:solidFill>
                <a:latin typeface="Lucida Grande"/>
                <a:cs typeface="Lucida Grande"/>
              </a:rPr>
              <a:t>argmin</a:t>
            </a:r>
            <a:r>
              <a:rPr lang="en-US" dirty="0">
                <a:latin typeface="Lucida Grande"/>
                <a:cs typeface="Lucida Grande"/>
              </a:rPr>
              <a:t> C(w)</a:t>
            </a:r>
            <a:r>
              <a:rPr lang="en-US" dirty="0"/>
              <a:t> is </a:t>
            </a:r>
            <a:r>
              <a:rPr lang="en-US" dirty="0">
                <a:solidFill>
                  <a:srgbClr val="FF0000"/>
                </a:solidFill>
                <a:latin typeface="Lucida Grande"/>
                <a:cs typeface="Lucida Grande"/>
              </a:rPr>
              <a:t>w</a:t>
            </a:r>
            <a:r>
              <a:rPr lang="en-US" dirty="0"/>
              <a:t> with </a:t>
            </a:r>
            <a:r>
              <a:rPr lang="en-US" dirty="0">
                <a:solidFill>
                  <a:srgbClr val="FF0000"/>
                </a:solidFill>
              </a:rPr>
              <a:t>smallest scatter</a:t>
            </a:r>
          </a:p>
          <a:p>
            <a:pPr lvl="1"/>
            <a:r>
              <a:rPr lang="en-US" dirty="0" err="1">
                <a:solidFill>
                  <a:srgbClr val="FF0000"/>
                </a:solidFill>
                <a:latin typeface="Lucida Grande"/>
                <a:cs typeface="Lucida Grande"/>
              </a:rPr>
              <a:t>argmax</a:t>
            </a:r>
            <a:r>
              <a:rPr lang="en-US" dirty="0">
                <a:latin typeface="Lucida Grande"/>
                <a:cs typeface="Lucida Grande"/>
              </a:rPr>
              <a:t> 1/C(w)</a:t>
            </a:r>
            <a:r>
              <a:rPr lang="en-US" dirty="0"/>
              <a:t> is same as </a:t>
            </a:r>
            <a:r>
              <a:rPr lang="en-US" dirty="0" err="1">
                <a:latin typeface="Lucida Grande"/>
                <a:cs typeface="Lucida Grande"/>
              </a:rPr>
              <a:t>argmin</a:t>
            </a:r>
            <a:r>
              <a:rPr lang="en-US" dirty="0">
                <a:latin typeface="Lucida Grande"/>
                <a:cs typeface="Lucida Grande"/>
              </a:rPr>
              <a:t> C(w)</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15</a:t>
            </a:fld>
            <a:endParaRPr lang="en-US"/>
          </a:p>
        </p:txBody>
      </p:sp>
      <p:pic>
        <p:nvPicPr>
          <p:cNvPr id="7" name="Picture 6"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399"/>
            <a:ext cx="2286000" cy="630621"/>
          </a:xfrm>
          <a:prstGeom prst="rect">
            <a:avLst/>
          </a:prstGeom>
        </p:spPr>
      </p:pic>
      <p:pic>
        <p:nvPicPr>
          <p:cNvPr id="8" name="Picture 7"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1" y="2209800"/>
            <a:ext cx="4662681" cy="529200"/>
          </a:xfrm>
          <a:prstGeom prst="rect">
            <a:avLst/>
          </a:prstGeom>
        </p:spPr>
      </p:pic>
    </p:spTree>
    <p:extLst>
      <p:ext uri="{BB962C8B-B14F-4D97-AF65-F5344CB8AC3E}">
        <p14:creationId xmlns:p14="http://schemas.microsoft.com/office/powerpoint/2010/main" val="177404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 Discriminant</a:t>
            </a:r>
          </a:p>
        </p:txBody>
      </p:sp>
      <p:sp>
        <p:nvSpPr>
          <p:cNvPr id="3" name="Content Placeholder 2"/>
          <p:cNvSpPr>
            <a:spLocks noGrp="1"/>
          </p:cNvSpPr>
          <p:nvPr>
            <p:ph idx="1"/>
          </p:nvPr>
        </p:nvSpPr>
        <p:spPr>
          <a:xfrm>
            <a:off x="685800" y="1600200"/>
            <a:ext cx="7848600" cy="4572000"/>
          </a:xfrm>
        </p:spPr>
        <p:txBody>
          <a:bodyPr/>
          <a:lstStyle/>
          <a:p>
            <a:r>
              <a:rPr lang="en-US" dirty="0"/>
              <a:t>In general</a:t>
            </a:r>
            <a:r>
              <a:rPr lang="is-IS" dirty="0"/>
              <a:t>…</a:t>
            </a:r>
            <a:endParaRPr lang="en-US" dirty="0"/>
          </a:p>
          <a:p>
            <a:pPr lvl="1"/>
            <a:r>
              <a:rPr lang="en-US" dirty="0" err="1">
                <a:solidFill>
                  <a:srgbClr val="FF0000"/>
                </a:solidFill>
                <a:latin typeface="Lucida Grande"/>
                <a:cs typeface="Lucida Grande"/>
              </a:rPr>
              <a:t>argmax</a:t>
            </a:r>
            <a:r>
              <a:rPr lang="en-US" dirty="0">
                <a:solidFill>
                  <a:srgbClr val="FF0000"/>
                </a:solidFill>
                <a:latin typeface="Lucida Grande"/>
                <a:cs typeface="Lucida Grande"/>
              </a:rPr>
              <a:t> M(w) ≠ </a:t>
            </a:r>
            <a:r>
              <a:rPr lang="en-US" dirty="0" err="1">
                <a:solidFill>
                  <a:srgbClr val="FF0000"/>
                </a:solidFill>
                <a:latin typeface="Lucida Grande"/>
                <a:cs typeface="Lucida Grande"/>
              </a:rPr>
              <a:t>argmax</a:t>
            </a:r>
            <a:r>
              <a:rPr lang="en-US" dirty="0">
                <a:solidFill>
                  <a:srgbClr val="FF0000"/>
                </a:solidFill>
                <a:latin typeface="Lucida Grande"/>
                <a:cs typeface="Lucida Grande"/>
              </a:rPr>
              <a:t> 1/C(w)</a:t>
            </a:r>
            <a:r>
              <a:rPr lang="en-US" dirty="0">
                <a:solidFill>
                  <a:srgbClr val="FF0000"/>
                </a:solidFill>
              </a:rPr>
              <a:t>       </a:t>
            </a:r>
          </a:p>
          <a:p>
            <a:r>
              <a:rPr lang="en-US" dirty="0"/>
              <a:t>So, how (or what) to </a:t>
            </a:r>
            <a:r>
              <a:rPr lang="en-US" dirty="0">
                <a:solidFill>
                  <a:srgbClr val="FF0000"/>
                </a:solidFill>
              </a:rPr>
              <a:t>optimize</a:t>
            </a:r>
            <a:r>
              <a:rPr lang="en-US" dirty="0"/>
              <a:t> ?</a:t>
            </a:r>
          </a:p>
          <a:p>
            <a:r>
              <a:rPr lang="en-US" dirty="0"/>
              <a:t>In LDA, we’ll keep it simple</a:t>
            </a:r>
          </a:p>
          <a:p>
            <a:endParaRPr lang="en-US" dirty="0"/>
          </a:p>
          <a:p>
            <a:endParaRPr lang="en-US" dirty="0"/>
          </a:p>
          <a:p>
            <a:r>
              <a:rPr lang="en-US" dirty="0">
                <a:solidFill>
                  <a:srgbClr val="FF0000"/>
                </a:solidFill>
              </a:rPr>
              <a:t>Then </a:t>
            </a:r>
            <a:r>
              <a:rPr lang="en-US" dirty="0" err="1">
                <a:solidFill>
                  <a:srgbClr val="FF0000"/>
                </a:solidFill>
                <a:latin typeface="Lucida Grande"/>
                <a:cs typeface="Lucida Grande"/>
              </a:rPr>
              <a:t>argmax</a:t>
            </a:r>
            <a:r>
              <a:rPr lang="en-US" dirty="0">
                <a:solidFill>
                  <a:srgbClr val="FF0000"/>
                </a:solidFill>
                <a:latin typeface="Lucida Grande"/>
                <a:cs typeface="Lucida Grande"/>
              </a:rPr>
              <a:t> J(w)</a:t>
            </a:r>
            <a:r>
              <a:rPr lang="en-US" dirty="0">
                <a:solidFill>
                  <a:srgbClr val="FF0000"/>
                </a:solidFill>
              </a:rPr>
              <a:t> is desired solution</a:t>
            </a:r>
          </a:p>
          <a:p>
            <a:r>
              <a:rPr lang="en-US" dirty="0"/>
              <a:t>Function </a:t>
            </a:r>
            <a:r>
              <a:rPr lang="en-US" dirty="0">
                <a:latin typeface="Lucida Grande"/>
                <a:cs typeface="Lucida Grande"/>
              </a:rPr>
              <a:t>J(w)</a:t>
            </a:r>
            <a:r>
              <a:rPr lang="en-US" dirty="0"/>
              <a:t> is </a:t>
            </a:r>
            <a:r>
              <a:rPr lang="en-US" b="1" i="1" dirty="0">
                <a:solidFill>
                  <a:srgbClr val="FF0000"/>
                </a:solidFill>
              </a:rPr>
              <a:t>Fisher Discriminant</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16</a:t>
            </a:fld>
            <a:endParaRPr lang="en-US"/>
          </a:p>
        </p:txBody>
      </p:sp>
      <p:pic>
        <p:nvPicPr>
          <p:cNvPr id="7" name="Picture 6"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962400"/>
            <a:ext cx="4011930" cy="990600"/>
          </a:xfrm>
          <a:prstGeom prst="rect">
            <a:avLst/>
          </a:prstGeom>
        </p:spPr>
      </p:pic>
    </p:spTree>
    <p:extLst>
      <p:ext uri="{BB962C8B-B14F-4D97-AF65-F5344CB8AC3E}">
        <p14:creationId xmlns:p14="http://schemas.microsoft.com/office/powerpoint/2010/main" val="29136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 Discriminant</a:t>
            </a:r>
          </a:p>
        </p:txBody>
      </p:sp>
      <p:sp>
        <p:nvSpPr>
          <p:cNvPr id="3" name="Content Placeholder 2"/>
          <p:cNvSpPr>
            <a:spLocks noGrp="1"/>
          </p:cNvSpPr>
          <p:nvPr>
            <p:ph idx="1"/>
          </p:nvPr>
        </p:nvSpPr>
        <p:spPr/>
        <p:txBody>
          <a:bodyPr/>
          <a:lstStyle/>
          <a:p>
            <a:r>
              <a:rPr lang="en-US" dirty="0"/>
              <a:t>Why maximize Fisher Discriminant?</a:t>
            </a:r>
          </a:p>
          <a:p>
            <a:endParaRPr lang="en-US" dirty="0"/>
          </a:p>
          <a:p>
            <a:endParaRPr lang="en-US" dirty="0"/>
          </a:p>
          <a:p>
            <a:r>
              <a:rPr lang="en-US" dirty="0">
                <a:solidFill>
                  <a:srgbClr val="FF0000"/>
                </a:solidFill>
              </a:rPr>
              <a:t>Combines</a:t>
            </a:r>
            <a:r>
              <a:rPr lang="en-US" dirty="0"/>
              <a:t> both </a:t>
            </a:r>
            <a:r>
              <a:rPr lang="en-US" dirty="0">
                <a:solidFill>
                  <a:srgbClr val="FF0000"/>
                </a:solidFill>
              </a:rPr>
              <a:t>large separation </a:t>
            </a:r>
            <a:r>
              <a:rPr lang="en-US" dirty="0"/>
              <a:t>and </a:t>
            </a:r>
            <a:r>
              <a:rPr lang="en-US" dirty="0">
                <a:solidFill>
                  <a:srgbClr val="FF0000"/>
                </a:solidFill>
              </a:rPr>
              <a:t>small scatter </a:t>
            </a:r>
            <a:r>
              <a:rPr lang="en-US" dirty="0"/>
              <a:t>in one simple formula</a:t>
            </a:r>
          </a:p>
          <a:p>
            <a:r>
              <a:rPr lang="en-US" dirty="0"/>
              <a:t>Have we seen anything similar before?</a:t>
            </a:r>
          </a:p>
          <a:p>
            <a:r>
              <a:rPr lang="en-US" dirty="0">
                <a:solidFill>
                  <a:srgbClr val="FF0000"/>
                </a:solidFill>
              </a:rPr>
              <a:t>Reminiscent of silhouette coefficient</a:t>
            </a:r>
          </a:p>
          <a:p>
            <a:r>
              <a:rPr lang="ja-JP" altLang="en-US">
                <a:solidFill>
                  <a:srgbClr val="FF0000"/>
                </a:solidFill>
              </a:rPr>
              <a:t>让人联想到轮廓系数</a:t>
            </a:r>
            <a:endParaRPr lang="en-US" dirty="0">
              <a:solidFill>
                <a:srgbClr val="FF0000"/>
              </a:solidFill>
            </a:endParaRP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17</a:t>
            </a:fld>
            <a:endParaRPr lang="en-US" dirty="0"/>
          </a:p>
        </p:txBody>
      </p:sp>
      <p:pic>
        <p:nvPicPr>
          <p:cNvPr id="7" name="Picture 6"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362200"/>
            <a:ext cx="4011930" cy="990600"/>
          </a:xfrm>
          <a:prstGeom prst="rect">
            <a:avLst/>
          </a:prstGeom>
        </p:spPr>
      </p:pic>
    </p:spTree>
    <p:extLst>
      <p:ext uri="{BB962C8B-B14F-4D97-AF65-F5344CB8AC3E}">
        <p14:creationId xmlns:p14="http://schemas.microsoft.com/office/powerpoint/2010/main" val="333080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76400"/>
            <a:ext cx="8001000" cy="1295400"/>
          </a:xfrm>
        </p:spPr>
        <p:txBody>
          <a:bodyPr/>
          <a:lstStyle/>
          <a:p>
            <a:r>
              <a:rPr lang="en-US" dirty="0"/>
              <a:t>Which has larger Fisher Discriminant?</a:t>
            </a:r>
          </a:p>
          <a:p>
            <a:r>
              <a:rPr lang="en-US" dirty="0"/>
              <a:t>Why?</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18</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971800"/>
            <a:ext cx="7556500" cy="3251200"/>
          </a:xfrm>
          <a:prstGeom prst="rect">
            <a:avLst/>
          </a:prstGeom>
        </p:spPr>
      </p:pic>
    </p:spTree>
    <p:extLst>
      <p:ext uri="{BB962C8B-B14F-4D97-AF65-F5344CB8AC3E}">
        <p14:creationId xmlns:p14="http://schemas.microsoft.com/office/powerpoint/2010/main" val="23724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Maximizing J(w)</a:t>
            </a:r>
          </a:p>
        </p:txBody>
      </p:sp>
      <p:sp>
        <p:nvSpPr>
          <p:cNvPr id="3" name="Content Placeholder 2"/>
          <p:cNvSpPr>
            <a:spLocks noGrp="1"/>
          </p:cNvSpPr>
          <p:nvPr>
            <p:ph idx="1"/>
          </p:nvPr>
        </p:nvSpPr>
        <p:spPr/>
        <p:txBody>
          <a:bodyPr/>
          <a:lstStyle/>
          <a:p>
            <a:r>
              <a:rPr lang="en-US" dirty="0">
                <a:solidFill>
                  <a:srgbClr val="FF0000"/>
                </a:solidFill>
              </a:rPr>
              <a:t>Expanding</a:t>
            </a:r>
            <a:r>
              <a:rPr lang="en-US" dirty="0"/>
              <a:t>, we have</a:t>
            </a:r>
          </a:p>
          <a:p>
            <a:endParaRPr lang="en-US" dirty="0"/>
          </a:p>
          <a:p>
            <a:endParaRPr lang="en-US" dirty="0"/>
          </a:p>
          <a:p>
            <a:pPr lvl="1"/>
            <a:r>
              <a:rPr lang="en-US" dirty="0">
                <a:solidFill>
                  <a:srgbClr val="FF0000"/>
                </a:solidFill>
              </a:rPr>
              <a:t>Note </a:t>
            </a:r>
            <a:r>
              <a:rPr lang="en-US" dirty="0">
                <a:solidFill>
                  <a:srgbClr val="FF0000"/>
                </a:solidFill>
                <a:latin typeface="Lucida Grande"/>
                <a:cs typeface="Lucida Grande"/>
              </a:rPr>
              <a:t>J(w)</a:t>
            </a:r>
            <a:r>
              <a:rPr lang="en-US" dirty="0">
                <a:solidFill>
                  <a:srgbClr val="FF0000"/>
                </a:solidFill>
              </a:rPr>
              <a:t> defined in projection space</a:t>
            </a:r>
          </a:p>
          <a:p>
            <a:r>
              <a:rPr lang="en-US" dirty="0">
                <a:solidFill>
                  <a:srgbClr val="FF0000"/>
                </a:solidFill>
              </a:rPr>
              <a:t>Game plan</a:t>
            </a:r>
            <a:r>
              <a:rPr lang="is-IS" dirty="0">
                <a:solidFill>
                  <a:srgbClr val="FF0000"/>
                </a:solidFill>
              </a:rPr>
              <a:t>…</a:t>
            </a:r>
          </a:p>
          <a:p>
            <a:pPr lvl="1"/>
            <a:r>
              <a:rPr lang="en-US" dirty="0">
                <a:solidFill>
                  <a:srgbClr val="FF0000"/>
                </a:solidFill>
              </a:rPr>
              <a:t>Write </a:t>
            </a:r>
            <a:r>
              <a:rPr lang="en-US" dirty="0">
                <a:solidFill>
                  <a:srgbClr val="FF0000"/>
                </a:solidFill>
                <a:latin typeface="Lucida Grande"/>
                <a:cs typeface="Lucida Grande"/>
              </a:rPr>
              <a:t>J(w)</a:t>
            </a:r>
            <a:r>
              <a:rPr lang="en-US" dirty="0">
                <a:solidFill>
                  <a:srgbClr val="FF0000"/>
                </a:solidFill>
              </a:rPr>
              <a:t> in matrix form</a:t>
            </a:r>
          </a:p>
          <a:p>
            <a:pPr lvl="1"/>
            <a:r>
              <a:rPr lang="en-US" dirty="0">
                <a:solidFill>
                  <a:srgbClr val="FF0000"/>
                </a:solidFill>
              </a:rPr>
              <a:t>Then maximize resulting matrix function</a:t>
            </a:r>
          </a:p>
          <a:p>
            <a:pPr lvl="1"/>
            <a:r>
              <a:rPr lang="en-US" dirty="0">
                <a:solidFill>
                  <a:srgbClr val="FF0000"/>
                </a:solidFill>
              </a:rPr>
              <a:t>Then relate result to other methods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19</a:t>
            </a:fld>
            <a:endParaRPr lang="en-US"/>
          </a:p>
        </p:txBody>
      </p:sp>
      <p:pic>
        <p:nvPicPr>
          <p:cNvPr id="7" name="Picture 6"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12200"/>
            <a:ext cx="5424900" cy="1216800"/>
          </a:xfrm>
          <a:prstGeom prst="rect">
            <a:avLst/>
          </a:prstGeom>
        </p:spPr>
      </p:pic>
    </p:spTree>
    <p:extLst>
      <p:ext uri="{BB962C8B-B14F-4D97-AF65-F5344CB8AC3E}">
        <p14:creationId xmlns:p14="http://schemas.microsoft.com/office/powerpoint/2010/main" val="467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and QDA</a:t>
            </a:r>
          </a:p>
        </p:txBody>
      </p:sp>
      <p:sp>
        <p:nvSpPr>
          <p:cNvPr id="3" name="Content Placeholder 2"/>
          <p:cNvSpPr>
            <a:spLocks noGrp="1"/>
          </p:cNvSpPr>
          <p:nvPr>
            <p:ph idx="1"/>
          </p:nvPr>
        </p:nvSpPr>
        <p:spPr/>
        <p:txBody>
          <a:bodyPr/>
          <a:lstStyle/>
          <a:p>
            <a:r>
              <a:rPr lang="en-US" dirty="0"/>
              <a:t>Linear discriminant analysis (LDA) and quadratic discriminant analysis (QDA)</a:t>
            </a:r>
          </a:p>
          <a:p>
            <a:r>
              <a:rPr lang="en-US" dirty="0"/>
              <a:t>For both, the concept is simple</a:t>
            </a:r>
            <a:endParaRPr lang="is-IS" dirty="0"/>
          </a:p>
          <a:p>
            <a:r>
              <a:rPr lang="is-IS" dirty="0"/>
              <a:t>Based on labeled data, separate </a:t>
            </a:r>
            <a:r>
              <a:rPr lang="is-IS" dirty="0">
                <a:solidFill>
                  <a:srgbClr val="FF0000"/>
                </a:solidFill>
              </a:rPr>
              <a:t>match</a:t>
            </a:r>
            <a:r>
              <a:rPr lang="is-IS" dirty="0"/>
              <a:t> from </a:t>
            </a:r>
            <a:r>
              <a:rPr lang="is-IS" dirty="0">
                <a:solidFill>
                  <a:srgbClr val="FF0000"/>
                </a:solidFill>
              </a:rPr>
              <a:t>nomatch region</a:t>
            </a:r>
          </a:p>
          <a:p>
            <a:pPr lvl="1"/>
            <a:r>
              <a:rPr lang="is-IS" dirty="0">
                <a:solidFill>
                  <a:srgbClr val="FF0000"/>
                </a:solidFill>
              </a:rPr>
              <a:t>In LDA, using a (linear) hyperplane</a:t>
            </a:r>
          </a:p>
          <a:p>
            <a:pPr lvl="1"/>
            <a:r>
              <a:rPr lang="is-IS" dirty="0">
                <a:solidFill>
                  <a:srgbClr val="FF0000"/>
                </a:solidFill>
              </a:rPr>
              <a:t>In QDA, use a quadratic surface</a:t>
            </a:r>
          </a:p>
          <a:p>
            <a:r>
              <a:rPr lang="is-IS" dirty="0"/>
              <a:t>Easy to visualize in 2-d</a:t>
            </a:r>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Form</a:t>
            </a:r>
          </a:p>
        </p:txBody>
      </p:sp>
      <p:sp>
        <p:nvSpPr>
          <p:cNvPr id="3" name="Content Placeholder 2"/>
          <p:cNvSpPr>
            <a:spLocks noGrp="1"/>
          </p:cNvSpPr>
          <p:nvPr>
            <p:ph idx="1"/>
          </p:nvPr>
        </p:nvSpPr>
        <p:spPr>
          <a:xfrm>
            <a:off x="533400" y="1676400"/>
            <a:ext cx="8153400" cy="4495800"/>
          </a:xfrm>
        </p:spPr>
        <p:txBody>
          <a:bodyPr/>
          <a:lstStyle/>
          <a:p>
            <a:r>
              <a:rPr lang="en-US" dirty="0"/>
              <a:t>Define </a:t>
            </a:r>
            <a:r>
              <a:rPr lang="en-US" dirty="0">
                <a:solidFill>
                  <a:srgbClr val="FF0000"/>
                </a:solidFill>
              </a:rPr>
              <a:t>within-class scatter matrices</a:t>
            </a:r>
          </a:p>
          <a:p>
            <a:endParaRPr lang="en-US" dirty="0"/>
          </a:p>
          <a:p>
            <a:endParaRPr lang="en-US" dirty="0"/>
          </a:p>
          <a:p>
            <a:pPr lvl="1"/>
            <a:r>
              <a:rPr lang="en-US" dirty="0"/>
              <a:t>Essentially, </a:t>
            </a:r>
            <a:r>
              <a:rPr lang="en-US" dirty="0">
                <a:solidFill>
                  <a:srgbClr val="FF0000"/>
                </a:solidFill>
              </a:rPr>
              <a:t>covariance matrices of </a:t>
            </a:r>
            <a:r>
              <a:rPr lang="en-US" dirty="0">
                <a:solidFill>
                  <a:srgbClr val="FF0000"/>
                </a:solidFill>
                <a:latin typeface="Lucida Grande"/>
                <a:cs typeface="Lucida Grande"/>
              </a:rPr>
              <a:t>X</a:t>
            </a:r>
            <a:r>
              <a:rPr lang="en-US" dirty="0">
                <a:solidFill>
                  <a:srgbClr val="FF0000"/>
                </a:solidFill>
              </a:rPr>
              <a:t> and </a:t>
            </a:r>
            <a:r>
              <a:rPr lang="en-US" dirty="0">
                <a:solidFill>
                  <a:srgbClr val="FF0000"/>
                </a:solidFill>
                <a:latin typeface="Lucida Grande"/>
                <a:cs typeface="Lucida Grande"/>
              </a:rPr>
              <a:t>Y</a:t>
            </a:r>
            <a:r>
              <a:rPr lang="en-US" dirty="0">
                <a:solidFill>
                  <a:srgbClr val="FF0000"/>
                </a:solidFill>
              </a:rPr>
              <a:t>    </a:t>
            </a:r>
          </a:p>
          <a:p>
            <a:pPr lvl="1"/>
            <a:r>
              <a:rPr lang="en-US" dirty="0">
                <a:solidFill>
                  <a:srgbClr val="FF0000"/>
                </a:solidFill>
              </a:rPr>
              <a:t>Total</a:t>
            </a:r>
            <a:r>
              <a:rPr lang="en-US" dirty="0"/>
              <a:t> </a:t>
            </a:r>
            <a:r>
              <a:rPr lang="en-US" dirty="0">
                <a:solidFill>
                  <a:srgbClr val="FF0000"/>
                </a:solidFill>
              </a:rPr>
              <a:t>within-class scatter: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W </a:t>
            </a:r>
            <a:r>
              <a:rPr lang="en-US" dirty="0">
                <a:solidFill>
                  <a:srgbClr val="FF0000"/>
                </a:solidFill>
                <a:latin typeface="Lucida Grande"/>
                <a:cs typeface="Lucida Grande"/>
              </a:rPr>
              <a:t>= </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x</a:t>
            </a:r>
            <a:r>
              <a:rPr lang="en-US" baseline="-25000" dirty="0">
                <a:solidFill>
                  <a:srgbClr val="FF0000"/>
                </a:solidFill>
                <a:latin typeface="Lucida Grande"/>
                <a:cs typeface="Lucida Grande"/>
              </a:rPr>
              <a:t> </a:t>
            </a:r>
            <a:r>
              <a:rPr lang="en-US" dirty="0">
                <a:solidFill>
                  <a:srgbClr val="FF0000"/>
                </a:solidFill>
                <a:latin typeface="Lucida Grande"/>
                <a:cs typeface="Lucida Grande"/>
              </a:rPr>
              <a:t>+ </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y</a:t>
            </a:r>
            <a:r>
              <a:rPr lang="en-US" dirty="0"/>
              <a:t>    </a:t>
            </a:r>
          </a:p>
          <a:p>
            <a:r>
              <a:rPr lang="en-US" dirty="0">
                <a:solidFill>
                  <a:srgbClr val="00B0F0"/>
                </a:solidFill>
              </a:rPr>
              <a:t>Between-class scatter</a:t>
            </a:r>
            <a:r>
              <a:rPr lang="en-US" dirty="0"/>
              <a:t>: </a:t>
            </a:r>
          </a:p>
          <a:p>
            <a:pPr marL="342900" lvl="1" indent="-342900">
              <a:buSzPct val="75000"/>
              <a:buFont typeface="Wingdings" charset="2"/>
              <a:buChar char="q"/>
            </a:pPr>
            <a:r>
              <a:rPr lang="en-US" sz="3200" dirty="0"/>
              <a:t>These </a:t>
            </a:r>
            <a:r>
              <a:rPr lang="en-US" sz="3200" dirty="0">
                <a:solidFill>
                  <a:srgbClr val="FF0000"/>
                </a:solidFill>
              </a:rPr>
              <a:t>matrices</a:t>
            </a:r>
            <a:r>
              <a:rPr lang="en-US" sz="3200" dirty="0"/>
              <a:t> all </a:t>
            </a:r>
            <a:r>
              <a:rPr lang="en-US" sz="3200" dirty="0">
                <a:solidFill>
                  <a:srgbClr val="FF0000"/>
                </a:solidFill>
              </a:rPr>
              <a:t>defined in input space, not in projection space</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20</a:t>
            </a:fld>
            <a:endParaRPr lang="en-US"/>
          </a:p>
        </p:txBody>
      </p:sp>
      <p:pic>
        <p:nvPicPr>
          <p:cNvPr id="6" name="Picture 5"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362200"/>
            <a:ext cx="7924800" cy="914400"/>
          </a:xfrm>
          <a:prstGeom prst="rect">
            <a:avLst/>
          </a:prstGeom>
        </p:spPr>
      </p:pic>
      <p:pic>
        <p:nvPicPr>
          <p:cNvPr id="7" name="Picture 6"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4495800"/>
            <a:ext cx="3717132" cy="533400"/>
          </a:xfrm>
          <a:prstGeom prst="rect">
            <a:avLst/>
          </a:prstGeom>
        </p:spPr>
      </p:pic>
    </p:spTree>
    <p:extLst>
      <p:ext uri="{BB962C8B-B14F-4D97-AF65-F5344CB8AC3E}">
        <p14:creationId xmlns:p14="http://schemas.microsoft.com/office/powerpoint/2010/main" val="72512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Projection Space</a:t>
            </a:r>
          </a:p>
        </p:txBody>
      </p:sp>
      <p:sp>
        <p:nvSpPr>
          <p:cNvPr id="3" name="Content Placeholder 2"/>
          <p:cNvSpPr>
            <a:spLocks noGrp="1"/>
          </p:cNvSpPr>
          <p:nvPr>
            <p:ph idx="1"/>
          </p:nvPr>
        </p:nvSpPr>
        <p:spPr>
          <a:xfrm>
            <a:off x="685800" y="1676400"/>
            <a:ext cx="8001000" cy="4343400"/>
          </a:xfrm>
        </p:spPr>
        <p:txBody>
          <a:bodyPr/>
          <a:lstStyle/>
          <a:p>
            <a:r>
              <a:rPr lang="en-US" dirty="0"/>
              <a:t>But </a:t>
            </a:r>
            <a:r>
              <a:rPr lang="en-US" dirty="0">
                <a:latin typeface="Lucida Grande"/>
                <a:cs typeface="Lucida Grande"/>
              </a:rPr>
              <a:t>J(w)</a:t>
            </a:r>
            <a:r>
              <a:rPr lang="en-US" dirty="0"/>
              <a:t> defined in projection space</a:t>
            </a:r>
            <a:r>
              <a:rPr lang="is-IS" dirty="0"/>
              <a:t>…</a:t>
            </a:r>
            <a:endParaRPr lang="en-US" dirty="0"/>
          </a:p>
          <a:p>
            <a:r>
              <a:rPr lang="en-US" dirty="0"/>
              <a:t>All of matrices on previous slide have </a:t>
            </a:r>
            <a:r>
              <a:rPr lang="en-US" dirty="0">
                <a:solidFill>
                  <a:srgbClr val="FF0000"/>
                </a:solidFill>
              </a:rPr>
              <a:t>analog</a:t>
            </a:r>
            <a:r>
              <a:rPr lang="en-US" dirty="0"/>
              <a:t> in </a:t>
            </a:r>
            <a:r>
              <a:rPr lang="en-US" dirty="0">
                <a:solidFill>
                  <a:srgbClr val="FF0000"/>
                </a:solidFill>
              </a:rPr>
              <a:t>projection space</a:t>
            </a:r>
          </a:p>
          <a:p>
            <a:pPr lvl="1"/>
            <a:r>
              <a:rPr lang="en-US" dirty="0"/>
              <a:t>As above, use “</a:t>
            </a:r>
            <a:r>
              <a:rPr lang="en-US" dirty="0">
                <a:solidFill>
                  <a:srgbClr val="FF0000"/>
                </a:solidFill>
                <a:latin typeface="Lucida Grande"/>
                <a:ea typeface="Lucida Grande"/>
                <a:cs typeface="Lucida Grande"/>
              </a:rPr>
              <a:t>⌃</a:t>
            </a:r>
            <a:r>
              <a:rPr lang="en-US" dirty="0"/>
              <a:t>” for </a:t>
            </a:r>
            <a:r>
              <a:rPr lang="en-US" dirty="0">
                <a:solidFill>
                  <a:srgbClr val="FF0000"/>
                </a:solidFill>
              </a:rPr>
              <a:t>projection space</a:t>
            </a:r>
          </a:p>
          <a:p>
            <a:r>
              <a:rPr lang="en-US" dirty="0"/>
              <a:t>Define analog of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B</a:t>
            </a:r>
            <a:r>
              <a:rPr lang="en-US" dirty="0"/>
              <a:t> as</a:t>
            </a:r>
          </a:p>
          <a:p>
            <a:r>
              <a:rPr lang="en-US" dirty="0"/>
              <a:t>Can be shown that</a:t>
            </a:r>
          </a:p>
          <a:p>
            <a:r>
              <a:rPr lang="en-US" dirty="0"/>
              <a:t>Define                    then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21</a:t>
            </a:fld>
            <a:endParaRPr lang="en-US"/>
          </a:p>
        </p:txBody>
      </p:sp>
      <p:pic>
        <p:nvPicPr>
          <p:cNvPr id="6" name="Picture 5"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810000"/>
            <a:ext cx="2591723" cy="687600"/>
          </a:xfrm>
          <a:prstGeom prst="rect">
            <a:avLst/>
          </a:prstGeom>
        </p:spPr>
      </p:pic>
      <p:pic>
        <p:nvPicPr>
          <p:cNvPr id="7" name="Picture 6"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4419600"/>
            <a:ext cx="1971675" cy="685800"/>
          </a:xfrm>
          <a:prstGeom prst="rect">
            <a:avLst/>
          </a:prstGeom>
        </p:spPr>
      </p:pic>
      <p:pic>
        <p:nvPicPr>
          <p:cNvPr id="8" name="Picture 7" descr="temp.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5065528"/>
            <a:ext cx="2047399" cy="573272"/>
          </a:xfrm>
          <a:prstGeom prst="rect">
            <a:avLst/>
          </a:prstGeom>
        </p:spPr>
      </p:pic>
      <p:pic>
        <p:nvPicPr>
          <p:cNvPr id="10" name="Picture 9" descr="temp.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7336" y="5029200"/>
            <a:ext cx="2191264" cy="609600"/>
          </a:xfrm>
          <a:prstGeom prst="rect">
            <a:avLst/>
          </a:prstGeom>
        </p:spPr>
      </p:pic>
    </p:spTree>
    <p:extLst>
      <p:ext uri="{BB962C8B-B14F-4D97-AF65-F5344CB8AC3E}">
        <p14:creationId xmlns:p14="http://schemas.microsoft.com/office/powerpoint/2010/main" val="371102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Form</a:t>
            </a:r>
          </a:p>
        </p:txBody>
      </p:sp>
      <p:sp>
        <p:nvSpPr>
          <p:cNvPr id="3" name="Content Placeholder 2"/>
          <p:cNvSpPr>
            <a:spLocks noGrp="1"/>
          </p:cNvSpPr>
          <p:nvPr>
            <p:ph idx="1"/>
          </p:nvPr>
        </p:nvSpPr>
        <p:spPr/>
        <p:txBody>
          <a:bodyPr/>
          <a:lstStyle/>
          <a:p>
            <a:r>
              <a:rPr lang="en-US" dirty="0">
                <a:solidFill>
                  <a:srgbClr val="FF0000"/>
                </a:solidFill>
              </a:rPr>
              <a:t>In matrix form</a:t>
            </a:r>
            <a:r>
              <a:rPr lang="en-US" dirty="0"/>
              <a:t>,</a:t>
            </a:r>
          </a:p>
          <a:p>
            <a:r>
              <a:rPr lang="en-US" dirty="0"/>
              <a:t>Let’s maximize!</a:t>
            </a:r>
          </a:p>
          <a:p>
            <a:pPr lvl="1"/>
            <a:r>
              <a:rPr lang="en-US" dirty="0">
                <a:solidFill>
                  <a:srgbClr val="FF0000"/>
                </a:solidFill>
              </a:rPr>
              <a:t>Note that if vector </a:t>
            </a:r>
            <a:r>
              <a:rPr lang="en-US" dirty="0">
                <a:solidFill>
                  <a:srgbClr val="FF0000"/>
                </a:solidFill>
                <a:latin typeface="Lucida Grande"/>
                <a:cs typeface="Lucida Grande"/>
              </a:rPr>
              <a:t>w = </a:t>
            </a:r>
            <a:r>
              <a:rPr lang="en-US" dirty="0" err="1">
                <a:solidFill>
                  <a:srgbClr val="FF0000"/>
                </a:solidFill>
                <a:latin typeface="Lucida Grande"/>
                <a:cs typeface="Lucida Grande"/>
              </a:rPr>
              <a:t>argmax</a:t>
            </a:r>
            <a:r>
              <a:rPr lang="en-US" dirty="0">
                <a:solidFill>
                  <a:srgbClr val="FF0000"/>
                </a:solidFill>
                <a:latin typeface="Lucida Grande"/>
                <a:cs typeface="Lucida Grande"/>
              </a:rPr>
              <a:t> J(w)</a:t>
            </a:r>
            <a:r>
              <a:rPr lang="en-US" dirty="0">
                <a:solidFill>
                  <a:srgbClr val="FF0000"/>
                </a:solidFill>
              </a:rPr>
              <a:t> then </a:t>
            </a:r>
            <a:r>
              <a:rPr lang="en-US" dirty="0">
                <a:solidFill>
                  <a:srgbClr val="FF0000"/>
                </a:solidFill>
                <a:latin typeface="Lucida Grande"/>
                <a:cs typeface="Lucida Grande"/>
              </a:rPr>
              <a:t>αw</a:t>
            </a:r>
            <a:r>
              <a:rPr lang="en-US" dirty="0">
                <a:solidFill>
                  <a:srgbClr val="FF0000"/>
                </a:solidFill>
              </a:rPr>
              <a:t> also works, for any scalar </a:t>
            </a:r>
            <a:r>
              <a:rPr lang="en-US" dirty="0">
                <a:solidFill>
                  <a:srgbClr val="FF0000"/>
                </a:solidFill>
                <a:latin typeface="Lucida Grande"/>
                <a:cs typeface="Lucida Grande"/>
              </a:rPr>
              <a:t>α</a:t>
            </a:r>
            <a:r>
              <a:rPr lang="en-US" dirty="0">
                <a:solidFill>
                  <a:srgbClr val="FF0000"/>
                </a:solidFill>
              </a:rPr>
              <a:t>    </a:t>
            </a:r>
          </a:p>
          <a:p>
            <a:pPr lvl="1"/>
            <a:r>
              <a:rPr lang="en-US" dirty="0"/>
              <a:t>So, let’s require </a:t>
            </a:r>
            <a:r>
              <a:rPr lang="en-US" dirty="0">
                <a:latin typeface="Lucida Grande"/>
                <a:cs typeface="Lucida Grande"/>
              </a:rPr>
              <a:t>w</a:t>
            </a:r>
            <a:r>
              <a:rPr lang="en-US" dirty="0"/>
              <a:t> to satisfy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1</a:t>
            </a:r>
            <a:r>
              <a:rPr lang="en-US" dirty="0">
                <a:solidFill>
                  <a:srgbClr val="FF0000"/>
                </a:solidFill>
              </a:rPr>
              <a:t>    </a:t>
            </a:r>
          </a:p>
          <a:p>
            <a:r>
              <a:rPr lang="en-US" dirty="0"/>
              <a:t>The problem can now be stated as</a:t>
            </a:r>
          </a:p>
          <a:p>
            <a:pPr lvl="1"/>
            <a:r>
              <a:rPr lang="en-US" dirty="0">
                <a:solidFill>
                  <a:srgbClr val="FF0000"/>
                </a:solidFill>
              </a:rPr>
              <a:t>Maximize: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rPr>
              <a:t>   </a:t>
            </a:r>
          </a:p>
          <a:p>
            <a:pPr lvl="1"/>
            <a:r>
              <a:rPr lang="en-US" dirty="0">
                <a:solidFill>
                  <a:srgbClr val="FF0000"/>
                </a:solidFill>
              </a:rPr>
              <a:t>Subject to: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1</a:t>
            </a:r>
            <a:r>
              <a:rPr lang="en-US" dirty="0">
                <a:solidFill>
                  <a:srgbClr val="FF0000"/>
                </a:solidFill>
              </a:rPr>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22</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91" y="1490506"/>
            <a:ext cx="4573109" cy="1024094"/>
          </a:xfrm>
          <a:prstGeom prst="rect">
            <a:avLst/>
          </a:prstGeom>
        </p:spPr>
      </p:pic>
    </p:spTree>
    <p:extLst>
      <p:ext uri="{BB962C8B-B14F-4D97-AF65-F5344CB8AC3E}">
        <p14:creationId xmlns:p14="http://schemas.microsoft.com/office/powerpoint/2010/main" val="356617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Lagrange Multipliers</a:t>
            </a:r>
          </a:p>
        </p:txBody>
      </p:sp>
      <p:sp>
        <p:nvSpPr>
          <p:cNvPr id="3" name="Content Placeholder 2"/>
          <p:cNvSpPr>
            <a:spLocks noGrp="1"/>
          </p:cNvSpPr>
          <p:nvPr>
            <p:ph idx="1"/>
          </p:nvPr>
        </p:nvSpPr>
        <p:spPr/>
        <p:txBody>
          <a:bodyPr/>
          <a:lstStyle/>
          <a:p>
            <a:r>
              <a:rPr lang="en-US" dirty="0"/>
              <a:t>The problem can now be stated as</a:t>
            </a:r>
          </a:p>
          <a:p>
            <a:pPr lvl="1"/>
            <a:r>
              <a:rPr lang="en-US" dirty="0"/>
              <a:t>Maximize: </a:t>
            </a:r>
            <a:r>
              <a:rPr lang="en-US" dirty="0" err="1">
                <a:latin typeface="Lucida Grande"/>
                <a:cs typeface="Lucida Grande"/>
              </a:rPr>
              <a:t>w</a:t>
            </a:r>
            <a:r>
              <a:rPr lang="en-US" baseline="30000" dirty="0" err="1">
                <a:latin typeface="Lucida Grande"/>
                <a:cs typeface="Lucida Grande"/>
              </a:rPr>
              <a:t>T</a:t>
            </a:r>
            <a:r>
              <a:rPr lang="en-US" dirty="0" err="1">
                <a:latin typeface="Lucida Grande"/>
                <a:cs typeface="Lucida Grande"/>
              </a:rPr>
              <a:t>S</a:t>
            </a:r>
            <a:r>
              <a:rPr lang="en-US" baseline="-25000" dirty="0" err="1">
                <a:latin typeface="Lucida Grande"/>
                <a:cs typeface="Lucida Grande"/>
              </a:rPr>
              <a:t>B</a:t>
            </a:r>
            <a:r>
              <a:rPr lang="en-US" dirty="0" err="1">
                <a:latin typeface="Lucida Grande"/>
                <a:cs typeface="Lucida Grande"/>
              </a:rPr>
              <a:t>w</a:t>
            </a:r>
            <a:r>
              <a:rPr lang="en-US" dirty="0"/>
              <a:t>   </a:t>
            </a:r>
          </a:p>
          <a:p>
            <a:pPr lvl="1"/>
            <a:r>
              <a:rPr lang="en-US" dirty="0"/>
              <a:t>Subject to: </a:t>
            </a:r>
            <a:r>
              <a:rPr lang="en-US" dirty="0" err="1">
                <a:latin typeface="Lucida Grande"/>
                <a:cs typeface="Lucida Grande"/>
              </a:rPr>
              <a:t>w</a:t>
            </a:r>
            <a:r>
              <a:rPr lang="en-US" baseline="30000" dirty="0" err="1">
                <a:latin typeface="Lucida Grande"/>
                <a:cs typeface="Lucida Grande"/>
              </a:rPr>
              <a:t>T</a:t>
            </a:r>
            <a:r>
              <a:rPr lang="en-US" dirty="0" err="1">
                <a:latin typeface="Lucida Grande"/>
                <a:cs typeface="Lucida Grande"/>
              </a:rPr>
              <a:t>S</a:t>
            </a:r>
            <a:r>
              <a:rPr lang="en-US" baseline="-25000" dirty="0" err="1">
                <a:latin typeface="Lucida Grande"/>
                <a:cs typeface="Lucida Grande"/>
              </a:rPr>
              <a:t>W</a:t>
            </a:r>
            <a:r>
              <a:rPr lang="en-US" dirty="0" err="1">
                <a:latin typeface="Lucida Grande"/>
                <a:cs typeface="Lucida Grande"/>
              </a:rPr>
              <a:t>w</a:t>
            </a:r>
            <a:r>
              <a:rPr lang="en-US" dirty="0">
                <a:latin typeface="Lucida Grande"/>
                <a:cs typeface="Lucida Grande"/>
              </a:rPr>
              <a:t> = 1</a:t>
            </a:r>
            <a:r>
              <a:rPr lang="en-US" dirty="0"/>
              <a:t> </a:t>
            </a:r>
          </a:p>
          <a:p>
            <a:r>
              <a:rPr lang="en-US" dirty="0" err="1">
                <a:solidFill>
                  <a:srgbClr val="FF0000"/>
                </a:solidFill>
              </a:rPr>
              <a:t>Lagrangian</a:t>
            </a:r>
            <a:r>
              <a:rPr lang="en-US" dirty="0"/>
              <a:t> is</a:t>
            </a:r>
          </a:p>
          <a:p>
            <a:pPr lvl="1"/>
            <a:r>
              <a:rPr lang="en-US" dirty="0">
                <a:solidFill>
                  <a:srgbClr val="FF0000"/>
                </a:solidFill>
                <a:latin typeface="Lucida Grande"/>
                <a:cs typeface="Lucida Grande"/>
              </a:rPr>
              <a:t>L(</a:t>
            </a:r>
            <a:r>
              <a:rPr lang="en-US" dirty="0" err="1">
                <a:solidFill>
                  <a:srgbClr val="FF0000"/>
                </a:solidFill>
                <a:latin typeface="Lucida Grande"/>
                <a:cs typeface="Lucida Grande"/>
              </a:rPr>
              <a:t>w,λ</a:t>
            </a:r>
            <a:r>
              <a:rPr lang="en-US" dirty="0">
                <a:solidFill>
                  <a:srgbClr val="FF0000"/>
                </a:solidFill>
                <a:latin typeface="Lucida Grande"/>
                <a:cs typeface="Lucida Grande"/>
              </a:rPr>
              <a:t>) =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latin typeface="Lucida Grande"/>
                <a:cs typeface="Lucida Grande"/>
              </a:rPr>
              <a:t> + </a:t>
            </a:r>
            <a:r>
              <a:rPr lang="en-US" dirty="0" err="1">
                <a:solidFill>
                  <a:srgbClr val="FF0000"/>
                </a:solidFill>
                <a:latin typeface="Lucida Grande"/>
                <a:cs typeface="Lucida Grande"/>
              </a:rPr>
              <a:t>λ</a:t>
            </a:r>
            <a:r>
              <a:rPr lang="en-US" dirty="0">
                <a:solidFill>
                  <a:srgbClr val="FF0000"/>
                </a:solidFill>
                <a:latin typeface="Lucida Grande"/>
                <a:cs typeface="Lucida Grande"/>
              </a:rPr>
              <a:t>(</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1)</a:t>
            </a:r>
            <a:r>
              <a:rPr lang="en-US" dirty="0">
                <a:solidFill>
                  <a:srgbClr val="FF0000"/>
                </a:solidFill>
              </a:rPr>
              <a:t>    </a:t>
            </a:r>
          </a:p>
          <a:p>
            <a:r>
              <a:rPr lang="en-US" dirty="0"/>
              <a:t>How to solve?</a:t>
            </a:r>
          </a:p>
          <a:p>
            <a:r>
              <a:rPr lang="en-US" dirty="0">
                <a:solidFill>
                  <a:srgbClr val="FF0000"/>
                </a:solidFill>
              </a:rPr>
              <a:t>Partial derivatives, set equal to 0</a:t>
            </a:r>
            <a:r>
              <a:rPr lang="is-IS" dirty="0"/>
              <a:t>…</a:t>
            </a:r>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23</a:t>
            </a:fld>
            <a:endParaRPr lang="en-US"/>
          </a:p>
        </p:txBody>
      </p:sp>
    </p:spTree>
    <p:extLst>
      <p:ext uri="{BB962C8B-B14F-4D97-AF65-F5344CB8AC3E}">
        <p14:creationId xmlns:p14="http://schemas.microsoft.com/office/powerpoint/2010/main" val="392694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Lagrange Multipliers</a:t>
            </a:r>
          </a:p>
        </p:txBody>
      </p:sp>
      <p:sp>
        <p:nvSpPr>
          <p:cNvPr id="3" name="Content Placeholder 2"/>
          <p:cNvSpPr>
            <a:spLocks noGrp="1"/>
          </p:cNvSpPr>
          <p:nvPr>
            <p:ph idx="1"/>
          </p:nvPr>
        </p:nvSpPr>
        <p:spPr/>
        <p:txBody>
          <a:bodyPr/>
          <a:lstStyle/>
          <a:p>
            <a:r>
              <a:rPr lang="en-US" dirty="0">
                <a:solidFill>
                  <a:srgbClr val="FF0000"/>
                </a:solidFill>
              </a:rPr>
              <a:t>Equivalent</a:t>
            </a:r>
            <a:r>
              <a:rPr lang="en-US" dirty="0"/>
              <a:t> version of the problem is</a:t>
            </a:r>
          </a:p>
          <a:p>
            <a:pPr lvl="1"/>
            <a:r>
              <a:rPr lang="en-US" dirty="0">
                <a:solidFill>
                  <a:srgbClr val="FF0000"/>
                </a:solidFill>
              </a:rPr>
              <a:t>Minimize: </a:t>
            </a:r>
            <a:r>
              <a:rPr lang="en-US" dirty="0">
                <a:solidFill>
                  <a:srgbClr val="FF0000"/>
                </a:solidFill>
                <a:latin typeface="Lucida Grande"/>
                <a:cs typeface="Lucida Grande"/>
              </a:rPr>
              <a:t>- ½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endParaRPr lang="en-US" dirty="0">
              <a:solidFill>
                <a:srgbClr val="FF0000"/>
              </a:solidFill>
            </a:endParaRPr>
          </a:p>
          <a:p>
            <a:pPr lvl="1"/>
            <a:r>
              <a:rPr lang="en-US" dirty="0">
                <a:solidFill>
                  <a:srgbClr val="FF0000"/>
                </a:solidFill>
              </a:rPr>
              <a:t>Subject to: </a:t>
            </a:r>
            <a:r>
              <a:rPr lang="en-US" dirty="0">
                <a:solidFill>
                  <a:srgbClr val="FF0000"/>
                </a:solidFill>
                <a:latin typeface="Lucida Grande"/>
                <a:cs typeface="Lucida Grande"/>
              </a:rPr>
              <a:t>½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½</a:t>
            </a:r>
            <a:r>
              <a:rPr lang="en-US" dirty="0">
                <a:solidFill>
                  <a:srgbClr val="FF0000"/>
                </a:solidFill>
              </a:rPr>
              <a:t> </a:t>
            </a:r>
          </a:p>
          <a:p>
            <a:r>
              <a:rPr lang="en-US" dirty="0"/>
              <a:t>In this form, </a:t>
            </a:r>
            <a:r>
              <a:rPr lang="en-US" dirty="0" err="1"/>
              <a:t>Lagrangian</a:t>
            </a:r>
            <a:r>
              <a:rPr lang="en-US" dirty="0"/>
              <a:t> is</a:t>
            </a:r>
          </a:p>
          <a:p>
            <a:pPr lvl="1"/>
            <a:r>
              <a:rPr lang="en-US" dirty="0">
                <a:solidFill>
                  <a:srgbClr val="FF0000"/>
                </a:solidFill>
                <a:latin typeface="Lucida Grande"/>
                <a:cs typeface="Lucida Grande"/>
              </a:rPr>
              <a:t>L(</a:t>
            </a:r>
            <a:r>
              <a:rPr lang="en-US" dirty="0" err="1">
                <a:solidFill>
                  <a:srgbClr val="FF0000"/>
                </a:solidFill>
                <a:latin typeface="Lucida Grande"/>
                <a:cs typeface="Lucida Grande"/>
              </a:rPr>
              <a:t>w,λ</a:t>
            </a:r>
            <a:r>
              <a:rPr lang="en-US" dirty="0">
                <a:solidFill>
                  <a:srgbClr val="FF0000"/>
                </a:solidFill>
                <a:latin typeface="Lucida Grande"/>
                <a:cs typeface="Lucida Grande"/>
              </a:rPr>
              <a:t>) = - ½ </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latin typeface="Lucida Grande"/>
                <a:cs typeface="Lucida Grande"/>
              </a:rPr>
              <a:t> + ½ </a:t>
            </a:r>
            <a:r>
              <a:rPr lang="en-US" dirty="0" err="1">
                <a:solidFill>
                  <a:srgbClr val="FF0000"/>
                </a:solidFill>
                <a:latin typeface="Lucida Grande"/>
                <a:cs typeface="Lucida Grande"/>
              </a:rPr>
              <a:t>λ</a:t>
            </a:r>
            <a:r>
              <a:rPr lang="en-US" dirty="0">
                <a:solidFill>
                  <a:srgbClr val="FF0000"/>
                </a:solidFill>
                <a:latin typeface="Lucida Grande"/>
                <a:cs typeface="Lucida Grande"/>
              </a:rPr>
              <a:t>(</a:t>
            </a:r>
            <a:r>
              <a:rPr lang="en-US" dirty="0" err="1">
                <a:solidFill>
                  <a:srgbClr val="FF0000"/>
                </a:solidFill>
                <a:latin typeface="Lucida Grande"/>
                <a:cs typeface="Lucida Grande"/>
              </a:rPr>
              <a:t>w</a:t>
            </a:r>
            <a:r>
              <a:rPr lang="en-US" baseline="30000" dirty="0" err="1">
                <a:solidFill>
                  <a:srgbClr val="FF0000"/>
                </a:solidFill>
                <a:latin typeface="Lucida Grande"/>
                <a:cs typeface="Lucida Grande"/>
              </a:rPr>
              <a:t>T</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1)</a:t>
            </a:r>
            <a:r>
              <a:rPr lang="en-US" dirty="0">
                <a:solidFill>
                  <a:srgbClr val="FF0000"/>
                </a:solidFill>
              </a:rPr>
              <a:t>    </a:t>
            </a:r>
          </a:p>
          <a:p>
            <a:r>
              <a:rPr lang="en-US" dirty="0"/>
              <a:t>Take derivatives </a:t>
            </a:r>
            <a:r>
              <a:rPr lang="en-US" dirty="0" err="1"/>
              <a:t>wrt</a:t>
            </a:r>
            <a:r>
              <a:rPr lang="en-US" dirty="0"/>
              <a:t> </a:t>
            </a:r>
            <a:r>
              <a:rPr lang="en-US" dirty="0">
                <a:latin typeface="Lucida Grande"/>
                <a:cs typeface="Lucida Grande"/>
              </a:rPr>
              <a:t>w</a:t>
            </a:r>
            <a:r>
              <a:rPr lang="en-US" dirty="0"/>
              <a:t>, we find</a:t>
            </a:r>
          </a:p>
          <a:p>
            <a:pPr lvl="1"/>
            <a:r>
              <a:rPr lang="en-US" dirty="0">
                <a:solidFill>
                  <a:srgbClr val="FF0000"/>
                </a:solidFill>
                <a:latin typeface="Lucida Grande"/>
                <a:cs typeface="Lucida Grande"/>
              </a:rPr>
              <a:t>- </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latin typeface="Lucida Grande"/>
                <a:cs typeface="Lucida Grande"/>
              </a:rPr>
              <a:t> + </a:t>
            </a:r>
            <a:r>
              <a:rPr lang="en-US" dirty="0" err="1">
                <a:solidFill>
                  <a:srgbClr val="FF0000"/>
                </a:solidFill>
                <a:latin typeface="Lucida Grande"/>
                <a:cs typeface="Lucida Grande"/>
              </a:rPr>
              <a:t>λS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 0</a:t>
            </a:r>
            <a:r>
              <a:rPr lang="en-US" dirty="0">
                <a:solidFill>
                  <a:srgbClr val="FF0000"/>
                </a:solidFill>
              </a:rPr>
              <a:t> </a:t>
            </a:r>
          </a:p>
          <a:p>
            <a:pPr lvl="1"/>
            <a:r>
              <a:rPr lang="en-US" dirty="0"/>
              <a:t>Or </a:t>
            </a:r>
            <a:r>
              <a:rPr lang="en-US" dirty="0">
                <a:latin typeface="Lucida Grande"/>
                <a:cs typeface="Lucida Grande"/>
              </a:rPr>
              <a:t> </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latin typeface="Lucida Grande"/>
                <a:cs typeface="Lucida Grande"/>
              </a:rPr>
              <a:t> = </a:t>
            </a:r>
            <a:r>
              <a:rPr lang="en-US" dirty="0" err="1">
                <a:solidFill>
                  <a:srgbClr val="FF0000"/>
                </a:solidFill>
                <a:latin typeface="Lucida Grande"/>
                <a:cs typeface="Lucida Grande"/>
              </a:rPr>
              <a:t>λS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latin typeface="Lucida Grande"/>
                <a:cs typeface="Lucida Grande"/>
              </a:rPr>
              <a:t> </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24</a:t>
            </a:fld>
            <a:endParaRPr lang="en-US"/>
          </a:p>
        </p:txBody>
      </p:sp>
    </p:spTree>
    <p:extLst>
      <p:ext uri="{BB962C8B-B14F-4D97-AF65-F5344CB8AC3E}">
        <p14:creationId xmlns:p14="http://schemas.microsoft.com/office/powerpoint/2010/main" val="1468683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Lagrange Multipliers</a:t>
            </a:r>
          </a:p>
        </p:txBody>
      </p:sp>
      <p:sp>
        <p:nvSpPr>
          <p:cNvPr id="3" name="Content Placeholder 2"/>
          <p:cNvSpPr>
            <a:spLocks noGrp="1"/>
          </p:cNvSpPr>
          <p:nvPr>
            <p:ph idx="1"/>
          </p:nvPr>
        </p:nvSpPr>
        <p:spPr>
          <a:xfrm>
            <a:off x="685800" y="1676400"/>
            <a:ext cx="8077200" cy="4495800"/>
          </a:xfrm>
        </p:spPr>
        <p:txBody>
          <a:bodyPr/>
          <a:lstStyle/>
          <a:p>
            <a:r>
              <a:rPr lang="en-US" dirty="0"/>
              <a:t>Solution </a:t>
            </a:r>
            <a:r>
              <a:rPr lang="en-US" dirty="0">
                <a:latin typeface="Lucida Grande"/>
                <a:cs typeface="Lucida Grande"/>
              </a:rPr>
              <a:t>w</a:t>
            </a:r>
            <a:r>
              <a:rPr lang="en-US" dirty="0"/>
              <a:t> to LDA training problem satisfies </a:t>
            </a:r>
            <a:r>
              <a:rPr lang="en-US" dirty="0" err="1">
                <a:solidFill>
                  <a:srgbClr val="FF0000"/>
                </a:solidFill>
                <a:latin typeface="Lucida Grande"/>
                <a:cs typeface="Lucida Grande"/>
              </a:rPr>
              <a:t>S</a:t>
            </a:r>
            <a:r>
              <a:rPr lang="en-US" baseline="-25000" dirty="0" err="1">
                <a:solidFill>
                  <a:srgbClr val="FF0000"/>
                </a:solidFill>
                <a:latin typeface="Lucida Grande"/>
                <a:cs typeface="Lucida Grande"/>
              </a:rPr>
              <a:t>B</a:t>
            </a:r>
            <a:r>
              <a:rPr lang="en-US" dirty="0" err="1">
                <a:solidFill>
                  <a:srgbClr val="FF0000"/>
                </a:solidFill>
                <a:latin typeface="Lucida Grande"/>
                <a:cs typeface="Lucida Grande"/>
              </a:rPr>
              <a:t>w</a:t>
            </a:r>
            <a:r>
              <a:rPr lang="en-US" dirty="0">
                <a:solidFill>
                  <a:srgbClr val="FF0000"/>
                </a:solidFill>
                <a:latin typeface="Lucida Grande"/>
                <a:cs typeface="Lucida Grande"/>
              </a:rPr>
              <a:t> = </a:t>
            </a:r>
            <a:r>
              <a:rPr lang="en-US" dirty="0" err="1">
                <a:solidFill>
                  <a:srgbClr val="FF0000"/>
                </a:solidFill>
                <a:latin typeface="Lucida Grande"/>
                <a:cs typeface="Lucida Grande"/>
              </a:rPr>
              <a:t>λS</a:t>
            </a:r>
            <a:r>
              <a:rPr lang="en-US" baseline="-25000" dirty="0" err="1">
                <a:solidFill>
                  <a:srgbClr val="FF0000"/>
                </a:solidFill>
                <a:latin typeface="Lucida Grande"/>
                <a:cs typeface="Lucida Grande"/>
              </a:rPr>
              <a:t>W</a:t>
            </a:r>
            <a:r>
              <a:rPr lang="en-US" dirty="0" err="1">
                <a:solidFill>
                  <a:srgbClr val="FF0000"/>
                </a:solidFill>
                <a:latin typeface="Lucida Grande"/>
                <a:cs typeface="Lucida Grande"/>
              </a:rPr>
              <a:t>w</a:t>
            </a:r>
            <a:r>
              <a:rPr lang="en-US" dirty="0">
                <a:solidFill>
                  <a:srgbClr val="FF0000"/>
                </a:solidFill>
                <a:latin typeface="Lucida Grande"/>
                <a:cs typeface="Lucida Grande"/>
              </a:rPr>
              <a:t> </a:t>
            </a:r>
            <a:r>
              <a:rPr lang="en-US" dirty="0">
                <a:solidFill>
                  <a:srgbClr val="FF0000"/>
                </a:solidFill>
              </a:rPr>
              <a:t>   </a:t>
            </a:r>
          </a:p>
          <a:p>
            <a:r>
              <a:rPr lang="en-US" dirty="0"/>
              <a:t>Now, suppose the inverse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W</a:t>
            </a:r>
            <a:r>
              <a:rPr lang="en-US" baseline="30000" dirty="0">
                <a:solidFill>
                  <a:srgbClr val="FF0000"/>
                </a:solidFill>
                <a:latin typeface="Lucida Grande"/>
                <a:cs typeface="Lucida Grande"/>
              </a:rPr>
              <a:t>-1</a:t>
            </a:r>
            <a:r>
              <a:rPr lang="en-US" baseline="30000" dirty="0"/>
              <a:t> </a:t>
            </a:r>
            <a:r>
              <a:rPr lang="en-US" dirty="0"/>
              <a:t>exists, and define </a:t>
            </a:r>
            <a:r>
              <a:rPr lang="en-US" dirty="0">
                <a:solidFill>
                  <a:srgbClr val="FF0000"/>
                </a:solidFill>
                <a:latin typeface="Lucida Grande"/>
                <a:cs typeface="Lucida Grande"/>
              </a:rPr>
              <a:t>S = S</a:t>
            </a:r>
            <a:r>
              <a:rPr lang="en-US" baseline="-25000" dirty="0">
                <a:solidFill>
                  <a:srgbClr val="FF0000"/>
                </a:solidFill>
                <a:latin typeface="Lucida Grande"/>
                <a:cs typeface="Lucida Grande"/>
              </a:rPr>
              <a:t>W</a:t>
            </a:r>
            <a:r>
              <a:rPr lang="en-US" baseline="30000" dirty="0">
                <a:solidFill>
                  <a:srgbClr val="FF0000"/>
                </a:solidFill>
                <a:latin typeface="Lucida Grande"/>
                <a:cs typeface="Lucida Grande"/>
              </a:rPr>
              <a:t>-1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B</a:t>
            </a:r>
            <a:r>
              <a:rPr lang="en-US" dirty="0">
                <a:solidFill>
                  <a:srgbClr val="FF0000"/>
                </a:solidFill>
              </a:rPr>
              <a:t>    </a:t>
            </a:r>
          </a:p>
          <a:p>
            <a:r>
              <a:rPr lang="en-US" dirty="0"/>
              <a:t>Then desired solution w satisfies</a:t>
            </a:r>
          </a:p>
          <a:p>
            <a:pPr lvl="1"/>
            <a:r>
              <a:rPr lang="en-US" dirty="0" err="1">
                <a:latin typeface="Lucida Grande"/>
                <a:cs typeface="Lucida Grande"/>
              </a:rPr>
              <a:t>Sw</a:t>
            </a:r>
            <a:r>
              <a:rPr lang="en-US" dirty="0">
                <a:latin typeface="Lucida Grande"/>
                <a:cs typeface="Lucida Grande"/>
              </a:rPr>
              <a:t> = </a:t>
            </a:r>
            <a:r>
              <a:rPr lang="en-US" dirty="0" err="1">
                <a:latin typeface="Lucida Grande"/>
                <a:cs typeface="Lucida Grande"/>
              </a:rPr>
              <a:t>λw</a:t>
            </a:r>
            <a:endParaRPr lang="en-US" dirty="0"/>
          </a:p>
          <a:p>
            <a:r>
              <a:rPr lang="en-US" dirty="0">
                <a:solidFill>
                  <a:srgbClr val="FF0000"/>
                </a:solidFill>
              </a:rPr>
              <a:t>We see that </a:t>
            </a:r>
            <a:r>
              <a:rPr lang="en-US" dirty="0">
                <a:solidFill>
                  <a:srgbClr val="FF0000"/>
                </a:solidFill>
                <a:latin typeface="Lucida Grande"/>
                <a:cs typeface="Lucida Grande"/>
              </a:rPr>
              <a:t>w</a:t>
            </a:r>
            <a:r>
              <a:rPr lang="en-US" dirty="0">
                <a:solidFill>
                  <a:srgbClr val="FF0000"/>
                </a:solidFill>
              </a:rPr>
              <a:t> is an </a:t>
            </a:r>
            <a:r>
              <a:rPr lang="en-US" b="1" i="1" dirty="0">
                <a:solidFill>
                  <a:srgbClr val="FF0000"/>
                </a:solidFill>
              </a:rPr>
              <a:t>eigenvector</a:t>
            </a:r>
            <a:r>
              <a:rPr lang="en-US" dirty="0">
                <a:solidFill>
                  <a:srgbClr val="FF0000"/>
                </a:solidFill>
              </a:rPr>
              <a:t> of </a:t>
            </a:r>
            <a:r>
              <a:rPr lang="en-US" dirty="0">
                <a:solidFill>
                  <a:srgbClr val="FF0000"/>
                </a:solidFill>
                <a:latin typeface="Lucida Grande"/>
                <a:cs typeface="Lucida Grande"/>
              </a:rPr>
              <a:t>S</a:t>
            </a:r>
            <a:r>
              <a:rPr lang="en-US" dirty="0">
                <a:solidFill>
                  <a:srgbClr val="FF0000"/>
                </a:solidFill>
              </a:rPr>
              <a:t>   </a:t>
            </a:r>
          </a:p>
          <a:p>
            <a:pPr lvl="1"/>
            <a:r>
              <a:rPr lang="en-US" dirty="0"/>
              <a:t>And Lagrange multiplier </a:t>
            </a:r>
            <a:r>
              <a:rPr lang="en-US" dirty="0" err="1">
                <a:solidFill>
                  <a:srgbClr val="FF0000"/>
                </a:solidFill>
                <a:latin typeface="Lucida Grande"/>
                <a:cs typeface="Lucida Grande"/>
              </a:rPr>
              <a:t>λ</a:t>
            </a:r>
            <a:r>
              <a:rPr lang="en-US" dirty="0"/>
              <a:t> is its </a:t>
            </a:r>
            <a:r>
              <a:rPr lang="en-US" b="1" i="1" dirty="0">
                <a:solidFill>
                  <a:srgbClr val="FF0000"/>
                </a:solidFill>
              </a:rPr>
              <a:t>eigenvalue</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25</a:t>
            </a:fld>
            <a:endParaRPr lang="en-US"/>
          </a:p>
        </p:txBody>
      </p:sp>
    </p:spTree>
    <p:extLst>
      <p:ext uri="{BB962C8B-B14F-4D97-AF65-F5344CB8AC3E}">
        <p14:creationId xmlns:p14="http://schemas.microsoft.com/office/powerpoint/2010/main" val="75387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a:t>LDA and PCA and SVM</a:t>
            </a:r>
          </a:p>
        </p:txBody>
      </p:sp>
      <p:sp>
        <p:nvSpPr>
          <p:cNvPr id="3" name="Content Placeholder 2"/>
          <p:cNvSpPr>
            <a:spLocks noGrp="1"/>
          </p:cNvSpPr>
          <p:nvPr>
            <p:ph idx="1"/>
          </p:nvPr>
        </p:nvSpPr>
        <p:spPr>
          <a:xfrm>
            <a:off x="533400" y="1524000"/>
            <a:ext cx="8305800" cy="4648200"/>
          </a:xfrm>
        </p:spPr>
        <p:txBody>
          <a:bodyPr/>
          <a:lstStyle/>
          <a:p>
            <a:r>
              <a:rPr lang="en-US" dirty="0">
                <a:solidFill>
                  <a:srgbClr val="FF0000"/>
                </a:solidFill>
              </a:rPr>
              <a:t>Previous slide shows (deep) connection between LDA, PCA, and SVM</a:t>
            </a:r>
          </a:p>
          <a:p>
            <a:pPr lvl="1"/>
            <a:r>
              <a:rPr lang="en-US" dirty="0"/>
              <a:t>That is, </a:t>
            </a:r>
            <a:r>
              <a:rPr lang="en-US" dirty="0">
                <a:solidFill>
                  <a:srgbClr val="FF0000"/>
                </a:solidFill>
              </a:rPr>
              <a:t>Lagrange multipliers </a:t>
            </a:r>
            <a:r>
              <a:rPr lang="en-US" dirty="0"/>
              <a:t>(SVM) and </a:t>
            </a:r>
            <a:r>
              <a:rPr lang="en-US" dirty="0">
                <a:solidFill>
                  <a:srgbClr val="FF0000"/>
                </a:solidFill>
              </a:rPr>
              <a:t>eigenvectors</a:t>
            </a:r>
            <a:r>
              <a:rPr lang="en-US" dirty="0"/>
              <a:t> (PCA) arise in LDA training</a:t>
            </a:r>
          </a:p>
          <a:p>
            <a:r>
              <a:rPr lang="en-US" dirty="0"/>
              <a:t>And it gets even better</a:t>
            </a:r>
            <a:r>
              <a:rPr lang="is-IS" dirty="0"/>
              <a:t>…</a:t>
            </a:r>
          </a:p>
          <a:p>
            <a:pPr lvl="1"/>
            <a:r>
              <a:rPr lang="is-IS" dirty="0"/>
              <a:t>Recall, </a:t>
            </a:r>
            <a:r>
              <a:rPr lang="en-US" dirty="0" err="1">
                <a:latin typeface="Lucida Grande"/>
                <a:cs typeface="Lucida Grande"/>
              </a:rPr>
              <a:t>Sw</a:t>
            </a:r>
            <a:r>
              <a:rPr lang="en-US" dirty="0">
                <a:latin typeface="Lucida Grande"/>
                <a:cs typeface="Lucida Grande"/>
              </a:rPr>
              <a:t> = </a:t>
            </a:r>
            <a:r>
              <a:rPr lang="en-US" dirty="0" err="1">
                <a:latin typeface="Lucida Grande"/>
                <a:cs typeface="Lucida Grande"/>
              </a:rPr>
              <a:t>λw</a:t>
            </a:r>
            <a:r>
              <a:rPr lang="is-IS" dirty="0"/>
              <a:t> where </a:t>
            </a:r>
            <a:r>
              <a:rPr lang="en-US" dirty="0">
                <a:latin typeface="Lucida Grande"/>
                <a:cs typeface="Lucida Grande"/>
              </a:rPr>
              <a:t>S = S</a:t>
            </a:r>
            <a:r>
              <a:rPr lang="en-US" baseline="-25000" dirty="0">
                <a:latin typeface="Lucida Grande"/>
                <a:cs typeface="Lucida Grande"/>
              </a:rPr>
              <a:t>W</a:t>
            </a:r>
            <a:r>
              <a:rPr lang="en-US" baseline="30000" dirty="0">
                <a:latin typeface="Lucida Grande"/>
                <a:cs typeface="Lucida Grande"/>
              </a:rPr>
              <a:t>-1 </a:t>
            </a:r>
            <a:r>
              <a:rPr lang="en-US" dirty="0">
                <a:latin typeface="Lucida Grande"/>
                <a:cs typeface="Lucida Grande"/>
              </a:rPr>
              <a:t>S</a:t>
            </a:r>
            <a:r>
              <a:rPr lang="en-US" baseline="-25000" dirty="0">
                <a:latin typeface="Lucida Grande"/>
                <a:cs typeface="Lucida Grande"/>
              </a:rPr>
              <a:t>B</a:t>
            </a:r>
            <a:r>
              <a:rPr lang="en-US" dirty="0"/>
              <a:t> </a:t>
            </a:r>
          </a:p>
          <a:p>
            <a:pPr lvl="1"/>
            <a:r>
              <a:rPr lang="is-IS" dirty="0">
                <a:solidFill>
                  <a:srgbClr val="FF0000"/>
                </a:solidFill>
              </a:rPr>
              <a:t>Want between-class scatter large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B</a:t>
            </a:r>
            <a:r>
              <a:rPr lang="is-IS" dirty="0">
                <a:solidFill>
                  <a:srgbClr val="FF0000"/>
                </a:solidFill>
              </a:rPr>
              <a:t>) and within-class scatter small (</a:t>
            </a:r>
            <a:r>
              <a:rPr lang="en-US" dirty="0">
                <a:solidFill>
                  <a:srgbClr val="FF0000"/>
                </a:solidFill>
                <a:latin typeface="Lucida Grande"/>
                <a:cs typeface="Lucida Grande"/>
              </a:rPr>
              <a:t>S</a:t>
            </a:r>
            <a:r>
              <a:rPr lang="en-US" baseline="-25000" dirty="0">
                <a:solidFill>
                  <a:srgbClr val="FF0000"/>
                </a:solidFill>
                <a:latin typeface="Lucida Grande"/>
                <a:cs typeface="Lucida Grande"/>
              </a:rPr>
              <a:t>W</a:t>
            </a:r>
            <a:r>
              <a:rPr lang="en-US" baseline="30000" dirty="0">
                <a:solidFill>
                  <a:srgbClr val="FF0000"/>
                </a:solidFill>
                <a:latin typeface="Lucida Grande"/>
                <a:cs typeface="Lucida Grande"/>
              </a:rPr>
              <a:t>-1 </a:t>
            </a:r>
            <a:r>
              <a:rPr lang="is-IS" dirty="0">
                <a:solidFill>
                  <a:srgbClr val="FF0000"/>
                </a:solidFill>
              </a:rPr>
              <a:t>large)</a:t>
            </a:r>
          </a:p>
          <a:p>
            <a:pPr lvl="1"/>
            <a:r>
              <a:rPr lang="is-IS" dirty="0"/>
              <a:t>So, </a:t>
            </a:r>
            <a:r>
              <a:rPr lang="en-US" dirty="0" err="1">
                <a:latin typeface="Lucida Grande"/>
                <a:cs typeface="Lucida Grande"/>
              </a:rPr>
              <a:t>λ</a:t>
            </a:r>
            <a:r>
              <a:rPr lang="is-IS" dirty="0"/>
              <a:t> must be </a:t>
            </a:r>
            <a:r>
              <a:rPr lang="is-IS" b="1" dirty="0">
                <a:solidFill>
                  <a:srgbClr val="FF0000"/>
                </a:solidFill>
              </a:rPr>
              <a:t>largest</a:t>
            </a:r>
            <a:r>
              <a:rPr lang="is-IS" dirty="0"/>
              <a:t> eigenvalue of </a:t>
            </a:r>
            <a:r>
              <a:rPr lang="is-IS" dirty="0">
                <a:latin typeface="Lucida Grande"/>
                <a:cs typeface="Lucida Grande"/>
              </a:rPr>
              <a:t>S</a:t>
            </a:r>
            <a:r>
              <a:rPr lang="is-IS" dirty="0"/>
              <a:t>       </a:t>
            </a:r>
          </a:p>
          <a:p>
            <a:pPr lvl="1"/>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26</a:t>
            </a:fld>
            <a:endParaRPr lang="en-US"/>
          </a:p>
        </p:txBody>
      </p:sp>
    </p:spTree>
    <p:extLst>
      <p:ext uri="{BB962C8B-B14F-4D97-AF65-F5344CB8AC3E}">
        <p14:creationId xmlns:p14="http://schemas.microsoft.com/office/powerpoint/2010/main" val="415580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a:t>Comparison of LDA and PCA</a:t>
            </a:r>
          </a:p>
        </p:txBody>
      </p:sp>
      <p:sp>
        <p:nvSpPr>
          <p:cNvPr id="3" name="Content Placeholder 2"/>
          <p:cNvSpPr>
            <a:spLocks noGrp="1"/>
          </p:cNvSpPr>
          <p:nvPr>
            <p:ph idx="1"/>
          </p:nvPr>
        </p:nvSpPr>
        <p:spPr>
          <a:xfrm>
            <a:off x="685800" y="1600200"/>
            <a:ext cx="7848600" cy="4495800"/>
          </a:xfrm>
        </p:spPr>
        <p:txBody>
          <a:bodyPr/>
          <a:lstStyle/>
          <a:p>
            <a:r>
              <a:rPr lang="en-US" dirty="0"/>
              <a:t>In PCA, we determine score based on </a:t>
            </a:r>
            <a:r>
              <a:rPr lang="en-US" dirty="0">
                <a:solidFill>
                  <a:srgbClr val="FF0000"/>
                </a:solidFill>
              </a:rPr>
              <a:t>large variances</a:t>
            </a:r>
          </a:p>
          <a:p>
            <a:r>
              <a:rPr lang="en-US" dirty="0"/>
              <a:t>LDA distinguishes between classes </a:t>
            </a:r>
            <a:r>
              <a:rPr lang="en-US" dirty="0">
                <a:solidFill>
                  <a:srgbClr val="FF0000"/>
                </a:solidFill>
              </a:rPr>
              <a:t>based on means and variances</a:t>
            </a:r>
          </a:p>
          <a:p>
            <a:r>
              <a:rPr lang="en-US" dirty="0"/>
              <a:t>So, </a:t>
            </a:r>
            <a:r>
              <a:rPr lang="en-US" dirty="0">
                <a:solidFill>
                  <a:srgbClr val="FF0000"/>
                </a:solidFill>
              </a:rPr>
              <a:t>LDA does well if means separated</a:t>
            </a:r>
          </a:p>
          <a:p>
            <a:pPr lvl="1"/>
            <a:r>
              <a:rPr lang="en-US" dirty="0"/>
              <a:t>LDA will not do so well if means are too </a:t>
            </a:r>
            <a:r>
              <a:rPr lang="en-US" dirty="0">
                <a:solidFill>
                  <a:srgbClr val="FF0000"/>
                </a:solidFill>
              </a:rPr>
              <a:t>close</a:t>
            </a:r>
            <a:r>
              <a:rPr lang="en-US" dirty="0"/>
              <a:t>, even if variances are distinguishing</a:t>
            </a:r>
          </a:p>
          <a:p>
            <a:pPr lvl="1"/>
            <a:r>
              <a:rPr lang="en-US" dirty="0"/>
              <a:t>Of course, </a:t>
            </a:r>
            <a:r>
              <a:rPr lang="en-US" dirty="0">
                <a:solidFill>
                  <a:srgbClr val="FF0000"/>
                </a:solidFill>
              </a:rPr>
              <a:t>underlying LDA and PCA problems are different</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27</a:t>
            </a:fld>
            <a:endParaRPr lang="en-US"/>
          </a:p>
        </p:txBody>
      </p:sp>
    </p:spTree>
    <p:extLst>
      <p:ext uri="{BB962C8B-B14F-4D97-AF65-F5344CB8AC3E}">
        <p14:creationId xmlns:p14="http://schemas.microsoft.com/office/powerpoint/2010/main" val="625356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Example</a:t>
            </a:r>
          </a:p>
        </p:txBody>
      </p:sp>
      <p:sp>
        <p:nvSpPr>
          <p:cNvPr id="3" name="Content Placeholder 2"/>
          <p:cNvSpPr>
            <a:spLocks noGrp="1"/>
          </p:cNvSpPr>
          <p:nvPr>
            <p:ph idx="1"/>
          </p:nvPr>
        </p:nvSpPr>
        <p:spPr>
          <a:xfrm>
            <a:off x="381000" y="1676400"/>
            <a:ext cx="4572000" cy="4495800"/>
          </a:xfrm>
        </p:spPr>
        <p:txBody>
          <a:bodyPr/>
          <a:lstStyle/>
          <a:p>
            <a:r>
              <a:rPr lang="en-US" dirty="0"/>
              <a:t>Given the labeled training data</a:t>
            </a:r>
            <a:r>
              <a:rPr lang="is-IS" dirty="0"/>
              <a:t>…</a:t>
            </a:r>
          </a:p>
          <a:p>
            <a:r>
              <a:rPr lang="is-IS" dirty="0"/>
              <a:t>Want to train LDA</a:t>
            </a:r>
          </a:p>
          <a:p>
            <a:pPr lvl="1"/>
            <a:r>
              <a:rPr lang="is-IS" dirty="0"/>
              <a:t>That is, </a:t>
            </a:r>
            <a:r>
              <a:rPr lang="is-IS" dirty="0">
                <a:solidFill>
                  <a:srgbClr val="FF0000"/>
                </a:solidFill>
              </a:rPr>
              <a:t>find</a:t>
            </a:r>
            <a:r>
              <a:rPr lang="is-IS" dirty="0"/>
              <a:t> </a:t>
            </a:r>
            <a:r>
              <a:rPr lang="is-IS" dirty="0">
                <a:solidFill>
                  <a:srgbClr val="FF0000"/>
                </a:solidFill>
              </a:rPr>
              <a:t>projection vector </a:t>
            </a:r>
            <a:r>
              <a:rPr lang="is-IS" dirty="0">
                <a:solidFill>
                  <a:srgbClr val="FF0000"/>
                </a:solidFill>
                <a:latin typeface="Lucida Grande"/>
                <a:cs typeface="Lucida Grande"/>
              </a:rPr>
              <a:t>w</a:t>
            </a:r>
            <a:r>
              <a:rPr lang="is-IS" dirty="0">
                <a:solidFill>
                  <a:srgbClr val="FF0000"/>
                </a:solidFill>
              </a:rPr>
              <a:t>  </a:t>
            </a:r>
          </a:p>
          <a:p>
            <a:pPr lvl="1"/>
            <a:r>
              <a:rPr lang="is-IS" dirty="0"/>
              <a:t>So that </a:t>
            </a:r>
            <a:r>
              <a:rPr lang="is-IS" dirty="0">
                <a:latin typeface="Lucida Grande"/>
                <a:cs typeface="Lucida Grande"/>
              </a:rPr>
              <a:t>J(w)</a:t>
            </a:r>
            <a:r>
              <a:rPr lang="is-IS" dirty="0"/>
              <a:t> is </a:t>
            </a:r>
            <a:r>
              <a:rPr lang="is-IS" dirty="0">
                <a:solidFill>
                  <a:srgbClr val="FF0000"/>
                </a:solidFill>
              </a:rPr>
              <a:t>max</a:t>
            </a:r>
          </a:p>
          <a:p>
            <a:pPr lvl="1"/>
            <a:r>
              <a:rPr lang="is-IS" dirty="0"/>
              <a:t>We’ll solve based on </a:t>
            </a:r>
            <a:r>
              <a:rPr lang="en-US" dirty="0" err="1">
                <a:solidFill>
                  <a:srgbClr val="FF0000"/>
                </a:solidFill>
                <a:latin typeface="Lucida Grande"/>
                <a:cs typeface="Lucida Grande"/>
              </a:rPr>
              <a:t>Sw</a:t>
            </a:r>
            <a:r>
              <a:rPr lang="en-US" dirty="0">
                <a:solidFill>
                  <a:srgbClr val="FF0000"/>
                </a:solidFill>
                <a:latin typeface="Lucida Grande"/>
                <a:cs typeface="Lucida Grande"/>
              </a:rPr>
              <a:t> = </a:t>
            </a:r>
            <a:r>
              <a:rPr lang="en-US" dirty="0" err="1">
                <a:solidFill>
                  <a:srgbClr val="FF0000"/>
                </a:solidFill>
                <a:latin typeface="Lucida Grande"/>
                <a:cs typeface="Lucida Grande"/>
              </a:rPr>
              <a:t>λw</a:t>
            </a:r>
            <a:endParaRPr lang="en-US" dirty="0">
              <a:solidFill>
                <a:srgbClr val="FF0000"/>
              </a:solidFill>
            </a:endParaRP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28</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905000"/>
            <a:ext cx="3826510" cy="3505200"/>
          </a:xfrm>
          <a:prstGeom prst="rect">
            <a:avLst/>
          </a:prstGeom>
        </p:spPr>
      </p:pic>
    </p:spTree>
    <p:extLst>
      <p:ext uri="{BB962C8B-B14F-4D97-AF65-F5344CB8AC3E}">
        <p14:creationId xmlns:p14="http://schemas.microsoft.com/office/powerpoint/2010/main" val="108358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and Scatter Matrices</a:t>
            </a:r>
          </a:p>
        </p:txBody>
      </p:sp>
      <p:sp>
        <p:nvSpPr>
          <p:cNvPr id="3" name="Content Placeholder 2"/>
          <p:cNvSpPr>
            <a:spLocks noGrp="1"/>
          </p:cNvSpPr>
          <p:nvPr>
            <p:ph idx="1"/>
          </p:nvPr>
        </p:nvSpPr>
        <p:spPr/>
        <p:txBody>
          <a:bodyPr/>
          <a:lstStyle/>
          <a:p>
            <a:r>
              <a:rPr lang="en-US" dirty="0"/>
              <a:t>For given training data, means are</a:t>
            </a:r>
          </a:p>
          <a:p>
            <a:endParaRPr lang="en-US" dirty="0"/>
          </a:p>
          <a:p>
            <a:endParaRPr lang="en-US" dirty="0"/>
          </a:p>
          <a:p>
            <a:r>
              <a:rPr lang="en-US" dirty="0"/>
              <a:t>Scatter matrices </a:t>
            </a:r>
          </a:p>
          <a:p>
            <a:endParaRPr lang="en-US" dirty="0"/>
          </a:p>
          <a:p>
            <a:endParaRPr lang="en-US" dirty="0"/>
          </a:p>
          <a:p>
            <a:pPr marL="0" indent="0">
              <a:buNone/>
            </a:pPr>
            <a:r>
              <a:rPr lang="en-US" dirty="0"/>
              <a:t> </a:t>
            </a:r>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29</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966" y="2362200"/>
            <a:ext cx="7113034" cy="918253"/>
          </a:xfrm>
          <a:prstGeom prst="rect">
            <a:avLst/>
          </a:prstGeom>
        </p:spPr>
      </p:pic>
      <p:pic>
        <p:nvPicPr>
          <p:cNvPr id="7" name="Picture 6"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911600"/>
            <a:ext cx="6045200" cy="889000"/>
          </a:xfrm>
          <a:prstGeom prst="rect">
            <a:avLst/>
          </a:prstGeom>
        </p:spPr>
      </p:pic>
      <p:pic>
        <p:nvPicPr>
          <p:cNvPr id="8" name="Picture 7"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902200"/>
            <a:ext cx="5829300" cy="812800"/>
          </a:xfrm>
          <a:prstGeom prst="rect">
            <a:avLst/>
          </a:prstGeom>
        </p:spPr>
      </p:pic>
    </p:spTree>
    <p:extLst>
      <p:ext uri="{BB962C8B-B14F-4D97-AF65-F5344CB8AC3E}">
        <p14:creationId xmlns:p14="http://schemas.microsoft.com/office/powerpoint/2010/main" val="299172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a:t>
            </a:r>
            <a:r>
              <a:rPr lang="en-US" dirty="0" err="1"/>
              <a:t>vs</a:t>
            </a:r>
            <a:r>
              <a:rPr lang="en-US" dirty="0"/>
              <a:t> QDA</a:t>
            </a:r>
          </a:p>
        </p:txBody>
      </p:sp>
      <p:sp>
        <p:nvSpPr>
          <p:cNvPr id="3" name="Content Placeholder 2"/>
          <p:cNvSpPr>
            <a:spLocks noGrp="1"/>
          </p:cNvSpPr>
          <p:nvPr>
            <p:ph idx="1"/>
          </p:nvPr>
        </p:nvSpPr>
        <p:spPr>
          <a:xfrm>
            <a:off x="228600" y="1524000"/>
            <a:ext cx="8458200" cy="1054100"/>
          </a:xfrm>
        </p:spPr>
        <p:txBody>
          <a:bodyPr/>
          <a:lstStyle/>
          <a:p>
            <a:r>
              <a:rPr lang="en-US" dirty="0"/>
              <a:t>In 2-d, separate with line vs parabola(</a:t>
            </a:r>
            <a:r>
              <a:rPr lang="ja-JP" altLang="en-US"/>
              <a:t>抛物线</a:t>
            </a:r>
            <a:r>
              <a:rPr lang="en-US" dirty="0"/>
              <a:t>)</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78100"/>
            <a:ext cx="7556500" cy="3289300"/>
          </a:xfrm>
          <a:prstGeom prst="rect">
            <a:avLst/>
          </a:prstGeom>
        </p:spPr>
      </p:pic>
    </p:spTree>
    <p:extLst>
      <p:ext uri="{BB962C8B-B14F-4D97-AF65-F5344CB8AC3E}">
        <p14:creationId xmlns:p14="http://schemas.microsoft.com/office/powerpoint/2010/main" val="1235245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p>
        </p:txBody>
      </p:sp>
      <p:sp>
        <p:nvSpPr>
          <p:cNvPr id="3" name="Content Placeholder 2"/>
          <p:cNvSpPr>
            <a:spLocks noGrp="1"/>
          </p:cNvSpPr>
          <p:nvPr>
            <p:ph idx="1"/>
          </p:nvPr>
        </p:nvSpPr>
        <p:spPr/>
        <p:txBody>
          <a:bodyPr/>
          <a:lstStyle/>
          <a:p>
            <a:r>
              <a:rPr lang="en-US" dirty="0"/>
              <a:t>From previous slide, we find</a:t>
            </a:r>
          </a:p>
          <a:p>
            <a:endParaRPr lang="en-US" dirty="0"/>
          </a:p>
          <a:p>
            <a:endParaRPr lang="en-US" dirty="0"/>
          </a:p>
          <a:p>
            <a:r>
              <a:rPr lang="en-US" dirty="0"/>
              <a:t>And we find</a:t>
            </a:r>
          </a:p>
          <a:p>
            <a:r>
              <a:rPr lang="en-US" dirty="0"/>
              <a:t>So that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30</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38487"/>
            <a:ext cx="5638800" cy="961913"/>
          </a:xfrm>
          <a:prstGeom prst="rect">
            <a:avLst/>
          </a:prstGeom>
        </p:spPr>
      </p:pic>
      <p:pic>
        <p:nvPicPr>
          <p:cNvPr id="7" name="Picture 6" descr="temp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817" y="3276600"/>
            <a:ext cx="2898183" cy="914400"/>
          </a:xfrm>
          <a:prstGeom prst="rect">
            <a:avLst/>
          </a:prstGeom>
        </p:spPr>
      </p:pic>
      <p:pic>
        <p:nvPicPr>
          <p:cNvPr id="8" name="Picture 7"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193" y="4572000"/>
            <a:ext cx="6771807" cy="990600"/>
          </a:xfrm>
          <a:prstGeom prst="rect">
            <a:avLst/>
          </a:prstGeom>
        </p:spPr>
      </p:pic>
    </p:spTree>
    <p:extLst>
      <p:ext uri="{BB962C8B-B14F-4D97-AF65-F5344CB8AC3E}">
        <p14:creationId xmlns:p14="http://schemas.microsoft.com/office/powerpoint/2010/main" val="321568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Eigenvectors</a:t>
            </a:r>
          </a:p>
        </p:txBody>
      </p:sp>
      <p:sp>
        <p:nvSpPr>
          <p:cNvPr id="3" name="Content Placeholder 2"/>
          <p:cNvSpPr>
            <a:spLocks noGrp="1"/>
          </p:cNvSpPr>
          <p:nvPr>
            <p:ph idx="1"/>
          </p:nvPr>
        </p:nvSpPr>
        <p:spPr>
          <a:xfrm>
            <a:off x="609600" y="1676400"/>
            <a:ext cx="8077200" cy="4419600"/>
          </a:xfrm>
        </p:spPr>
        <p:txBody>
          <a:bodyPr/>
          <a:lstStyle/>
          <a:p>
            <a:r>
              <a:rPr lang="en-US" dirty="0"/>
              <a:t>We find                                and</a:t>
            </a:r>
          </a:p>
          <a:p>
            <a:endParaRPr lang="en-US" dirty="0"/>
          </a:p>
          <a:p>
            <a:endParaRPr lang="en-US" dirty="0"/>
          </a:p>
          <a:p>
            <a:r>
              <a:rPr lang="en-US" dirty="0"/>
              <a:t>Eigenvectors of </a:t>
            </a:r>
            <a:r>
              <a:rPr lang="en-US" dirty="0">
                <a:latin typeface="Lucida Grande"/>
                <a:cs typeface="Lucida Grande"/>
              </a:rPr>
              <a:t>S</a:t>
            </a:r>
            <a:r>
              <a:rPr lang="en-US" dirty="0"/>
              <a:t> are</a:t>
            </a:r>
          </a:p>
          <a:p>
            <a:endParaRPr lang="en-US" dirty="0"/>
          </a:p>
          <a:p>
            <a:endParaRPr lang="en-US" dirty="0"/>
          </a:p>
          <a:p>
            <a:pPr lvl="1"/>
            <a:r>
              <a:rPr lang="en-US" dirty="0"/>
              <a:t>Eigenvalues </a:t>
            </a:r>
            <a:r>
              <a:rPr lang="en-US" dirty="0">
                <a:latin typeface="Lucida Grande"/>
                <a:cs typeface="Lucida Grande"/>
              </a:rPr>
              <a:t>λ</a:t>
            </a:r>
            <a:r>
              <a:rPr lang="en-US" baseline="-25000" dirty="0">
                <a:latin typeface="Lucida Grande"/>
                <a:cs typeface="Lucida Grande"/>
              </a:rPr>
              <a:t>1</a:t>
            </a:r>
            <a:r>
              <a:rPr lang="en-US" dirty="0">
                <a:latin typeface="Lucida Grande"/>
                <a:cs typeface="Lucida Grande"/>
              </a:rPr>
              <a:t>=0.8256 </a:t>
            </a:r>
            <a:r>
              <a:rPr lang="en-US" dirty="0"/>
              <a:t>and</a:t>
            </a:r>
            <a:r>
              <a:rPr lang="en-US" dirty="0">
                <a:latin typeface="Lucida Grande"/>
                <a:cs typeface="Lucida Grande"/>
              </a:rPr>
              <a:t> λ</a:t>
            </a:r>
            <a:r>
              <a:rPr lang="en-US" baseline="-25000" dirty="0">
                <a:latin typeface="Lucida Grande"/>
                <a:cs typeface="Lucida Grande"/>
              </a:rPr>
              <a:t>2</a:t>
            </a:r>
            <a:r>
              <a:rPr lang="en-US" dirty="0">
                <a:latin typeface="Lucida Grande"/>
                <a:cs typeface="Lucida Grande"/>
              </a:rPr>
              <a:t>=0.0002</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31</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24000"/>
            <a:ext cx="3571116" cy="916069"/>
          </a:xfrm>
          <a:prstGeom prst="rect">
            <a:avLst/>
          </a:prstGeom>
        </p:spPr>
      </p:pic>
      <p:pic>
        <p:nvPicPr>
          <p:cNvPr id="7" name="Picture 6"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163" y="2438400"/>
            <a:ext cx="4547637" cy="966571"/>
          </a:xfrm>
          <a:prstGeom prst="rect">
            <a:avLst/>
          </a:prstGeom>
        </p:spPr>
      </p:pic>
      <p:pic>
        <p:nvPicPr>
          <p:cNvPr id="8" name="Picture 7"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4038600"/>
            <a:ext cx="6114197" cy="1066800"/>
          </a:xfrm>
          <a:prstGeom prst="rect">
            <a:avLst/>
          </a:prstGeom>
        </p:spPr>
      </p:pic>
    </p:spTree>
    <p:extLst>
      <p:ext uri="{BB962C8B-B14F-4D97-AF65-F5344CB8AC3E}">
        <p14:creationId xmlns:p14="http://schemas.microsoft.com/office/powerpoint/2010/main" val="414801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We have</a:t>
            </a:r>
          </a:p>
          <a:p>
            <a:pPr lvl="3"/>
            <a:endParaRPr lang="en-US" dirty="0"/>
          </a:p>
          <a:p>
            <a:r>
              <a:rPr lang="en-US" dirty="0"/>
              <a:t>Just for fun, let’s project training data onto each of </a:t>
            </a:r>
            <a:r>
              <a:rPr lang="en-US" dirty="0">
                <a:latin typeface="Lucida Grande"/>
                <a:cs typeface="Lucida Grande"/>
              </a:rPr>
              <a:t>w</a:t>
            </a:r>
            <a:r>
              <a:rPr lang="en-US" baseline="-25000" dirty="0">
                <a:latin typeface="Lucida Grande"/>
                <a:cs typeface="Lucida Grande"/>
              </a:rPr>
              <a:t>1</a:t>
            </a:r>
            <a:r>
              <a:rPr lang="en-US" dirty="0"/>
              <a:t> and </a:t>
            </a:r>
            <a:r>
              <a:rPr lang="en-US" dirty="0">
                <a:latin typeface="Lucida Grande"/>
                <a:cs typeface="Lucida Grande"/>
              </a:rPr>
              <a:t>w</a:t>
            </a:r>
            <a:r>
              <a:rPr lang="en-US" baseline="-25000" dirty="0">
                <a:latin typeface="Lucida Grande"/>
                <a:cs typeface="Lucida Grande"/>
              </a:rPr>
              <a:t>2</a:t>
            </a:r>
            <a:r>
              <a:rPr lang="en-US" dirty="0"/>
              <a:t>        </a:t>
            </a:r>
          </a:p>
          <a:p>
            <a:r>
              <a:rPr lang="en-US" dirty="0"/>
              <a:t>Slope of </a:t>
            </a:r>
            <a:r>
              <a:rPr lang="en-US" dirty="0">
                <a:latin typeface="Lucida Grande"/>
                <a:cs typeface="Lucida Grande"/>
              </a:rPr>
              <a:t>w</a:t>
            </a:r>
            <a:r>
              <a:rPr lang="en-US" baseline="-25000" dirty="0">
                <a:latin typeface="Lucida Grande"/>
                <a:cs typeface="Lucida Grande"/>
              </a:rPr>
              <a:t>1</a:t>
            </a:r>
            <a:r>
              <a:rPr lang="en-US" dirty="0"/>
              <a:t> is </a:t>
            </a:r>
          </a:p>
          <a:p>
            <a:pPr lvl="1"/>
            <a:r>
              <a:rPr lang="en-US" dirty="0">
                <a:latin typeface="Lucida Grande"/>
                <a:cs typeface="Lucida Grande"/>
              </a:rPr>
              <a:t>m</a:t>
            </a:r>
            <a:r>
              <a:rPr lang="en-US" baseline="-25000" dirty="0">
                <a:latin typeface="Lucida Grande"/>
                <a:cs typeface="Lucida Grande"/>
              </a:rPr>
              <a:t>1</a:t>
            </a:r>
            <a:r>
              <a:rPr lang="en-US" dirty="0">
                <a:latin typeface="Lucida Grande"/>
                <a:cs typeface="Lucida Grande"/>
              </a:rPr>
              <a:t> = 0.7826/0.6225 = 1.2572</a:t>
            </a:r>
            <a:r>
              <a:rPr lang="en-US" dirty="0"/>
              <a:t>     </a:t>
            </a:r>
          </a:p>
          <a:p>
            <a:r>
              <a:rPr lang="en-US" dirty="0"/>
              <a:t>Slope of </a:t>
            </a:r>
            <a:r>
              <a:rPr lang="en-US" dirty="0">
                <a:latin typeface="Lucida Grande"/>
                <a:cs typeface="Lucida Grande"/>
              </a:rPr>
              <a:t>w</a:t>
            </a:r>
            <a:r>
              <a:rPr lang="en-US" baseline="-25000" dirty="0">
                <a:latin typeface="Lucida Grande"/>
                <a:cs typeface="Lucida Grande"/>
              </a:rPr>
              <a:t>2</a:t>
            </a:r>
            <a:r>
              <a:rPr lang="en-US" dirty="0"/>
              <a:t> is</a:t>
            </a:r>
          </a:p>
          <a:p>
            <a:pPr lvl="1"/>
            <a:r>
              <a:rPr lang="en-US" dirty="0">
                <a:latin typeface="Lucida Grande"/>
                <a:cs typeface="Lucida Grande"/>
              </a:rPr>
              <a:t>m</a:t>
            </a:r>
            <a:r>
              <a:rPr lang="en-US" baseline="-25000" dirty="0">
                <a:latin typeface="Lucida Grande"/>
                <a:cs typeface="Lucida Grande"/>
              </a:rPr>
              <a:t>2</a:t>
            </a:r>
            <a:r>
              <a:rPr lang="en-US" dirty="0">
                <a:latin typeface="Lucida Grande"/>
                <a:cs typeface="Lucida Grande"/>
              </a:rPr>
              <a:t> = -0.4961/0.8683 = -0.5713</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32</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203" y="1524000"/>
            <a:ext cx="6114197" cy="1066800"/>
          </a:xfrm>
          <a:prstGeom prst="rect">
            <a:avLst/>
          </a:prstGeom>
        </p:spPr>
      </p:pic>
    </p:spTree>
    <p:extLst>
      <p:ext uri="{BB962C8B-B14F-4D97-AF65-F5344CB8AC3E}">
        <p14:creationId xmlns:p14="http://schemas.microsoft.com/office/powerpoint/2010/main" val="221924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066800"/>
          </a:xfrm>
        </p:spPr>
        <p:txBody>
          <a:bodyPr/>
          <a:lstStyle/>
          <a:p>
            <a:r>
              <a:rPr lang="en-US" dirty="0"/>
              <a:t>Projecting Onto Eigenvectors</a:t>
            </a:r>
          </a:p>
        </p:txBody>
      </p:sp>
      <p:sp>
        <p:nvSpPr>
          <p:cNvPr id="3" name="Content Placeholder 2"/>
          <p:cNvSpPr>
            <a:spLocks noGrp="1"/>
          </p:cNvSpPr>
          <p:nvPr>
            <p:ph idx="1"/>
          </p:nvPr>
        </p:nvSpPr>
        <p:spPr>
          <a:xfrm>
            <a:off x="685800" y="1600200"/>
            <a:ext cx="7696200" cy="685800"/>
          </a:xfrm>
        </p:spPr>
        <p:txBody>
          <a:bodyPr/>
          <a:lstStyle/>
          <a:p>
            <a:r>
              <a:rPr lang="en-US" dirty="0"/>
              <a:t>Comparing eigenvectors </a:t>
            </a:r>
            <a:r>
              <a:rPr lang="en-US" dirty="0">
                <a:latin typeface="Lucida Grande"/>
                <a:cs typeface="Lucida Grande"/>
              </a:rPr>
              <a:t>w</a:t>
            </a:r>
            <a:r>
              <a:rPr lang="en-US" baseline="-25000" dirty="0">
                <a:latin typeface="Lucida Grande"/>
                <a:cs typeface="Lucida Grande"/>
              </a:rPr>
              <a:t>1</a:t>
            </a:r>
            <a:r>
              <a:rPr lang="en-US" dirty="0"/>
              <a:t> and </a:t>
            </a:r>
            <a:r>
              <a:rPr lang="en-US" dirty="0">
                <a:latin typeface="Lucida Grande"/>
                <a:cs typeface="Lucida Grande"/>
              </a:rPr>
              <a:t>w</a:t>
            </a:r>
            <a:r>
              <a:rPr lang="en-US" baseline="-25000" dirty="0">
                <a:latin typeface="Lucida Grande"/>
                <a:cs typeface="Lucida Grande"/>
              </a:rPr>
              <a:t>2</a:t>
            </a:r>
            <a:r>
              <a:rPr lang="en-US" dirty="0"/>
              <a:t>   </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33</a:t>
            </a:fld>
            <a:endParaRPr lang="en-US"/>
          </a:p>
        </p:txBody>
      </p:sp>
      <p:pic>
        <p:nvPicPr>
          <p:cNvPr id="6" name="Picture 5"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2667000"/>
            <a:ext cx="7581900" cy="3441700"/>
          </a:xfrm>
          <a:prstGeom prst="rect">
            <a:avLst/>
          </a:prstGeom>
        </p:spPr>
      </p:pic>
    </p:spTree>
    <p:extLst>
      <p:ext uri="{BB962C8B-B14F-4D97-AF65-F5344CB8AC3E}">
        <p14:creationId xmlns:p14="http://schemas.microsoft.com/office/powerpoint/2010/main" val="1325034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en-US" dirty="0">
                <a:solidFill>
                  <a:srgbClr val="FF0000"/>
                </a:solidFill>
              </a:rPr>
              <a:t>Project onto largest eigenvector of </a:t>
            </a:r>
            <a:r>
              <a:rPr lang="en-US" dirty="0">
                <a:solidFill>
                  <a:srgbClr val="FF0000"/>
                </a:solidFill>
                <a:latin typeface="Lucida Grande"/>
                <a:cs typeface="Lucida Grande"/>
              </a:rPr>
              <a:t>S</a:t>
            </a:r>
            <a:r>
              <a:rPr lang="en-US" dirty="0">
                <a:solidFill>
                  <a:srgbClr val="FF0000"/>
                </a:solidFill>
              </a:rPr>
              <a:t> gives best possible result for </a:t>
            </a:r>
            <a:r>
              <a:rPr lang="en-US" dirty="0">
                <a:solidFill>
                  <a:srgbClr val="FF0000"/>
                </a:solidFill>
                <a:latin typeface="Lucida Grande"/>
                <a:cs typeface="Lucida Grande"/>
              </a:rPr>
              <a:t>J(w)</a:t>
            </a:r>
            <a:r>
              <a:rPr lang="en-US" dirty="0"/>
              <a:t>   </a:t>
            </a:r>
          </a:p>
          <a:p>
            <a:r>
              <a:rPr lang="en-US" dirty="0"/>
              <a:t>Easy to generalize LDA to </a:t>
            </a:r>
            <a:r>
              <a:rPr lang="en-US" dirty="0">
                <a:solidFill>
                  <a:srgbClr val="FF0000"/>
                </a:solidFill>
              </a:rPr>
              <a:t>more than 2 classes</a:t>
            </a:r>
          </a:p>
          <a:p>
            <a:pPr lvl="1"/>
            <a:r>
              <a:rPr lang="en-US" dirty="0"/>
              <a:t>Vector </a:t>
            </a:r>
            <a:r>
              <a:rPr lang="en-US" dirty="0">
                <a:latin typeface="Lucida Grande"/>
                <a:cs typeface="Lucida Grande"/>
              </a:rPr>
              <a:t>w</a:t>
            </a:r>
            <a:r>
              <a:rPr lang="en-US" dirty="0"/>
              <a:t> replaced by a matrix </a:t>
            </a:r>
            <a:r>
              <a:rPr lang="en-US" dirty="0">
                <a:latin typeface="Lucida Grande"/>
                <a:cs typeface="Lucida Grande"/>
              </a:rPr>
              <a:t>W</a:t>
            </a:r>
            <a:r>
              <a:rPr lang="en-US" dirty="0"/>
              <a:t>, each column of which determines a </a:t>
            </a:r>
            <a:r>
              <a:rPr lang="en-US" dirty="0" err="1"/>
              <a:t>hyperplane</a:t>
            </a:r>
            <a:endParaRPr lang="en-US" dirty="0"/>
          </a:p>
          <a:p>
            <a:pPr lvl="1"/>
            <a:r>
              <a:rPr lang="en-US" dirty="0"/>
              <a:t>These </a:t>
            </a:r>
            <a:r>
              <a:rPr lang="en-US" dirty="0" err="1"/>
              <a:t>hyperplanes</a:t>
            </a:r>
            <a:r>
              <a:rPr lang="en-US" dirty="0"/>
              <a:t> partition the space for classification</a:t>
            </a:r>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34</a:t>
            </a:fld>
            <a:endParaRPr lang="en-US"/>
          </a:p>
        </p:txBody>
      </p:sp>
    </p:spTree>
    <p:extLst>
      <p:ext uri="{BB962C8B-B14F-4D97-AF65-F5344CB8AC3E}">
        <p14:creationId xmlns:p14="http://schemas.microsoft.com/office/powerpoint/2010/main" val="1122852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a:t>
            </a:r>
          </a:p>
        </p:txBody>
      </p:sp>
      <p:sp>
        <p:nvSpPr>
          <p:cNvPr id="3" name="Content Placeholder 2"/>
          <p:cNvSpPr>
            <a:spLocks noGrp="1"/>
          </p:cNvSpPr>
          <p:nvPr>
            <p:ph idx="1"/>
          </p:nvPr>
        </p:nvSpPr>
        <p:spPr/>
        <p:txBody>
          <a:bodyPr/>
          <a:lstStyle/>
          <a:p>
            <a:r>
              <a:rPr lang="en-US" dirty="0"/>
              <a:t>LDA is useful in its own right </a:t>
            </a:r>
            <a:r>
              <a:rPr lang="zh-CN" altLang="en-US" dirty="0">
                <a:solidFill>
                  <a:srgbClr val="FF0000"/>
                </a:solidFill>
              </a:rPr>
              <a:t>（</a:t>
            </a:r>
            <a:r>
              <a:rPr lang="ja-JP" altLang="en-US">
                <a:solidFill>
                  <a:srgbClr val="FF0000"/>
                </a:solidFill>
              </a:rPr>
              <a:t>本身很有用</a:t>
            </a:r>
            <a:r>
              <a:rPr lang="zh-CN" altLang="en-US" dirty="0">
                <a:solidFill>
                  <a:srgbClr val="FF0000"/>
                </a:solidFill>
              </a:rPr>
              <a:t>）</a:t>
            </a:r>
            <a:endParaRPr lang="en-US" dirty="0">
              <a:solidFill>
                <a:srgbClr val="FF0000"/>
              </a:solidFill>
            </a:endParaRPr>
          </a:p>
          <a:p>
            <a:r>
              <a:rPr lang="en-US" dirty="0"/>
              <a:t>Also interesting because of </a:t>
            </a:r>
            <a:r>
              <a:rPr lang="en-US" dirty="0">
                <a:solidFill>
                  <a:srgbClr val="FF0000"/>
                </a:solidFill>
              </a:rPr>
              <a:t>many connections to other ML techniques</a:t>
            </a:r>
          </a:p>
          <a:p>
            <a:pPr lvl="1"/>
            <a:r>
              <a:rPr lang="en-US" dirty="0">
                <a:solidFill>
                  <a:srgbClr val="FF0000"/>
                </a:solidFill>
              </a:rPr>
              <a:t>PCA, SVM, clustering</a:t>
            </a:r>
            <a:r>
              <a:rPr lang="en-US" dirty="0"/>
              <a:t>, other?</a:t>
            </a:r>
          </a:p>
          <a:p>
            <a:pPr lvl="1"/>
            <a:r>
              <a:rPr lang="en-US" dirty="0">
                <a:solidFill>
                  <a:srgbClr val="FF0000"/>
                </a:solidFill>
              </a:rPr>
              <a:t>Relates </a:t>
            </a:r>
            <a:r>
              <a:rPr lang="en-US" dirty="0" err="1">
                <a:solidFill>
                  <a:srgbClr val="FF0000"/>
                </a:solidFill>
              </a:rPr>
              <a:t>Lagrangian</a:t>
            </a:r>
            <a:r>
              <a:rPr lang="en-US" dirty="0">
                <a:solidFill>
                  <a:srgbClr val="FF0000"/>
                </a:solidFill>
              </a:rPr>
              <a:t> to eigenvectors</a:t>
            </a:r>
          </a:p>
          <a:p>
            <a:r>
              <a:rPr lang="en-US" dirty="0"/>
              <a:t>LDA generalizes to </a:t>
            </a:r>
            <a:r>
              <a:rPr lang="en-US" dirty="0">
                <a:solidFill>
                  <a:srgbClr val="FF0000"/>
                </a:solidFill>
              </a:rPr>
              <a:t>more classes</a:t>
            </a:r>
          </a:p>
          <a:p>
            <a:pPr lvl="1"/>
            <a:r>
              <a:rPr lang="en-US" dirty="0">
                <a:solidFill>
                  <a:srgbClr val="FF0000"/>
                </a:solidFill>
              </a:rPr>
              <a:t>QDA</a:t>
            </a:r>
            <a:r>
              <a:rPr lang="en-US" dirty="0"/>
              <a:t> is another a </a:t>
            </a:r>
            <a:r>
              <a:rPr lang="en-US" dirty="0">
                <a:solidFill>
                  <a:srgbClr val="FF0000"/>
                </a:solidFill>
              </a:rPr>
              <a:t>generalization of LDA</a:t>
            </a:r>
          </a:p>
          <a:p>
            <a:r>
              <a:rPr lang="en-US" dirty="0"/>
              <a:t>Nice!</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35</a:t>
            </a:fld>
            <a:endParaRPr lang="en-US"/>
          </a:p>
        </p:txBody>
      </p:sp>
    </p:spTree>
    <p:extLst>
      <p:ext uri="{BB962C8B-B14F-4D97-AF65-F5344CB8AC3E}">
        <p14:creationId xmlns:p14="http://schemas.microsoft.com/office/powerpoint/2010/main" val="209859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a:t>
            </a:r>
            <a:r>
              <a:rPr lang="en-US" dirty="0" err="1"/>
              <a:t>vs</a:t>
            </a:r>
            <a:r>
              <a:rPr lang="en-US" dirty="0"/>
              <a:t> QDA</a:t>
            </a:r>
          </a:p>
        </p:txBody>
      </p:sp>
      <p:sp>
        <p:nvSpPr>
          <p:cNvPr id="3" name="Content Placeholder 2"/>
          <p:cNvSpPr>
            <a:spLocks noGrp="1"/>
          </p:cNvSpPr>
          <p:nvPr>
            <p:ph idx="1"/>
          </p:nvPr>
        </p:nvSpPr>
        <p:spPr>
          <a:xfrm>
            <a:off x="609600" y="1676400"/>
            <a:ext cx="8153400" cy="4419600"/>
          </a:xfrm>
        </p:spPr>
        <p:txBody>
          <a:bodyPr/>
          <a:lstStyle/>
          <a:p>
            <a:r>
              <a:rPr lang="en-US" dirty="0"/>
              <a:t>LDA is simpler, </a:t>
            </a:r>
            <a:r>
              <a:rPr lang="en-US" dirty="0">
                <a:solidFill>
                  <a:srgbClr val="FF0000"/>
                </a:solidFill>
              </a:rPr>
              <a:t>fewer</a:t>
            </a:r>
            <a:r>
              <a:rPr lang="en-US" dirty="0"/>
              <a:t> parameters</a:t>
            </a:r>
          </a:p>
          <a:p>
            <a:pPr lvl="1"/>
            <a:r>
              <a:rPr lang="en-US" dirty="0">
                <a:solidFill>
                  <a:srgbClr val="FF0000"/>
                </a:solidFill>
              </a:rPr>
              <a:t>Connections to both SVM and PCA</a:t>
            </a:r>
          </a:p>
          <a:p>
            <a:pPr lvl="1"/>
            <a:r>
              <a:rPr lang="en-US" dirty="0"/>
              <a:t>But, </a:t>
            </a:r>
            <a:r>
              <a:rPr lang="en-US" dirty="0">
                <a:solidFill>
                  <a:srgbClr val="FF0000"/>
                </a:solidFill>
              </a:rPr>
              <a:t>no kernel trick</a:t>
            </a:r>
            <a:r>
              <a:rPr lang="en-US" dirty="0"/>
              <a:t>, and </a:t>
            </a:r>
            <a:r>
              <a:rPr lang="en-US" dirty="0">
                <a:solidFill>
                  <a:srgbClr val="FF0000"/>
                </a:solidFill>
              </a:rPr>
              <a:t>projection</a:t>
            </a:r>
            <a:r>
              <a:rPr lang="en-US" dirty="0"/>
              <a:t> of data is </a:t>
            </a:r>
            <a:r>
              <a:rPr lang="en-US" dirty="0">
                <a:solidFill>
                  <a:srgbClr val="FF0000"/>
                </a:solidFill>
              </a:rPr>
              <a:t>simpler</a:t>
            </a:r>
            <a:r>
              <a:rPr lang="en-US" dirty="0"/>
              <a:t> in LDA </a:t>
            </a:r>
          </a:p>
          <a:p>
            <a:r>
              <a:rPr lang="en-US" dirty="0"/>
              <a:t>QDA </a:t>
            </a:r>
            <a:r>
              <a:rPr lang="en-US" dirty="0">
                <a:solidFill>
                  <a:srgbClr val="FF0000"/>
                </a:solidFill>
              </a:rPr>
              <a:t>more</a:t>
            </a:r>
            <a:r>
              <a:rPr lang="en-US" dirty="0"/>
              <a:t> complex, more parameters</a:t>
            </a:r>
          </a:p>
          <a:p>
            <a:pPr lvl="1"/>
            <a:r>
              <a:rPr lang="en-US" dirty="0">
                <a:solidFill>
                  <a:srgbClr val="FF0000"/>
                </a:solidFill>
              </a:rPr>
              <a:t>Can separate some cases that LDA cannot</a:t>
            </a:r>
          </a:p>
          <a:p>
            <a:pPr lvl="1"/>
            <a:r>
              <a:rPr lang="en-US" dirty="0"/>
              <a:t>In practice, </a:t>
            </a:r>
            <a:r>
              <a:rPr lang="en-US" dirty="0">
                <a:solidFill>
                  <a:srgbClr val="FF0000"/>
                </a:solidFill>
              </a:rPr>
              <a:t>may not be too much better</a:t>
            </a:r>
          </a:p>
          <a:p>
            <a:r>
              <a:rPr lang="en-US" dirty="0"/>
              <a:t>We’ll only consider LDA here</a:t>
            </a:r>
          </a:p>
        </p:txBody>
      </p:sp>
      <p:sp>
        <p:nvSpPr>
          <p:cNvPr id="4" name="Footer Placeholder 3"/>
          <p:cNvSpPr>
            <a:spLocks noGrp="1"/>
          </p:cNvSpPr>
          <p:nvPr>
            <p:ph type="ftr" sz="quarter" idx="10"/>
          </p:nvPr>
        </p:nvSpPr>
        <p:spPr/>
        <p:txBody>
          <a:bodyPr/>
          <a:lstStyle/>
          <a:p>
            <a:pPr>
              <a:defRPr/>
            </a:pPr>
            <a:r>
              <a:rPr lang="en-US" dirty="0"/>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4</a:t>
            </a:fld>
            <a:endParaRPr lang="en-US"/>
          </a:p>
        </p:txBody>
      </p:sp>
    </p:spTree>
    <p:extLst>
      <p:ext uri="{BB962C8B-B14F-4D97-AF65-F5344CB8AC3E}">
        <p14:creationId xmlns:p14="http://schemas.microsoft.com/office/powerpoint/2010/main" val="98978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63000" cy="1219200"/>
          </a:xfrm>
        </p:spPr>
        <p:txBody>
          <a:bodyPr/>
          <a:lstStyle/>
          <a:p>
            <a:r>
              <a:rPr lang="en-US" dirty="0"/>
              <a:t>LDA and PCA and SVM (Oh My!)</a:t>
            </a:r>
          </a:p>
        </p:txBody>
      </p:sp>
      <p:sp>
        <p:nvSpPr>
          <p:cNvPr id="3" name="Content Placeholder 2"/>
          <p:cNvSpPr>
            <a:spLocks noGrp="1"/>
          </p:cNvSpPr>
          <p:nvPr>
            <p:ph idx="1"/>
          </p:nvPr>
        </p:nvSpPr>
        <p:spPr>
          <a:xfrm>
            <a:off x="685800" y="1752600"/>
            <a:ext cx="8077200" cy="4495800"/>
          </a:xfrm>
        </p:spPr>
        <p:txBody>
          <a:bodyPr/>
          <a:lstStyle/>
          <a:p>
            <a:r>
              <a:rPr lang="en-US" dirty="0"/>
              <a:t>Can view LDA training </a:t>
            </a:r>
            <a:r>
              <a:rPr lang="en-US" dirty="0">
                <a:solidFill>
                  <a:srgbClr val="FF0000"/>
                </a:solidFill>
              </a:rPr>
              <a:t>similar</a:t>
            </a:r>
            <a:r>
              <a:rPr lang="en-US" dirty="0"/>
              <a:t> to PCA</a:t>
            </a:r>
          </a:p>
          <a:p>
            <a:pPr lvl="1"/>
            <a:r>
              <a:rPr lang="en-US" dirty="0"/>
              <a:t>Training set consists of </a:t>
            </a:r>
            <a:r>
              <a:rPr lang="en-US" dirty="0">
                <a:latin typeface="Lucida Grande"/>
                <a:cs typeface="Lucida Grande"/>
              </a:rPr>
              <a:t>m</a:t>
            </a:r>
            <a:r>
              <a:rPr lang="en-US" dirty="0"/>
              <a:t> “experiments” with </a:t>
            </a:r>
            <a:r>
              <a:rPr lang="en-US" dirty="0">
                <a:latin typeface="Lucida Grande"/>
                <a:cs typeface="Lucida Grande"/>
              </a:rPr>
              <a:t>n</a:t>
            </a:r>
            <a:r>
              <a:rPr lang="en-US" dirty="0"/>
              <a:t> “measurements” each</a:t>
            </a:r>
          </a:p>
          <a:p>
            <a:pPr lvl="1"/>
            <a:r>
              <a:rPr lang="en-US" dirty="0"/>
              <a:t>Form a </a:t>
            </a:r>
            <a:r>
              <a:rPr lang="en-US" dirty="0">
                <a:solidFill>
                  <a:srgbClr val="FF0000"/>
                </a:solidFill>
              </a:rPr>
              <a:t>covariance-like matrix</a:t>
            </a:r>
          </a:p>
          <a:p>
            <a:r>
              <a:rPr lang="en-US" dirty="0"/>
              <a:t>LDA training also related to SVM</a:t>
            </a:r>
          </a:p>
          <a:p>
            <a:pPr lvl="1"/>
            <a:r>
              <a:rPr lang="en-US" dirty="0"/>
              <a:t>We </a:t>
            </a:r>
            <a:r>
              <a:rPr lang="en-US" dirty="0">
                <a:solidFill>
                  <a:srgbClr val="FF0000"/>
                </a:solidFill>
              </a:rPr>
              <a:t>project/separate based on </a:t>
            </a:r>
            <a:r>
              <a:rPr lang="en-US" dirty="0" err="1">
                <a:solidFill>
                  <a:srgbClr val="FF0000"/>
                </a:solidFill>
              </a:rPr>
              <a:t>hyperplane</a:t>
            </a:r>
            <a:endParaRPr lang="en-US" dirty="0">
              <a:solidFill>
                <a:srgbClr val="FF0000"/>
              </a:solidFill>
            </a:endParaRPr>
          </a:p>
          <a:p>
            <a:pPr lvl="1"/>
            <a:r>
              <a:rPr lang="en-US" dirty="0"/>
              <a:t>But, </a:t>
            </a:r>
            <a:r>
              <a:rPr lang="en-US" dirty="0">
                <a:solidFill>
                  <a:srgbClr val="FF0000"/>
                </a:solidFill>
              </a:rPr>
              <a:t>no kernel trick</a:t>
            </a:r>
            <a:r>
              <a:rPr lang="en-US" dirty="0"/>
              <a:t>, so LDA is </a:t>
            </a:r>
            <a:r>
              <a:rPr lang="en-US" dirty="0">
                <a:solidFill>
                  <a:srgbClr val="FF0000"/>
                </a:solidFill>
              </a:rPr>
              <a:t>simpler</a:t>
            </a:r>
          </a:p>
          <a:p>
            <a:r>
              <a:rPr lang="en-US" dirty="0"/>
              <a:t>Lagrange multipliers &amp; eigenvectors? </a:t>
            </a:r>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5</a:t>
            </a:fld>
            <a:endParaRPr lang="en-US"/>
          </a:p>
        </p:txBody>
      </p:sp>
    </p:spTree>
    <p:extLst>
      <p:ext uri="{BB962C8B-B14F-4D97-AF65-F5344CB8AC3E}">
        <p14:creationId xmlns:p14="http://schemas.microsoft.com/office/powerpoint/2010/main" val="248153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Idea Behind LDA?</a:t>
            </a:r>
          </a:p>
        </p:txBody>
      </p:sp>
      <p:sp>
        <p:nvSpPr>
          <p:cNvPr id="3" name="Content Placeholder 2"/>
          <p:cNvSpPr>
            <a:spLocks noGrp="1"/>
          </p:cNvSpPr>
          <p:nvPr>
            <p:ph idx="1"/>
          </p:nvPr>
        </p:nvSpPr>
        <p:spPr>
          <a:xfrm>
            <a:off x="685800" y="1676400"/>
            <a:ext cx="8001000" cy="4495800"/>
          </a:xfrm>
        </p:spPr>
        <p:txBody>
          <a:bodyPr/>
          <a:lstStyle/>
          <a:p>
            <a:r>
              <a:rPr lang="is-IS" b="1" i="1" dirty="0">
                <a:solidFill>
                  <a:srgbClr val="FF0000"/>
                </a:solidFill>
              </a:rPr>
              <a:t>Scatter</a:t>
            </a:r>
            <a:r>
              <a:rPr lang="is-IS" dirty="0"/>
              <a:t> is closely related to </a:t>
            </a:r>
            <a:r>
              <a:rPr lang="is-IS" dirty="0">
                <a:solidFill>
                  <a:srgbClr val="FF0000"/>
                </a:solidFill>
              </a:rPr>
              <a:t>variance</a:t>
            </a:r>
          </a:p>
          <a:p>
            <a:r>
              <a:rPr lang="is-IS" dirty="0">
                <a:solidFill>
                  <a:srgbClr val="FF0000"/>
                </a:solidFill>
              </a:rPr>
              <a:t>Mean</a:t>
            </a:r>
            <a:r>
              <a:rPr lang="is-IS" dirty="0"/>
              <a:t> and </a:t>
            </a:r>
            <a:r>
              <a:rPr lang="is-IS" dirty="0">
                <a:solidFill>
                  <a:srgbClr val="FF0000"/>
                </a:solidFill>
              </a:rPr>
              <a:t>scatter</a:t>
            </a:r>
            <a:r>
              <a:rPr lang="is-IS" dirty="0"/>
              <a:t> of training data is </a:t>
            </a:r>
            <a:r>
              <a:rPr lang="is-IS" dirty="0">
                <a:solidFill>
                  <a:srgbClr val="FF0000"/>
                </a:solidFill>
              </a:rPr>
              <a:t>not under our control</a:t>
            </a:r>
          </a:p>
          <a:p>
            <a:pPr lvl="1"/>
            <a:r>
              <a:rPr lang="is-IS" dirty="0"/>
              <a:t>But, have some </a:t>
            </a:r>
            <a:r>
              <a:rPr lang="is-IS" dirty="0">
                <a:solidFill>
                  <a:srgbClr val="FF0000"/>
                </a:solidFill>
              </a:rPr>
              <a:t>control in projection space</a:t>
            </a:r>
          </a:p>
          <a:p>
            <a:r>
              <a:rPr lang="is-IS" dirty="0"/>
              <a:t>Project training data onto </a:t>
            </a:r>
            <a:r>
              <a:rPr lang="is-IS" dirty="0">
                <a:solidFill>
                  <a:srgbClr val="FF0000"/>
                </a:solidFill>
              </a:rPr>
              <a:t>hyperplane</a:t>
            </a:r>
            <a:r>
              <a:rPr lang="is-IS" dirty="0"/>
              <a:t>...</a:t>
            </a:r>
          </a:p>
          <a:p>
            <a:pPr lvl="1"/>
            <a:r>
              <a:rPr lang="en-US" dirty="0"/>
              <a:t>Making distance between </a:t>
            </a:r>
            <a:r>
              <a:rPr lang="is-IS" dirty="0"/>
              <a:t>class </a:t>
            </a:r>
            <a:r>
              <a:rPr lang="is-IS" b="1" i="1" dirty="0">
                <a:solidFill>
                  <a:srgbClr val="FF0000"/>
                </a:solidFill>
              </a:rPr>
              <a:t>means</a:t>
            </a:r>
            <a:r>
              <a:rPr lang="is-IS" dirty="0"/>
              <a:t> </a:t>
            </a:r>
            <a:r>
              <a:rPr lang="is-IS" b="1" dirty="0">
                <a:solidFill>
                  <a:srgbClr val="3366FF"/>
                </a:solidFill>
              </a:rPr>
              <a:t>LARGE</a:t>
            </a:r>
            <a:r>
              <a:rPr lang="is-IS" dirty="0"/>
              <a:t> and the within class </a:t>
            </a:r>
            <a:r>
              <a:rPr lang="is-IS" b="1" i="1" dirty="0">
                <a:solidFill>
                  <a:srgbClr val="FF0000"/>
                </a:solidFill>
              </a:rPr>
              <a:t>scatter</a:t>
            </a:r>
            <a:r>
              <a:rPr lang="is-IS" dirty="0"/>
              <a:t> </a:t>
            </a:r>
            <a:r>
              <a:rPr lang="is-IS" sz="2000" b="1" dirty="0">
                <a:solidFill>
                  <a:srgbClr val="3366FF"/>
                </a:solidFill>
              </a:rPr>
              <a:t>small</a:t>
            </a:r>
            <a:r>
              <a:rPr lang="is-IS" dirty="0"/>
              <a:t>   </a:t>
            </a:r>
          </a:p>
          <a:p>
            <a:pPr lvl="1"/>
            <a:r>
              <a:rPr lang="ja-JP" altLang="is-IS"/>
              <a:t>使</a:t>
            </a:r>
            <a:r>
              <a:rPr lang="ja-JP" altLang="en-US"/>
              <a:t>分类均值变大</a:t>
            </a:r>
            <a:r>
              <a:rPr lang="zh-CN" altLang="en-US" dirty="0"/>
              <a:t> </a:t>
            </a:r>
            <a:r>
              <a:rPr lang="ja-JP" altLang="en-US"/>
              <a:t>且</a:t>
            </a:r>
            <a:r>
              <a:rPr lang="zh-CN" altLang="en-US" dirty="0"/>
              <a:t> </a:t>
            </a:r>
            <a:r>
              <a:rPr lang="ja-JP" altLang="en-US"/>
              <a:t>分类内部离散变小</a:t>
            </a:r>
            <a:endParaRPr lang="is-IS" dirty="0"/>
          </a:p>
          <a:p>
            <a:r>
              <a:rPr lang="is-IS" dirty="0"/>
              <a:t>But how?</a:t>
            </a:r>
          </a:p>
          <a:p>
            <a:pPr lvl="1"/>
            <a:endParaRPr lang="is-IS" dirty="0"/>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6</a:t>
            </a:fld>
            <a:endParaRPr lang="en-US"/>
          </a:p>
        </p:txBody>
      </p:sp>
    </p:spTree>
    <p:extLst>
      <p:ext uri="{BB962C8B-B14F-4D97-AF65-F5344CB8AC3E}">
        <p14:creationId xmlns:p14="http://schemas.microsoft.com/office/powerpoint/2010/main" val="111787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and Clustering</a:t>
            </a:r>
          </a:p>
        </p:txBody>
      </p:sp>
      <p:sp>
        <p:nvSpPr>
          <p:cNvPr id="3" name="Content Placeholder 2"/>
          <p:cNvSpPr>
            <a:spLocks noGrp="1"/>
          </p:cNvSpPr>
          <p:nvPr>
            <p:ph idx="1"/>
          </p:nvPr>
        </p:nvSpPr>
        <p:spPr>
          <a:xfrm>
            <a:off x="685800" y="1676400"/>
            <a:ext cx="8153400" cy="4495800"/>
          </a:xfrm>
        </p:spPr>
        <p:txBody>
          <a:bodyPr/>
          <a:lstStyle/>
          <a:p>
            <a:r>
              <a:rPr lang="en-US" dirty="0"/>
              <a:t>Again,</a:t>
            </a:r>
            <a:r>
              <a:rPr lang="is-IS" dirty="0"/>
              <a:t> want </a:t>
            </a:r>
            <a:r>
              <a:rPr lang="is-IS" b="1" i="1" dirty="0"/>
              <a:t>p</a:t>
            </a:r>
            <a:r>
              <a:rPr lang="en-US" b="1" i="1" dirty="0" err="1"/>
              <a:t>rojected</a:t>
            </a:r>
            <a:r>
              <a:rPr lang="en-US" dirty="0"/>
              <a:t> data to have</a:t>
            </a:r>
            <a:r>
              <a:rPr lang="is-IS" dirty="0"/>
              <a:t>…</a:t>
            </a:r>
            <a:endParaRPr lang="en-US" dirty="0"/>
          </a:p>
          <a:p>
            <a:pPr lvl="1"/>
            <a:r>
              <a:rPr lang="en-US" dirty="0">
                <a:solidFill>
                  <a:srgbClr val="FF0000"/>
                </a:solidFill>
              </a:rPr>
              <a:t>Between-class means that are far apart</a:t>
            </a:r>
          </a:p>
          <a:p>
            <a:pPr lvl="1"/>
            <a:r>
              <a:rPr lang="is-IS" dirty="0">
                <a:solidFill>
                  <a:srgbClr val="FF0000"/>
                </a:solidFill>
              </a:rPr>
              <a:t>W</a:t>
            </a:r>
            <a:r>
              <a:rPr lang="en-US" dirty="0" err="1">
                <a:solidFill>
                  <a:srgbClr val="FF0000"/>
                </a:solidFill>
              </a:rPr>
              <a:t>ithin</a:t>
            </a:r>
            <a:r>
              <a:rPr lang="en-US" dirty="0">
                <a:solidFill>
                  <a:srgbClr val="FF0000"/>
                </a:solidFill>
              </a:rPr>
              <a:t>-class scatter is small (both classes)</a:t>
            </a:r>
            <a:endParaRPr lang="is-IS" dirty="0">
              <a:solidFill>
                <a:srgbClr val="FF0000"/>
              </a:solidFill>
            </a:endParaRPr>
          </a:p>
          <a:p>
            <a:r>
              <a:rPr lang="is-IS" dirty="0"/>
              <a:t>Recall that in clustering, we want...</a:t>
            </a:r>
          </a:p>
          <a:p>
            <a:pPr lvl="1"/>
            <a:r>
              <a:rPr lang="is-IS" dirty="0"/>
              <a:t>Distance between clusters to be large</a:t>
            </a:r>
          </a:p>
          <a:p>
            <a:pPr lvl="1"/>
            <a:r>
              <a:rPr lang="is-IS" dirty="0"/>
              <a:t>And each cluster should be compact</a:t>
            </a:r>
            <a:r>
              <a:rPr lang="zh-CN" altLang="en-US" dirty="0"/>
              <a:t>（紧凑）</a:t>
            </a:r>
            <a:endParaRPr lang="is-IS" dirty="0"/>
          </a:p>
          <a:p>
            <a:pPr lvl="1"/>
            <a:r>
              <a:rPr lang="is-IS" dirty="0"/>
              <a:t>Replace “cluster” with “class” in LDA</a:t>
            </a:r>
          </a:p>
          <a:p>
            <a:r>
              <a:rPr lang="is-IS" dirty="0"/>
              <a:t>So, LDA is related to clustering too!</a:t>
            </a:r>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7</a:t>
            </a:fld>
            <a:endParaRPr lang="en-US"/>
          </a:p>
        </p:txBody>
      </p:sp>
    </p:spTree>
    <p:extLst>
      <p:ext uri="{BB962C8B-B14F-4D97-AF65-F5344CB8AC3E}">
        <p14:creationId xmlns:p14="http://schemas.microsoft.com/office/powerpoint/2010/main" val="3336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Examples</a:t>
            </a:r>
          </a:p>
        </p:txBody>
      </p:sp>
      <p:sp>
        <p:nvSpPr>
          <p:cNvPr id="3" name="Content Placeholder 2"/>
          <p:cNvSpPr>
            <a:spLocks noGrp="1"/>
          </p:cNvSpPr>
          <p:nvPr>
            <p:ph idx="1"/>
          </p:nvPr>
        </p:nvSpPr>
        <p:spPr>
          <a:xfrm>
            <a:off x="685800" y="1676400"/>
            <a:ext cx="7848600" cy="1295400"/>
          </a:xfrm>
        </p:spPr>
        <p:txBody>
          <a:bodyPr/>
          <a:lstStyle/>
          <a:p>
            <a:r>
              <a:rPr lang="en-US" dirty="0"/>
              <a:t>Projecting onto </a:t>
            </a:r>
            <a:r>
              <a:rPr lang="en-US" dirty="0" err="1"/>
              <a:t>hyperplane</a:t>
            </a:r>
            <a:endParaRPr lang="en-US" dirty="0"/>
          </a:p>
          <a:p>
            <a:r>
              <a:rPr lang="en-US" dirty="0">
                <a:solidFill>
                  <a:srgbClr val="FF0000"/>
                </a:solidFill>
              </a:rPr>
              <a:t>Why is projection </a:t>
            </a:r>
            <a:r>
              <a:rPr lang="en-US" dirty="0">
                <a:solidFill>
                  <a:srgbClr val="FF0000"/>
                </a:solidFill>
                <a:latin typeface="Lucida Grande"/>
                <a:cs typeface="Lucida Grande"/>
              </a:rPr>
              <a:t>(b)</a:t>
            </a:r>
            <a:r>
              <a:rPr lang="en-US" dirty="0">
                <a:solidFill>
                  <a:srgbClr val="FF0000"/>
                </a:solidFill>
              </a:rPr>
              <a:t> better than </a:t>
            </a:r>
            <a:r>
              <a:rPr lang="en-US" dirty="0">
                <a:solidFill>
                  <a:srgbClr val="FF0000"/>
                </a:solidFill>
                <a:latin typeface="Lucida Grande"/>
                <a:cs typeface="Lucida Grande"/>
              </a:rPr>
              <a:t>(a)</a:t>
            </a:r>
            <a:r>
              <a:rPr lang="en-US" dirty="0">
                <a:solidFill>
                  <a:srgbClr val="FF0000"/>
                </a:solidFill>
              </a:rPr>
              <a:t>?</a:t>
            </a:r>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8</a:t>
            </a:fld>
            <a:endParaRPr lang="en-US"/>
          </a:p>
        </p:txBody>
      </p:sp>
      <p:pic>
        <p:nvPicPr>
          <p:cNvPr id="6" name="Picture 5"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2997200"/>
            <a:ext cx="7556500" cy="3175000"/>
          </a:xfrm>
          <a:prstGeom prst="rect">
            <a:avLst/>
          </a:prstGeom>
        </p:spPr>
      </p:pic>
    </p:spTree>
    <p:extLst>
      <p:ext uri="{BB962C8B-B14F-4D97-AF65-F5344CB8AC3E}">
        <p14:creationId xmlns:p14="http://schemas.microsoft.com/office/powerpoint/2010/main" val="308330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Projection</a:t>
            </a:r>
          </a:p>
        </p:txBody>
      </p:sp>
      <p:sp>
        <p:nvSpPr>
          <p:cNvPr id="3" name="Content Placeholder 2"/>
          <p:cNvSpPr>
            <a:spLocks noGrp="1"/>
          </p:cNvSpPr>
          <p:nvPr>
            <p:ph idx="1"/>
          </p:nvPr>
        </p:nvSpPr>
        <p:spPr/>
        <p:txBody>
          <a:bodyPr/>
          <a:lstStyle/>
          <a:p>
            <a:r>
              <a:rPr lang="en-US" dirty="0"/>
              <a:t>Again, in LDA we </a:t>
            </a:r>
            <a:r>
              <a:rPr lang="en-US" dirty="0">
                <a:solidFill>
                  <a:srgbClr val="FF0000"/>
                </a:solidFill>
              </a:rPr>
              <a:t>maximize</a:t>
            </a:r>
            <a:r>
              <a:rPr lang="en-US" dirty="0"/>
              <a:t> separation between means </a:t>
            </a:r>
            <a:r>
              <a:rPr lang="en-US" b="1" i="1" dirty="0"/>
              <a:t>and</a:t>
            </a:r>
            <a:r>
              <a:rPr lang="en-US" dirty="0"/>
              <a:t> </a:t>
            </a:r>
            <a:r>
              <a:rPr lang="en-US" baseline="-25000" dirty="0"/>
              <a:t> </a:t>
            </a:r>
            <a:r>
              <a:rPr lang="en-US" dirty="0">
                <a:solidFill>
                  <a:srgbClr val="FF0000"/>
                </a:solidFill>
              </a:rPr>
              <a:t>minimize</a:t>
            </a:r>
            <a:r>
              <a:rPr lang="en-US" dirty="0"/>
              <a:t> scatter</a:t>
            </a:r>
          </a:p>
          <a:p>
            <a:pPr lvl="1"/>
            <a:r>
              <a:rPr lang="en-US" dirty="0">
                <a:solidFill>
                  <a:srgbClr val="FF0000"/>
                </a:solidFill>
              </a:rPr>
              <a:t>In the projection space, not input space</a:t>
            </a:r>
          </a:p>
          <a:p>
            <a:r>
              <a:rPr lang="en-US" dirty="0">
                <a:solidFill>
                  <a:schemeClr val="tx2"/>
                </a:solidFill>
              </a:rPr>
              <a:t>But, why worry </a:t>
            </a:r>
            <a:r>
              <a:rPr lang="en-US" dirty="0">
                <a:solidFill>
                  <a:srgbClr val="FF0000"/>
                </a:solidFill>
              </a:rPr>
              <a:t>about</a:t>
            </a:r>
            <a:r>
              <a:rPr lang="en-US" dirty="0">
                <a:solidFill>
                  <a:schemeClr val="tx2"/>
                </a:solidFill>
              </a:rPr>
              <a:t> the scatter?</a:t>
            </a:r>
          </a:p>
          <a:p>
            <a:r>
              <a:rPr lang="en-US" dirty="0"/>
              <a:t>That is, why not just separate means?</a:t>
            </a:r>
          </a:p>
          <a:p>
            <a:pPr lvl="1"/>
            <a:r>
              <a:rPr lang="en-US" dirty="0"/>
              <a:t>Kind of like the </a:t>
            </a:r>
            <a:r>
              <a:rPr lang="en-US" dirty="0">
                <a:solidFill>
                  <a:srgbClr val="FF0000"/>
                </a:solidFill>
              </a:rPr>
              <a:t>opposite of K-means</a:t>
            </a:r>
          </a:p>
          <a:p>
            <a:pPr lvl="1"/>
            <a:r>
              <a:rPr lang="en-US" dirty="0"/>
              <a:t>Would be </a:t>
            </a:r>
            <a:r>
              <a:rPr lang="en-US" dirty="0">
                <a:solidFill>
                  <a:srgbClr val="FF0000"/>
                </a:solidFill>
              </a:rPr>
              <a:t>easier</a:t>
            </a:r>
            <a:r>
              <a:rPr lang="en-US" dirty="0"/>
              <a:t> if we </a:t>
            </a:r>
            <a:r>
              <a:rPr lang="en-US" dirty="0">
                <a:solidFill>
                  <a:srgbClr val="FF0000"/>
                </a:solidFill>
              </a:rPr>
              <a:t>forget</a:t>
            </a:r>
            <a:r>
              <a:rPr lang="en-US" dirty="0"/>
              <a:t> the scatter</a:t>
            </a:r>
          </a:p>
          <a:p>
            <a:pPr lvl="1"/>
            <a:r>
              <a:rPr lang="en-US" dirty="0"/>
              <a:t>What could possibly go wrong?</a:t>
            </a:r>
          </a:p>
          <a:p>
            <a:endParaRPr lang="en-US" dirty="0"/>
          </a:p>
        </p:txBody>
      </p:sp>
      <p:sp>
        <p:nvSpPr>
          <p:cNvPr id="4" name="Footer Placeholder 3"/>
          <p:cNvSpPr>
            <a:spLocks noGrp="1"/>
          </p:cNvSpPr>
          <p:nvPr>
            <p:ph type="ftr" sz="quarter" idx="10"/>
          </p:nvPr>
        </p:nvSpPr>
        <p:spPr/>
        <p:txBody>
          <a:bodyPr/>
          <a:lstStyle/>
          <a:p>
            <a:pPr>
              <a:defRPr/>
            </a:pPr>
            <a:r>
              <a:rPr lang="en-US"/>
              <a:t>LDA</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9</a:t>
            </a:fld>
            <a:endParaRPr lang="en-US"/>
          </a:p>
        </p:txBody>
      </p:sp>
    </p:spTree>
    <p:extLst>
      <p:ext uri="{BB962C8B-B14F-4D97-AF65-F5344CB8AC3E}">
        <p14:creationId xmlns:p14="http://schemas.microsoft.com/office/powerpoint/2010/main" val="796832451"/>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5294</TotalTime>
  <Words>1660</Words>
  <Application>Microsoft Macintosh PowerPoint</Application>
  <PresentationFormat>On-screen Show (4:3)</PresentationFormat>
  <Paragraphs>324</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Brush Script MT Italic</vt:lpstr>
      <vt:lpstr>Comic Sans MS</vt:lpstr>
      <vt:lpstr>Lucida Grande</vt:lpstr>
      <vt:lpstr>Times</vt:lpstr>
      <vt:lpstr>Times New Roman</vt:lpstr>
      <vt:lpstr>Wingdings</vt:lpstr>
      <vt:lpstr>Default Design</vt:lpstr>
      <vt:lpstr>Linear Discriminant Analysis</vt:lpstr>
      <vt:lpstr>LDA and QDA</vt:lpstr>
      <vt:lpstr>LDA vs QDA</vt:lpstr>
      <vt:lpstr>LDA vs QDA</vt:lpstr>
      <vt:lpstr>LDA and PCA and SVM (Oh My!)</vt:lpstr>
      <vt:lpstr>Big Idea Behind LDA?</vt:lpstr>
      <vt:lpstr>LDA and Clustering</vt:lpstr>
      <vt:lpstr>Projection Examples</vt:lpstr>
      <vt:lpstr>LDA Projection</vt:lpstr>
      <vt:lpstr>LDA Projection</vt:lpstr>
      <vt:lpstr>LDA Training</vt:lpstr>
      <vt:lpstr>Notation</vt:lpstr>
      <vt:lpstr>Mean and Scatter</vt:lpstr>
      <vt:lpstr>Projected Mean and Scatter</vt:lpstr>
      <vt:lpstr>Projected Means</vt:lpstr>
      <vt:lpstr>Fisher Discriminant</vt:lpstr>
      <vt:lpstr>Fisher Discriminant</vt:lpstr>
      <vt:lpstr>Example</vt:lpstr>
      <vt:lpstr>Maximizing J(w)</vt:lpstr>
      <vt:lpstr>Matrix Form</vt:lpstr>
      <vt:lpstr>In Projection Space</vt:lpstr>
      <vt:lpstr>Matrix Form</vt:lpstr>
      <vt:lpstr>Lagrange Multipliers</vt:lpstr>
      <vt:lpstr>Lagrange Multipliers</vt:lpstr>
      <vt:lpstr>Lagrange Multipliers</vt:lpstr>
      <vt:lpstr>LDA and PCA and SVM</vt:lpstr>
      <vt:lpstr>Comparison of LDA and PCA</vt:lpstr>
      <vt:lpstr>Numerical Example</vt:lpstr>
      <vt:lpstr>Mean and Scatter Matrices</vt:lpstr>
      <vt:lpstr>Matrices</vt:lpstr>
      <vt:lpstr>Eigenvectors</vt:lpstr>
      <vt:lpstr>Solution?</vt:lpstr>
      <vt:lpstr>Projecting Onto Eigenvectors</vt:lpstr>
      <vt:lpstr>LDA</vt:lpstr>
      <vt:lpstr>Bottom 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subject/>
  <dc:creator>Mark Stamp</dc:creator>
  <cp:keywords/>
  <dc:description/>
  <cp:lastModifiedBy>jianwei li</cp:lastModifiedBy>
  <cp:revision>849</cp:revision>
  <dcterms:created xsi:type="dcterms:W3CDTF">2015-10-29T11:48:30Z</dcterms:created>
  <dcterms:modified xsi:type="dcterms:W3CDTF">2020-03-05T01:45:15Z</dcterms:modified>
  <cp:category/>
</cp:coreProperties>
</file>