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60" r:id="rId6"/>
    <p:sldId id="263" r:id="rId7"/>
    <p:sldId id="274" r:id="rId8"/>
    <p:sldId id="275" r:id="rId9"/>
    <p:sldId id="276" r:id="rId10"/>
    <p:sldId id="273" r:id="rId11"/>
    <p:sldId id="27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07351-B6DD-40D8-80C7-4A41126A6B70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2565-55AC-4CC3-BAFD-F0152FAC11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81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Found</a:t>
            </a:r>
            <a:r>
              <a:rPr lang="de-DE" dirty="0"/>
              <a:t> on Physionet.org, </a:t>
            </a:r>
            <a:r>
              <a:rPr lang="de-DE" dirty="0" err="1"/>
              <a:t>patients</a:t>
            </a:r>
            <a:r>
              <a:rPr lang="de-DE" dirty="0"/>
              <a:t> 1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baslines</a:t>
            </a:r>
            <a:r>
              <a:rPr lang="de-DE" dirty="0"/>
              <a:t>, 3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4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E2565-55AC-4CC3-BAFD-F0152FAC11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Found</a:t>
            </a:r>
            <a:r>
              <a:rPr lang="de-DE" dirty="0"/>
              <a:t> on Physionet.org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E2565-55AC-4CC3-BAFD-F0152FAC11D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42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Unusual</a:t>
            </a:r>
            <a:r>
              <a:rPr lang="de-DE" dirty="0"/>
              <a:t> </a:t>
            </a:r>
            <a:r>
              <a:rPr lang="de-DE" dirty="0" err="1"/>
              <a:t>montage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E2565-55AC-4CC3-BAFD-F0152FAC11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51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Unusual</a:t>
            </a:r>
            <a:r>
              <a:rPr lang="de-DE" dirty="0"/>
              <a:t> </a:t>
            </a:r>
            <a:r>
              <a:rPr lang="de-DE" dirty="0" err="1"/>
              <a:t>montage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E2565-55AC-4CC3-BAFD-F0152FAC11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56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51BC-DD9D-A8CD-815D-DF3195ED2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err="1"/>
              <a:t>Categorization</a:t>
            </a:r>
            <a:r>
              <a:rPr lang="de-DE" sz="5400" dirty="0"/>
              <a:t> </a:t>
            </a:r>
            <a:r>
              <a:rPr lang="de-DE" sz="5400" dirty="0" err="1"/>
              <a:t>of</a:t>
            </a:r>
            <a:r>
              <a:rPr lang="de-DE" sz="5400" dirty="0"/>
              <a:t> EEG-Data </a:t>
            </a:r>
            <a:r>
              <a:rPr lang="de-DE" sz="5400" dirty="0" err="1"/>
              <a:t>by</a:t>
            </a:r>
            <a:r>
              <a:rPr lang="de-DE" sz="5400" dirty="0"/>
              <a:t> type </a:t>
            </a:r>
            <a:r>
              <a:rPr lang="de-DE" sz="5400" dirty="0" err="1"/>
              <a:t>of</a:t>
            </a:r>
            <a:r>
              <a:rPr lang="de-DE" sz="5400" dirty="0"/>
              <a:t> Motor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D5DB4-3218-D1DD-D15D-E151E4171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Joshua El-Samalouti, </a:t>
            </a:r>
            <a:r>
              <a:rPr lang="de-DE" dirty="0" err="1"/>
              <a:t>Puliyampatta</a:t>
            </a:r>
            <a:r>
              <a:rPr lang="de-DE" dirty="0"/>
              <a:t> Anil </a:t>
            </a:r>
            <a:r>
              <a:rPr lang="de-DE" dirty="0" err="1"/>
              <a:t>sasikumar</a:t>
            </a:r>
            <a:r>
              <a:rPr lang="de-DE" dirty="0"/>
              <a:t> </a:t>
            </a:r>
            <a:r>
              <a:rPr lang="de-DE" dirty="0" err="1"/>
              <a:t>menon</a:t>
            </a:r>
            <a:r>
              <a:rPr lang="de-DE" dirty="0"/>
              <a:t>, </a:t>
            </a:r>
            <a:r>
              <a:rPr lang="de-DE" dirty="0" err="1"/>
              <a:t>Abidur</a:t>
            </a:r>
            <a:r>
              <a:rPr lang="de-DE" dirty="0"/>
              <a:t> </a:t>
            </a:r>
            <a:r>
              <a:rPr lang="de-DE" dirty="0" err="1"/>
              <a:t>rahman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01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3911-39DE-32AC-5F66-260654A6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B381-21FA-3112-6A0F-51198DF6A1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Recording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varied</a:t>
            </a:r>
            <a:r>
              <a:rPr lang="de-DE" dirty="0"/>
              <a:t> </a:t>
            </a:r>
            <a:r>
              <a:rPr lang="de-DE" dirty="0" err="1"/>
              <a:t>slightly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/>
              <a:t>performance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Positive and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maximum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minimum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Large </a:t>
            </a:r>
            <a:r>
              <a:rPr lang="de-DE" dirty="0" err="1"/>
              <a:t>filesizes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Small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70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3911-39DE-32AC-5F66-260654A6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841BE-42B7-8DDC-4E03-99FBB05EF3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32198" y="2370754"/>
            <a:ext cx="5865954" cy="241442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B69482-D887-AF1F-A7B6-4A7688FDCF2F}"/>
              </a:ext>
            </a:extLst>
          </p:cNvPr>
          <p:cNvSpPr/>
          <p:nvPr/>
        </p:nvSpPr>
        <p:spPr>
          <a:xfrm>
            <a:off x="5777097" y="3561127"/>
            <a:ext cx="5700320" cy="155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Content Placeholder 19">
            <a:extLst>
              <a:ext uri="{FF2B5EF4-FFF2-40B4-BE49-F238E27FC236}">
                <a16:creationId xmlns:a16="http://schemas.microsoft.com/office/drawing/2014/main" id="{9077C5F3-3A47-5A7C-842E-20087115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8" y="1920160"/>
            <a:ext cx="47339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F0E9-2AB0-36CC-B220-12329E5C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0F70-7861-C347-46B7-58181D7897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"Deep Learning with Convolutional Neural Networks for EEG Decoding and Visualization" by Yann LeCun et al. (2015)</a:t>
            </a:r>
          </a:p>
          <a:p>
            <a:r>
              <a:rPr lang="en-US" sz="1600" dirty="0"/>
              <a:t>"Deep learning with convolutional neural networks applied to EEG decoding and visualization" by A. </a:t>
            </a:r>
            <a:r>
              <a:rPr lang="en-US" sz="1600" dirty="0" err="1"/>
              <a:t>Schirrmeister</a:t>
            </a:r>
            <a:r>
              <a:rPr lang="en-US" sz="1600" dirty="0"/>
              <a:t> et al. (2017)</a:t>
            </a:r>
          </a:p>
          <a:p>
            <a:r>
              <a:rPr lang="en-US" sz="1600" dirty="0"/>
              <a:t>"A Recurrent Neural Network Approach for Classification of EEG Based Motor Imagery Signals" by Alaa M. M. Anwar et al. (2018)</a:t>
            </a:r>
          </a:p>
          <a:p>
            <a:r>
              <a:rPr lang="en-US" sz="1600" dirty="0"/>
              <a:t>"Classification of EEG signals using LSTM network" by Rajesh Kumar et al. (2018)</a:t>
            </a:r>
          </a:p>
          <a:p>
            <a:r>
              <a:rPr lang="en-US" sz="1600" dirty="0"/>
              <a:t>"EEG-based intention recognition from unstructured thoughts via deep belief network" by Wei Yang et al. (2015)</a:t>
            </a:r>
            <a:endParaRPr lang="de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EB55B-2EC5-FCDC-3455-6F6336E1AC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"Sparse autoencoder-based feature learning for EEG classification" by Kun-</a:t>
            </a:r>
            <a:r>
              <a:rPr lang="en-US" sz="1600" dirty="0" err="1"/>
              <a:t>Hsing</a:t>
            </a:r>
            <a:r>
              <a:rPr lang="en-US" sz="1600" dirty="0"/>
              <a:t> Yu et al. (2018)</a:t>
            </a:r>
          </a:p>
          <a:p>
            <a:r>
              <a:rPr lang="en-US" sz="1600" dirty="0"/>
              <a:t>"A novel approach of decoding EEG four-class motor imagery tasks via scout ESI and CNN" by </a:t>
            </a:r>
            <a:r>
              <a:rPr lang="en-US" sz="1600" dirty="0" err="1"/>
              <a:t>Yimin</a:t>
            </a:r>
            <a:r>
              <a:rPr lang="en-US" sz="1600" dirty="0"/>
              <a:t> Hou et al. (2020)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5143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951-4DF7-FF04-4C14-9DD43F22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ED0C-56DD-9BEF-FFEE-DD50D408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Limit </a:t>
            </a:r>
            <a:r>
              <a:rPr lang="de-DE" dirty="0" err="1"/>
              <a:t>to</a:t>
            </a:r>
            <a:r>
              <a:rPr lang="de-DE" dirty="0"/>
              <a:t> 17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(</a:t>
            </a:r>
            <a:r>
              <a:rPr lang="de-DE" dirty="0" err="1"/>
              <a:t>Yimin</a:t>
            </a:r>
            <a:r>
              <a:rPr lang="de-DE" dirty="0"/>
              <a:t> Hou et al (2020))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Bandpass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de-DE" dirty="0" err="1"/>
              <a:t>Yimin</a:t>
            </a:r>
            <a:r>
              <a:rPr lang="de-DE" dirty="0"/>
              <a:t> Hou et al (2020))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Morlet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(</a:t>
            </a:r>
            <a:r>
              <a:rPr lang="de-DE" dirty="0" err="1"/>
              <a:t>Yimin</a:t>
            </a:r>
            <a:r>
              <a:rPr lang="de-DE" dirty="0"/>
              <a:t> Hou et al (2020))</a:t>
            </a:r>
          </a:p>
          <a:p>
            <a:r>
              <a:rPr lang="de-DE" dirty="0"/>
              <a:t>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CNN (A. Schirrmeister et al. (2017), Yann </a:t>
            </a:r>
            <a:r>
              <a:rPr lang="de-DE" dirty="0" err="1"/>
              <a:t>LeCun</a:t>
            </a:r>
            <a:r>
              <a:rPr lang="de-DE" dirty="0"/>
              <a:t> et al. (2015))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LSTM (Alaa M. M. </a:t>
            </a:r>
            <a:r>
              <a:rPr lang="de-DE" dirty="0" err="1"/>
              <a:t>Anwar</a:t>
            </a:r>
            <a:r>
              <a:rPr lang="de-DE" dirty="0"/>
              <a:t> et al. (2018))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RNN (</a:t>
            </a:r>
            <a:r>
              <a:rPr lang="de-DE" dirty="0" err="1"/>
              <a:t>Rajesh</a:t>
            </a:r>
            <a:r>
              <a:rPr lang="de-DE" dirty="0"/>
              <a:t> Kumar et al. (2018))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DBN (Wei Yang et al. (2015), Kun-</a:t>
            </a:r>
            <a:r>
              <a:rPr lang="de-DE" dirty="0" err="1"/>
              <a:t>Hsing</a:t>
            </a:r>
            <a:r>
              <a:rPr lang="de-DE" dirty="0"/>
              <a:t> </a:t>
            </a:r>
            <a:r>
              <a:rPr lang="de-DE" dirty="0" err="1"/>
              <a:t>Yu</a:t>
            </a:r>
            <a:r>
              <a:rPr lang="de-DE" dirty="0"/>
              <a:t> et al. (2018))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14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1D19-A92A-3F28-2555-211B9CF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086F-F22D-1373-06C5-9210648C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64 Channels</a:t>
            </a:r>
          </a:p>
          <a:p>
            <a:r>
              <a:rPr lang="de-DE" dirty="0"/>
              <a:t>14 Recordings </a:t>
            </a:r>
            <a:r>
              <a:rPr lang="de-DE" dirty="0" err="1"/>
              <a:t>of</a:t>
            </a:r>
            <a:r>
              <a:rPr lang="de-DE" dirty="0"/>
              <a:t> Time Series per Patient</a:t>
            </a:r>
          </a:p>
          <a:p>
            <a:r>
              <a:rPr lang="de-DE" dirty="0"/>
              <a:t>109 </a:t>
            </a:r>
            <a:r>
              <a:rPr lang="de-DE" dirty="0" err="1"/>
              <a:t>Patients</a:t>
            </a:r>
            <a:endParaRPr lang="de-DE" dirty="0"/>
          </a:p>
          <a:p>
            <a:r>
              <a:rPr lang="de-DE" dirty="0"/>
              <a:t>1-2 </a:t>
            </a:r>
            <a:r>
              <a:rPr lang="de-DE" dirty="0" err="1"/>
              <a:t>Minutes</a:t>
            </a:r>
            <a:r>
              <a:rPr lang="de-DE" dirty="0"/>
              <a:t> per Recording</a:t>
            </a:r>
          </a:p>
          <a:p>
            <a:r>
              <a:rPr lang="de-DE" dirty="0"/>
              <a:t>160 Samples per Second</a:t>
            </a:r>
          </a:p>
          <a:p>
            <a:r>
              <a:rPr lang="de-DE" dirty="0"/>
              <a:t>First derivative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tension</a:t>
            </a:r>
            <a:r>
              <a:rPr lang="de-DE" dirty="0"/>
              <a:t> in </a:t>
            </a:r>
            <a:r>
              <a:rPr lang="de-DE" dirty="0" err="1"/>
              <a:t>microvolt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93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1D19-A92A-3F28-2555-211B9CF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086F-F22D-1373-06C5-9210648C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Eyes Open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Eyes </a:t>
            </a:r>
            <a:r>
              <a:rPr lang="de-DE" dirty="0" err="1"/>
              <a:t>Closed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Opening and 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fist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magining opening and closing left or right fist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Opening and 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fists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feet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Imagining</a:t>
            </a:r>
            <a:r>
              <a:rPr lang="de-DE" dirty="0"/>
              <a:t> </a:t>
            </a:r>
            <a:r>
              <a:rPr lang="de-DE" dirty="0" err="1"/>
              <a:t>opening</a:t>
            </a:r>
            <a:r>
              <a:rPr lang="de-DE" dirty="0"/>
              <a:t> and 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fists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feet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1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883C-2019-8FAA-959D-02192707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Characteristics</a:t>
            </a:r>
            <a:endParaRPr lang="de-DE" dirty="0"/>
          </a:p>
        </p:txBody>
      </p:sp>
      <p:pic>
        <p:nvPicPr>
          <p:cNvPr id="5" name="Content Placeholder 4" descr="A diagram of a chemical element">
            <a:extLst>
              <a:ext uri="{FF2B5EF4-FFF2-40B4-BE49-F238E27FC236}">
                <a16:creationId xmlns:a16="http://schemas.microsoft.com/office/drawing/2014/main" id="{323FE504-5832-FD1C-A5C0-0F0F69FE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1316" y="1846263"/>
            <a:ext cx="4469693" cy="4022725"/>
          </a:xfrm>
        </p:spPr>
      </p:pic>
    </p:spTree>
    <p:extLst>
      <p:ext uri="{BB962C8B-B14F-4D97-AF65-F5344CB8AC3E}">
        <p14:creationId xmlns:p14="http://schemas.microsoft.com/office/powerpoint/2010/main" val="34558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883C-2019-8FAA-959D-02192707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Characteristics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FE504-5832-FD1C-A5C0-0F0F69FE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891316" y="1846263"/>
            <a:ext cx="4469693" cy="4022725"/>
          </a:xfrm>
        </p:spPr>
      </p:pic>
    </p:spTree>
    <p:extLst>
      <p:ext uri="{BB962C8B-B14F-4D97-AF65-F5344CB8AC3E}">
        <p14:creationId xmlns:p14="http://schemas.microsoft.com/office/powerpoint/2010/main" val="15987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1757-6B26-BBF8-0E56-AB9BFC03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5525-592A-3DAD-7302-D649C130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C5F4F89-C1CE-EAEC-7034-581F61E3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912" y="1899957"/>
            <a:ext cx="3397873" cy="1529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9AFED-74A5-178A-1BC9-3DE5BFDA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39" y="1845734"/>
            <a:ext cx="5677192" cy="4242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33BFF-161A-401A-0B5C-8A90F7B769E2}"/>
              </a:ext>
            </a:extLst>
          </p:cNvPr>
          <p:cNvSpPr txBox="1"/>
          <p:nvPr/>
        </p:nvSpPr>
        <p:spPr>
          <a:xfrm>
            <a:off x="7239699" y="4089632"/>
            <a:ext cx="374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bandpass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40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1A75-C52B-D27D-69FC-679884E3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Definition and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563CD-1737-A5E1-ED60-905758B782A0}"/>
              </a:ext>
            </a:extLst>
          </p:cNvPr>
          <p:cNvSpPr txBox="1"/>
          <p:nvPr/>
        </p:nvSpPr>
        <p:spPr>
          <a:xfrm>
            <a:off x="6678705" y="2102224"/>
            <a:ext cx="4513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absolute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heatmap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ImageDataGenerator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bandpass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8068E3-E22F-A129-1C02-C0ACAE5F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797295" cy="406359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2" name="Content Placeholder 19">
            <a:extLst>
              <a:ext uri="{FF2B5EF4-FFF2-40B4-BE49-F238E27FC236}">
                <a16:creationId xmlns:a16="http://schemas.microsoft.com/office/drawing/2014/main" id="{2992C475-68C6-4E0E-2669-3979F7A5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50" y="1886604"/>
            <a:ext cx="47339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3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1A75-C52B-D27D-69FC-679884E3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Definition and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6B458-8388-7C58-FC09-17C85B806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9864"/>
            <a:ext cx="5126410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563CD-1737-A5E1-ED60-905758B782A0}"/>
              </a:ext>
            </a:extLst>
          </p:cNvPr>
          <p:cNvSpPr txBox="1"/>
          <p:nvPr/>
        </p:nvSpPr>
        <p:spPr>
          <a:xfrm>
            <a:off x="6678705" y="2102224"/>
            <a:ext cx="451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Increased</a:t>
            </a:r>
            <a:r>
              <a:rPr lang="de-DE" dirty="0"/>
              <a:t> pool </a:t>
            </a:r>
            <a:r>
              <a:rPr lang="de-DE" dirty="0" err="1"/>
              <a:t>size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filters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Sigmoid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018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457</Words>
  <Application>Microsoft Office PowerPoint</Application>
  <PresentationFormat>Widescreen</PresentationFormat>
  <Paragraphs>64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Arial</vt:lpstr>
      <vt:lpstr>Calibri</vt:lpstr>
      <vt:lpstr>Calibri Light</vt:lpstr>
      <vt:lpstr>Retrospect</vt:lpstr>
      <vt:lpstr>Categorization of EEG-Data by type of Motor Movement</vt:lpstr>
      <vt:lpstr>Literature Review</vt:lpstr>
      <vt:lpstr>Dataset Characteristics</vt:lpstr>
      <vt:lpstr>Dataset Characteristics</vt:lpstr>
      <vt:lpstr>Dataset Characteristics</vt:lpstr>
      <vt:lpstr>Dataset Characteristics</vt:lpstr>
      <vt:lpstr>Baseline Model</vt:lpstr>
      <vt:lpstr>Model Definition and Evaluation</vt:lpstr>
      <vt:lpstr>Model Definition and Evaluation</vt:lpstr>
      <vt:lpstr>Challenges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Rose Mathew</dc:creator>
  <cp:lastModifiedBy>Rose Mathew</cp:lastModifiedBy>
  <cp:revision>35</cp:revision>
  <dcterms:created xsi:type="dcterms:W3CDTF">2024-07-04T15:36:29Z</dcterms:created>
  <dcterms:modified xsi:type="dcterms:W3CDTF">2024-08-01T20:51:20Z</dcterms:modified>
</cp:coreProperties>
</file>