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1" r:id="rId6"/>
    <p:sldId id="262" r:id="rId7"/>
    <p:sldId id="260"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B0E5AF-BB5F-4A0C-A225-FB449FF25282}" type="datetimeFigureOut">
              <a:rPr lang="en-GB" smtClean="0"/>
              <a:t>21/03/2024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B02680-AF50-4DF7-A079-E85B2D200EC3}"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747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B0E5AF-BB5F-4A0C-A225-FB449FF25282}" type="datetimeFigureOut">
              <a:rPr lang="en-GB" smtClean="0"/>
              <a:t>21/03/2024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B02680-AF50-4DF7-A079-E85B2D200EC3}" type="slidenum">
              <a:rPr lang="en-GB" smtClean="0"/>
              <a:t>‹#›</a:t>
            </a:fld>
            <a:endParaRPr lang="en-GB"/>
          </a:p>
        </p:txBody>
      </p:sp>
    </p:spTree>
    <p:extLst>
      <p:ext uri="{BB962C8B-B14F-4D97-AF65-F5344CB8AC3E}">
        <p14:creationId xmlns:p14="http://schemas.microsoft.com/office/powerpoint/2010/main" val="1721287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B0E5AF-BB5F-4A0C-A225-FB449FF25282}" type="datetimeFigureOut">
              <a:rPr lang="en-GB" smtClean="0"/>
              <a:t>21/03/2024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B02680-AF50-4DF7-A079-E85B2D200EC3}" type="slidenum">
              <a:rPr lang="en-GB" smtClean="0"/>
              <a:t>‹#›</a:t>
            </a:fld>
            <a:endParaRPr lang="en-GB"/>
          </a:p>
        </p:txBody>
      </p:sp>
    </p:spTree>
    <p:extLst>
      <p:ext uri="{BB962C8B-B14F-4D97-AF65-F5344CB8AC3E}">
        <p14:creationId xmlns:p14="http://schemas.microsoft.com/office/powerpoint/2010/main" val="975381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B0E5AF-BB5F-4A0C-A225-FB449FF25282}" type="datetimeFigureOut">
              <a:rPr lang="en-GB" smtClean="0"/>
              <a:t>21/03/2024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B02680-AF50-4DF7-A079-E85B2D200EC3}" type="slidenum">
              <a:rPr lang="en-GB" smtClean="0"/>
              <a:t>‹#›</a:t>
            </a:fld>
            <a:endParaRPr lang="en-GB"/>
          </a:p>
        </p:txBody>
      </p:sp>
    </p:spTree>
    <p:extLst>
      <p:ext uri="{BB962C8B-B14F-4D97-AF65-F5344CB8AC3E}">
        <p14:creationId xmlns:p14="http://schemas.microsoft.com/office/powerpoint/2010/main" val="2905565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B0E5AF-BB5F-4A0C-A225-FB449FF25282}" type="datetimeFigureOut">
              <a:rPr lang="en-GB" smtClean="0"/>
              <a:t>21/03/2024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B02680-AF50-4DF7-A079-E85B2D200EC3}"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409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B0E5AF-BB5F-4A0C-A225-FB449FF25282}" type="datetimeFigureOut">
              <a:rPr lang="en-GB" smtClean="0"/>
              <a:t>21/03/2024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B02680-AF50-4DF7-A079-E85B2D200EC3}" type="slidenum">
              <a:rPr lang="en-GB" smtClean="0"/>
              <a:t>‹#›</a:t>
            </a:fld>
            <a:endParaRPr lang="en-GB"/>
          </a:p>
        </p:txBody>
      </p:sp>
    </p:spTree>
    <p:extLst>
      <p:ext uri="{BB962C8B-B14F-4D97-AF65-F5344CB8AC3E}">
        <p14:creationId xmlns:p14="http://schemas.microsoft.com/office/powerpoint/2010/main" val="3515804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B0E5AF-BB5F-4A0C-A225-FB449FF25282}" type="datetimeFigureOut">
              <a:rPr lang="en-GB" smtClean="0"/>
              <a:t>21/03/2024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9B02680-AF50-4DF7-A079-E85B2D200EC3}" type="slidenum">
              <a:rPr lang="en-GB" smtClean="0"/>
              <a:t>‹#›</a:t>
            </a:fld>
            <a:endParaRPr lang="en-GB"/>
          </a:p>
        </p:txBody>
      </p:sp>
    </p:spTree>
    <p:extLst>
      <p:ext uri="{BB962C8B-B14F-4D97-AF65-F5344CB8AC3E}">
        <p14:creationId xmlns:p14="http://schemas.microsoft.com/office/powerpoint/2010/main" val="287168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B0E5AF-BB5F-4A0C-A225-FB449FF25282}" type="datetimeFigureOut">
              <a:rPr lang="en-GB" smtClean="0"/>
              <a:t>21/03/2024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9B02680-AF50-4DF7-A079-E85B2D200EC3}" type="slidenum">
              <a:rPr lang="en-GB" smtClean="0"/>
              <a:t>‹#›</a:t>
            </a:fld>
            <a:endParaRPr lang="en-GB"/>
          </a:p>
        </p:txBody>
      </p:sp>
    </p:spTree>
    <p:extLst>
      <p:ext uri="{BB962C8B-B14F-4D97-AF65-F5344CB8AC3E}">
        <p14:creationId xmlns:p14="http://schemas.microsoft.com/office/powerpoint/2010/main" val="116423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9B0E5AF-BB5F-4A0C-A225-FB449FF25282}" type="datetimeFigureOut">
              <a:rPr lang="en-GB" smtClean="0"/>
              <a:t>21/03/2024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49B02680-AF50-4DF7-A079-E85B2D200EC3}" type="slidenum">
              <a:rPr lang="en-GB" smtClean="0"/>
              <a:t>‹#›</a:t>
            </a:fld>
            <a:endParaRPr lang="en-GB"/>
          </a:p>
        </p:txBody>
      </p:sp>
    </p:spTree>
    <p:extLst>
      <p:ext uri="{BB962C8B-B14F-4D97-AF65-F5344CB8AC3E}">
        <p14:creationId xmlns:p14="http://schemas.microsoft.com/office/powerpoint/2010/main" val="157601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9B0E5AF-BB5F-4A0C-A225-FB449FF25282}" type="datetimeFigureOut">
              <a:rPr lang="en-GB" smtClean="0"/>
              <a:t>21/03/2024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9B02680-AF50-4DF7-A079-E85B2D200EC3}" type="slidenum">
              <a:rPr lang="en-GB" smtClean="0"/>
              <a:t>‹#›</a:t>
            </a:fld>
            <a:endParaRPr lang="en-GB"/>
          </a:p>
        </p:txBody>
      </p:sp>
    </p:spTree>
    <p:extLst>
      <p:ext uri="{BB962C8B-B14F-4D97-AF65-F5344CB8AC3E}">
        <p14:creationId xmlns:p14="http://schemas.microsoft.com/office/powerpoint/2010/main" val="3897680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B0E5AF-BB5F-4A0C-A225-FB449FF25282}" type="datetimeFigureOut">
              <a:rPr lang="en-GB" smtClean="0"/>
              <a:t>21/03/2024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B02680-AF50-4DF7-A079-E85B2D200EC3}" type="slidenum">
              <a:rPr lang="en-GB" smtClean="0"/>
              <a:t>‹#›</a:t>
            </a:fld>
            <a:endParaRPr lang="en-GB"/>
          </a:p>
        </p:txBody>
      </p:sp>
    </p:spTree>
    <p:extLst>
      <p:ext uri="{BB962C8B-B14F-4D97-AF65-F5344CB8AC3E}">
        <p14:creationId xmlns:p14="http://schemas.microsoft.com/office/powerpoint/2010/main" val="393830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B0E5AF-BB5F-4A0C-A225-FB449FF25282}" type="datetimeFigureOut">
              <a:rPr lang="en-GB" smtClean="0"/>
              <a:t>21/03/2024</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9B02680-AF50-4DF7-A079-E85B2D200EC3}"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4840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560D6-0ECE-622F-BC6B-A71F4B917654}"/>
              </a:ext>
            </a:extLst>
          </p:cNvPr>
          <p:cNvSpPr>
            <a:spLocks noGrp="1"/>
          </p:cNvSpPr>
          <p:nvPr>
            <p:ph type="ctrTitle"/>
          </p:nvPr>
        </p:nvSpPr>
        <p:spPr/>
        <p:txBody>
          <a:bodyPr/>
          <a:lstStyle/>
          <a:p>
            <a:r>
              <a:rPr lang="en-GB" dirty="0"/>
              <a:t>Cookie Sales Analysis</a:t>
            </a:r>
          </a:p>
        </p:txBody>
      </p:sp>
      <p:sp>
        <p:nvSpPr>
          <p:cNvPr id="3" name="Subtitle 2">
            <a:extLst>
              <a:ext uri="{FF2B5EF4-FFF2-40B4-BE49-F238E27FC236}">
                <a16:creationId xmlns:a16="http://schemas.microsoft.com/office/drawing/2014/main" id="{4A742EE7-E7CA-6C47-006E-7B801C575B9A}"/>
              </a:ext>
            </a:extLst>
          </p:cNvPr>
          <p:cNvSpPr>
            <a:spLocks noGrp="1"/>
          </p:cNvSpPr>
          <p:nvPr>
            <p:ph type="subTitle" idx="1"/>
          </p:nvPr>
        </p:nvSpPr>
        <p:spPr/>
        <p:txBody>
          <a:bodyPr/>
          <a:lstStyle/>
          <a:p>
            <a:r>
              <a:rPr lang="en-GB" dirty="0"/>
              <a:t>A Dive Into Profitability, Buyer Behaviour, And Flavour Popularity</a:t>
            </a:r>
          </a:p>
          <a:p>
            <a:endParaRPr lang="en-GB" dirty="0"/>
          </a:p>
        </p:txBody>
      </p:sp>
    </p:spTree>
    <p:extLst>
      <p:ext uri="{BB962C8B-B14F-4D97-AF65-F5344CB8AC3E}">
        <p14:creationId xmlns:p14="http://schemas.microsoft.com/office/powerpoint/2010/main" val="2901288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6552D1-8D98-12EF-C115-DBEF84D3E38F}"/>
              </a:ext>
            </a:extLst>
          </p:cNvPr>
          <p:cNvSpPr>
            <a:spLocks noGrp="1"/>
          </p:cNvSpPr>
          <p:nvPr>
            <p:ph idx="1"/>
          </p:nvPr>
        </p:nvSpPr>
        <p:spPr>
          <a:xfrm>
            <a:off x="838200" y="1825625"/>
            <a:ext cx="4208585" cy="4351338"/>
          </a:xfrm>
        </p:spPr>
        <p:txBody>
          <a:bodyPr/>
          <a:lstStyle/>
          <a:p>
            <a:r>
              <a:rPr lang="en-GB" dirty="0"/>
              <a:t>White Chocolate Macadamia Nut stands out as the most favoured in terms of revenue, particularly popular in Wisconsin and Alabama.</a:t>
            </a:r>
          </a:p>
          <a:p>
            <a:endParaRPr lang="en-GB" dirty="0"/>
          </a:p>
        </p:txBody>
      </p:sp>
      <p:pic>
        <p:nvPicPr>
          <p:cNvPr id="5" name="Picture 4">
            <a:extLst>
              <a:ext uri="{FF2B5EF4-FFF2-40B4-BE49-F238E27FC236}">
                <a16:creationId xmlns:a16="http://schemas.microsoft.com/office/drawing/2014/main" id="{98AB34F9-4085-77C5-C1A8-F9A40A6B4F67}"/>
              </a:ext>
            </a:extLst>
          </p:cNvPr>
          <p:cNvPicPr>
            <a:picLocks noChangeAspect="1"/>
          </p:cNvPicPr>
          <p:nvPr/>
        </p:nvPicPr>
        <p:blipFill rotWithShape="1">
          <a:blip r:embed="rId2"/>
          <a:srcRect l="52040" t="17882" r="31517" b="53400"/>
          <a:stretch/>
        </p:blipFill>
        <p:spPr>
          <a:xfrm>
            <a:off x="5556738" y="1082995"/>
            <a:ext cx="2546158" cy="2501487"/>
          </a:xfrm>
          <a:prstGeom prst="rect">
            <a:avLst/>
          </a:prstGeom>
        </p:spPr>
      </p:pic>
      <p:pic>
        <p:nvPicPr>
          <p:cNvPr id="7" name="Picture 6">
            <a:extLst>
              <a:ext uri="{FF2B5EF4-FFF2-40B4-BE49-F238E27FC236}">
                <a16:creationId xmlns:a16="http://schemas.microsoft.com/office/drawing/2014/main" id="{8E29B8AF-3C3A-9F09-7ED6-6915E06EB75D}"/>
              </a:ext>
            </a:extLst>
          </p:cNvPr>
          <p:cNvPicPr>
            <a:picLocks noChangeAspect="1"/>
          </p:cNvPicPr>
          <p:nvPr/>
        </p:nvPicPr>
        <p:blipFill rotWithShape="1">
          <a:blip r:embed="rId3"/>
          <a:srcRect l="51806" t="18311" r="29805" b="52201"/>
          <a:stretch/>
        </p:blipFill>
        <p:spPr>
          <a:xfrm>
            <a:off x="8102896" y="3654820"/>
            <a:ext cx="2808358" cy="2533029"/>
          </a:xfrm>
          <a:prstGeom prst="rect">
            <a:avLst/>
          </a:prstGeom>
        </p:spPr>
      </p:pic>
    </p:spTree>
    <p:extLst>
      <p:ext uri="{BB962C8B-B14F-4D97-AF65-F5344CB8AC3E}">
        <p14:creationId xmlns:p14="http://schemas.microsoft.com/office/powerpoint/2010/main" val="317576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7304-2B6D-ADE3-FFDA-C5BDB2D1310A}"/>
              </a:ext>
            </a:extLst>
          </p:cNvPr>
          <p:cNvSpPr>
            <a:spLocks noGrp="1"/>
          </p:cNvSpPr>
          <p:nvPr>
            <p:ph type="title"/>
          </p:nvPr>
        </p:nvSpPr>
        <p:spPr/>
        <p:txBody>
          <a:bodyPr/>
          <a:lstStyle/>
          <a:p>
            <a:r>
              <a:rPr lang="en-GB" dirty="0"/>
              <a:t>Recommendations </a:t>
            </a:r>
          </a:p>
        </p:txBody>
      </p:sp>
      <p:sp>
        <p:nvSpPr>
          <p:cNvPr id="3" name="Content Placeholder 2">
            <a:extLst>
              <a:ext uri="{FF2B5EF4-FFF2-40B4-BE49-F238E27FC236}">
                <a16:creationId xmlns:a16="http://schemas.microsoft.com/office/drawing/2014/main" id="{86A33E40-4117-D24C-BB7C-C95A040E51D0}"/>
              </a:ext>
            </a:extLst>
          </p:cNvPr>
          <p:cNvSpPr>
            <a:spLocks noGrp="1"/>
          </p:cNvSpPr>
          <p:nvPr>
            <p:ph idx="1"/>
          </p:nvPr>
        </p:nvSpPr>
        <p:spPr/>
        <p:txBody>
          <a:bodyPr/>
          <a:lstStyle/>
          <a:p>
            <a:r>
              <a:rPr lang="en-GB" dirty="0"/>
              <a:t>Focus on best-selling and profitable cookies.</a:t>
            </a:r>
          </a:p>
          <a:p>
            <a:r>
              <a:rPr lang="en-GB" dirty="0"/>
              <a:t>Create special offers for top buyers like Yasmin Patel.</a:t>
            </a:r>
          </a:p>
          <a:p>
            <a:r>
              <a:rPr lang="en-GB" dirty="0"/>
              <a:t>Target ads and promotions in states with high sales.</a:t>
            </a:r>
          </a:p>
          <a:p>
            <a:r>
              <a:rPr lang="en-GB" dirty="0"/>
              <a:t>Find ways to make cookie production cheaper.</a:t>
            </a:r>
          </a:p>
          <a:p>
            <a:r>
              <a:rPr lang="en-GB" dirty="0"/>
              <a:t>Use data to make decisions, like what cookies to sell more.</a:t>
            </a:r>
          </a:p>
          <a:p>
            <a:r>
              <a:rPr lang="en-GB" dirty="0"/>
              <a:t>Increase the Research time </a:t>
            </a:r>
          </a:p>
        </p:txBody>
      </p:sp>
    </p:spTree>
    <p:extLst>
      <p:ext uri="{BB962C8B-B14F-4D97-AF65-F5344CB8AC3E}">
        <p14:creationId xmlns:p14="http://schemas.microsoft.com/office/powerpoint/2010/main" val="2037487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387EB-EE60-47EC-DF0A-83C0779DA7BB}"/>
              </a:ext>
            </a:extLst>
          </p:cNvPr>
          <p:cNvSpPr>
            <a:spLocks noGrp="1"/>
          </p:cNvSpPr>
          <p:nvPr>
            <p:ph type="title"/>
          </p:nvPr>
        </p:nvSpPr>
        <p:spPr/>
        <p:txBody>
          <a:bodyPr/>
          <a:lstStyle/>
          <a:p>
            <a:r>
              <a:rPr lang="en-GB" dirty="0"/>
              <a:t>Conclusion </a:t>
            </a:r>
          </a:p>
        </p:txBody>
      </p:sp>
      <p:sp>
        <p:nvSpPr>
          <p:cNvPr id="3" name="Content Placeholder 2">
            <a:extLst>
              <a:ext uri="{FF2B5EF4-FFF2-40B4-BE49-F238E27FC236}">
                <a16:creationId xmlns:a16="http://schemas.microsoft.com/office/drawing/2014/main" id="{80FFE546-6A58-10AB-FD9C-51E519929CF1}"/>
              </a:ext>
            </a:extLst>
          </p:cNvPr>
          <p:cNvSpPr>
            <a:spLocks noGrp="1"/>
          </p:cNvSpPr>
          <p:nvPr>
            <p:ph idx="1"/>
          </p:nvPr>
        </p:nvSpPr>
        <p:spPr/>
        <p:txBody>
          <a:bodyPr/>
          <a:lstStyle/>
          <a:p>
            <a:pPr marL="0" indent="0">
              <a:buNone/>
            </a:pPr>
            <a:r>
              <a:rPr lang="en-GB" dirty="0"/>
              <a:t>To grow and sell more, Divine Foods Inc. should sell more of what people like, keep their best customers happy, and look for new places and ways to sell. Also, making cookies for less money and using sales data will help make better choices. This plan uses our findings to help Divine Foods Inc. do better.</a:t>
            </a:r>
          </a:p>
        </p:txBody>
      </p:sp>
    </p:spTree>
    <p:extLst>
      <p:ext uri="{BB962C8B-B14F-4D97-AF65-F5344CB8AC3E}">
        <p14:creationId xmlns:p14="http://schemas.microsoft.com/office/powerpoint/2010/main" val="417843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4908-3578-4210-5863-0BEF63EA2C98}"/>
              </a:ext>
            </a:extLst>
          </p:cNvPr>
          <p:cNvSpPr>
            <a:spLocks noGrp="1"/>
          </p:cNvSpPr>
          <p:nvPr>
            <p:ph type="title"/>
          </p:nvPr>
        </p:nvSpPr>
        <p:spPr/>
        <p:txBody>
          <a:bodyPr/>
          <a:lstStyle/>
          <a:p>
            <a:r>
              <a:rPr lang="en-GB" dirty="0"/>
              <a:t>Objective </a:t>
            </a:r>
          </a:p>
        </p:txBody>
      </p:sp>
      <p:sp>
        <p:nvSpPr>
          <p:cNvPr id="3" name="Content Placeholder 2">
            <a:extLst>
              <a:ext uri="{FF2B5EF4-FFF2-40B4-BE49-F238E27FC236}">
                <a16:creationId xmlns:a16="http://schemas.microsoft.com/office/drawing/2014/main" id="{4D2D6842-6CC4-A17A-441D-F9FFEBBD4C3A}"/>
              </a:ext>
            </a:extLst>
          </p:cNvPr>
          <p:cNvSpPr>
            <a:spLocks noGrp="1"/>
          </p:cNvSpPr>
          <p:nvPr>
            <p:ph idx="1"/>
          </p:nvPr>
        </p:nvSpPr>
        <p:spPr/>
        <p:txBody>
          <a:bodyPr/>
          <a:lstStyle/>
          <a:p>
            <a:r>
              <a:rPr lang="en-GB" dirty="0"/>
              <a:t>Divine Foods want to get a better grasp of their sales, products, and customers to boost their sales and streamline their operations. Your job is to thoroughly analyse their data within a specified time frame.</a:t>
            </a:r>
          </a:p>
        </p:txBody>
      </p:sp>
    </p:spTree>
    <p:extLst>
      <p:ext uri="{BB962C8B-B14F-4D97-AF65-F5344CB8AC3E}">
        <p14:creationId xmlns:p14="http://schemas.microsoft.com/office/powerpoint/2010/main" val="57775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DB5C-9F9B-8980-3F90-52E0F326DF5A}"/>
              </a:ext>
            </a:extLst>
          </p:cNvPr>
          <p:cNvSpPr>
            <a:spLocks noGrp="1"/>
          </p:cNvSpPr>
          <p:nvPr>
            <p:ph type="title"/>
          </p:nvPr>
        </p:nvSpPr>
        <p:spPr/>
        <p:txBody>
          <a:bodyPr/>
          <a:lstStyle/>
          <a:p>
            <a:r>
              <a:rPr lang="en-GB" dirty="0"/>
              <a:t>Introduction 1.1</a:t>
            </a:r>
          </a:p>
        </p:txBody>
      </p:sp>
      <p:sp>
        <p:nvSpPr>
          <p:cNvPr id="3" name="Content Placeholder 2">
            <a:extLst>
              <a:ext uri="{FF2B5EF4-FFF2-40B4-BE49-F238E27FC236}">
                <a16:creationId xmlns:a16="http://schemas.microsoft.com/office/drawing/2014/main" id="{4137D1C0-63FD-F69C-545E-16FB582D677E}"/>
              </a:ext>
            </a:extLst>
          </p:cNvPr>
          <p:cNvSpPr>
            <a:spLocks noGrp="1"/>
          </p:cNvSpPr>
          <p:nvPr>
            <p:ph idx="1"/>
          </p:nvPr>
        </p:nvSpPr>
        <p:spPr/>
        <p:txBody>
          <a:bodyPr/>
          <a:lstStyle/>
          <a:p>
            <a:pPr marL="0" indent="0">
              <a:buNone/>
            </a:pPr>
            <a:endParaRPr lang="en-GB" dirty="0"/>
          </a:p>
          <a:p>
            <a:pPr marL="0" indent="0">
              <a:buNone/>
            </a:pPr>
            <a:endParaRPr lang="en-GB" dirty="0"/>
          </a:p>
          <a:p>
            <a:r>
              <a:rPr lang="en-GB" dirty="0"/>
              <a:t>Overview of cookie types analysed: Chocolate Chip, Fortune Cookie, Oatmeal Raisin, Snickerdoodle, Sugar, White Chocolate Macadamia Nut.</a:t>
            </a:r>
          </a:p>
          <a:p>
            <a:pPr marL="0" indent="0">
              <a:buNone/>
            </a:pPr>
            <a:endParaRPr lang="en-GB" dirty="0"/>
          </a:p>
          <a:p>
            <a:r>
              <a:rPr lang="en-GB" dirty="0"/>
              <a:t>Objective: To uncover insights into sales performance, profitability, customer preferences, and strategic recommendations for growth.</a:t>
            </a:r>
          </a:p>
          <a:p>
            <a:endParaRPr lang="en-GB" dirty="0"/>
          </a:p>
        </p:txBody>
      </p:sp>
    </p:spTree>
    <p:extLst>
      <p:ext uri="{BB962C8B-B14F-4D97-AF65-F5344CB8AC3E}">
        <p14:creationId xmlns:p14="http://schemas.microsoft.com/office/powerpoint/2010/main" val="2530288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DC4EC-1263-BD8F-9FA8-C18EF0FAC006}"/>
              </a:ext>
            </a:extLst>
          </p:cNvPr>
          <p:cNvSpPr>
            <a:spLocks noGrp="1"/>
          </p:cNvSpPr>
          <p:nvPr>
            <p:ph type="title"/>
          </p:nvPr>
        </p:nvSpPr>
        <p:spPr/>
        <p:txBody>
          <a:bodyPr/>
          <a:lstStyle/>
          <a:p>
            <a:r>
              <a:rPr lang="en-GB" dirty="0"/>
              <a:t>Introduction 1.2</a:t>
            </a:r>
          </a:p>
        </p:txBody>
      </p:sp>
      <p:sp>
        <p:nvSpPr>
          <p:cNvPr id="3" name="Content Placeholder 2">
            <a:extLst>
              <a:ext uri="{FF2B5EF4-FFF2-40B4-BE49-F238E27FC236}">
                <a16:creationId xmlns:a16="http://schemas.microsoft.com/office/drawing/2014/main" id="{71998EFD-B68D-4B1D-139D-FA77A980A2D5}"/>
              </a:ext>
            </a:extLst>
          </p:cNvPr>
          <p:cNvSpPr>
            <a:spLocks noGrp="1"/>
          </p:cNvSpPr>
          <p:nvPr>
            <p:ph idx="1"/>
          </p:nvPr>
        </p:nvSpPr>
        <p:spPr/>
        <p:txBody>
          <a:bodyPr/>
          <a:lstStyle/>
          <a:p>
            <a:endParaRPr lang="en-GB" dirty="0"/>
          </a:p>
          <a:p>
            <a:pPr marL="0" indent="0">
              <a:buNone/>
            </a:pPr>
            <a:r>
              <a:rPr lang="en-GB" dirty="0"/>
              <a:t>Overview of the business:</a:t>
            </a:r>
          </a:p>
          <a:p>
            <a:r>
              <a:rPr lang="en-GB" dirty="0"/>
              <a:t>Park &amp; Shop Convenience Stores from AL, Owned By Yasmin Patel</a:t>
            </a:r>
          </a:p>
          <a:p>
            <a:r>
              <a:rPr lang="en-GB" dirty="0"/>
              <a:t>Wholesome Foods from NY, Owned by Tamara Hyde</a:t>
            </a:r>
          </a:p>
          <a:p>
            <a:r>
              <a:rPr lang="en-GB" dirty="0"/>
              <a:t>ABC Groceries from UT, owned by Mia Balm</a:t>
            </a:r>
          </a:p>
          <a:p>
            <a:r>
              <a:rPr lang="en-GB" dirty="0"/>
              <a:t>Tres Delicious from WA, Owned By Sebastian Philippe</a:t>
            </a:r>
          </a:p>
          <a:p>
            <a:r>
              <a:rPr lang="en-GB" dirty="0"/>
              <a:t>ACME Bites from WI, Owned By Jose </a:t>
            </a:r>
            <a:r>
              <a:rPr lang="en-GB" dirty="0" err="1"/>
              <a:t>Enrie</a:t>
            </a:r>
            <a:endParaRPr lang="en-GB" dirty="0"/>
          </a:p>
        </p:txBody>
      </p:sp>
    </p:spTree>
    <p:extLst>
      <p:ext uri="{BB962C8B-B14F-4D97-AF65-F5344CB8AC3E}">
        <p14:creationId xmlns:p14="http://schemas.microsoft.com/office/powerpoint/2010/main" val="355301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FCB12-0A81-3DDE-EFA0-7398AEB49BCE}"/>
              </a:ext>
            </a:extLst>
          </p:cNvPr>
          <p:cNvSpPr>
            <a:spLocks noGrp="1"/>
          </p:cNvSpPr>
          <p:nvPr>
            <p:ph type="title"/>
          </p:nvPr>
        </p:nvSpPr>
        <p:spPr/>
        <p:txBody>
          <a:bodyPr/>
          <a:lstStyle/>
          <a:p>
            <a:r>
              <a:rPr lang="en-GB" dirty="0"/>
              <a:t>Approach </a:t>
            </a:r>
          </a:p>
        </p:txBody>
      </p:sp>
      <p:sp>
        <p:nvSpPr>
          <p:cNvPr id="3" name="Content Placeholder 2">
            <a:extLst>
              <a:ext uri="{FF2B5EF4-FFF2-40B4-BE49-F238E27FC236}">
                <a16:creationId xmlns:a16="http://schemas.microsoft.com/office/drawing/2014/main" id="{73B69974-EA89-CEC2-7C70-BE8637F77605}"/>
              </a:ext>
            </a:extLst>
          </p:cNvPr>
          <p:cNvSpPr>
            <a:spLocks noGrp="1"/>
          </p:cNvSpPr>
          <p:nvPr>
            <p:ph idx="1"/>
          </p:nvPr>
        </p:nvSpPr>
        <p:spPr>
          <a:xfrm>
            <a:off x="838200" y="2238998"/>
            <a:ext cx="10331153" cy="2939753"/>
          </a:xfrm>
        </p:spPr>
        <p:txBody>
          <a:bodyPr>
            <a:normAutofit/>
          </a:bodyPr>
          <a:lstStyle/>
          <a:p>
            <a:r>
              <a:rPr lang="en-GB" dirty="0"/>
              <a:t>I will be looking Sales records, cost reports, profit margins, and transactions from different businesses.</a:t>
            </a:r>
          </a:p>
          <a:p>
            <a:endParaRPr lang="en-GB" dirty="0"/>
          </a:p>
          <a:p>
            <a:r>
              <a:rPr lang="en-GB" dirty="0"/>
              <a:t> Using Excel functionalities for data analysis, including pivot tables, graphs, and segmentation.</a:t>
            </a:r>
          </a:p>
          <a:p>
            <a:endParaRPr lang="en-GB" dirty="0"/>
          </a:p>
          <a:p>
            <a:r>
              <a:rPr lang="en-GB" dirty="0"/>
              <a:t>Main Focus was to look at Product performances, buyer insights, regional preferences</a:t>
            </a:r>
          </a:p>
        </p:txBody>
      </p:sp>
    </p:spTree>
    <p:extLst>
      <p:ext uri="{BB962C8B-B14F-4D97-AF65-F5344CB8AC3E}">
        <p14:creationId xmlns:p14="http://schemas.microsoft.com/office/powerpoint/2010/main" val="3104573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A2FBA-DD60-8291-D478-EE2B46A97EBF}"/>
              </a:ext>
            </a:extLst>
          </p:cNvPr>
          <p:cNvSpPr>
            <a:spLocks noGrp="1"/>
          </p:cNvSpPr>
          <p:nvPr>
            <p:ph type="title"/>
          </p:nvPr>
        </p:nvSpPr>
        <p:spPr/>
        <p:txBody>
          <a:bodyPr/>
          <a:lstStyle/>
          <a:p>
            <a:r>
              <a:rPr lang="en-GB" dirty="0"/>
              <a:t>Limitations</a:t>
            </a:r>
          </a:p>
        </p:txBody>
      </p:sp>
      <p:sp>
        <p:nvSpPr>
          <p:cNvPr id="3" name="Content Placeholder 2">
            <a:extLst>
              <a:ext uri="{FF2B5EF4-FFF2-40B4-BE49-F238E27FC236}">
                <a16:creationId xmlns:a16="http://schemas.microsoft.com/office/drawing/2014/main" id="{D7F50F95-4F1C-5C60-AF05-A6B26A6C4860}"/>
              </a:ext>
            </a:extLst>
          </p:cNvPr>
          <p:cNvSpPr>
            <a:spLocks noGrp="1"/>
          </p:cNvSpPr>
          <p:nvPr>
            <p:ph idx="1"/>
          </p:nvPr>
        </p:nvSpPr>
        <p:spPr>
          <a:xfrm>
            <a:off x="701468" y="3047673"/>
            <a:ext cx="10515600" cy="1900341"/>
          </a:xfrm>
        </p:spPr>
        <p:txBody>
          <a:bodyPr/>
          <a:lstStyle/>
          <a:p>
            <a:r>
              <a:rPr lang="en-GB" dirty="0"/>
              <a:t>The Dataset had errors</a:t>
            </a:r>
          </a:p>
          <a:p>
            <a:r>
              <a:rPr lang="en-GB" dirty="0"/>
              <a:t>It was only between October 2023 to February 2024</a:t>
            </a:r>
          </a:p>
          <a:p>
            <a:endParaRPr lang="en-GB" dirty="0"/>
          </a:p>
        </p:txBody>
      </p:sp>
    </p:spTree>
    <p:extLst>
      <p:ext uri="{BB962C8B-B14F-4D97-AF65-F5344CB8AC3E}">
        <p14:creationId xmlns:p14="http://schemas.microsoft.com/office/powerpoint/2010/main" val="320546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B4AD-87BE-679B-F378-DB71FC10B645}"/>
              </a:ext>
            </a:extLst>
          </p:cNvPr>
          <p:cNvSpPr>
            <a:spLocks noGrp="1"/>
          </p:cNvSpPr>
          <p:nvPr>
            <p:ph type="title"/>
          </p:nvPr>
        </p:nvSpPr>
        <p:spPr>
          <a:xfrm>
            <a:off x="974933" y="536041"/>
            <a:ext cx="10515600" cy="1325563"/>
          </a:xfrm>
        </p:spPr>
        <p:txBody>
          <a:bodyPr>
            <a:normAutofit fontScale="90000"/>
          </a:bodyPr>
          <a:lstStyle/>
          <a:p>
            <a:br>
              <a:rPr lang="en-GB" dirty="0"/>
            </a:br>
            <a:r>
              <a:rPr lang="en-GB" dirty="0"/>
              <a:t>Key Findings 1</a:t>
            </a:r>
            <a:br>
              <a:rPr lang="en-GB" dirty="0"/>
            </a:br>
            <a:endParaRPr lang="en-GB" dirty="0"/>
          </a:p>
        </p:txBody>
      </p:sp>
      <p:sp>
        <p:nvSpPr>
          <p:cNvPr id="3" name="Content Placeholder 2">
            <a:extLst>
              <a:ext uri="{FF2B5EF4-FFF2-40B4-BE49-F238E27FC236}">
                <a16:creationId xmlns:a16="http://schemas.microsoft.com/office/drawing/2014/main" id="{8C8BFA50-3FC5-DAE3-6F75-EC452FFB8FF8}"/>
              </a:ext>
            </a:extLst>
          </p:cNvPr>
          <p:cNvSpPr>
            <a:spLocks noGrp="1"/>
          </p:cNvSpPr>
          <p:nvPr>
            <p:ph idx="1"/>
          </p:nvPr>
        </p:nvSpPr>
        <p:spPr>
          <a:xfrm>
            <a:off x="701468" y="2033898"/>
            <a:ext cx="6425726" cy="3885311"/>
          </a:xfrm>
        </p:spPr>
        <p:txBody>
          <a:bodyPr>
            <a:normAutofit fontScale="92500" lnSpcReduction="10000"/>
          </a:bodyPr>
          <a:lstStyle/>
          <a:p>
            <a:r>
              <a:rPr lang="en-GB" dirty="0"/>
              <a:t>Chocolate Chip Dominance: Highest revenue earner at £13,775, signifying strong market preference.</a:t>
            </a:r>
          </a:p>
          <a:p>
            <a:endParaRPr lang="en-GB" dirty="0"/>
          </a:p>
          <a:p>
            <a:r>
              <a:rPr lang="en-GB" dirty="0"/>
              <a:t>Sugar Cookie Efficiency: Best cost-to-profit ratio with a 58.59% margin, showcasing exceptional production and pricing strategy.</a:t>
            </a:r>
          </a:p>
          <a:p>
            <a:endParaRPr lang="en-GB" dirty="0"/>
          </a:p>
          <a:p>
            <a:r>
              <a:rPr lang="en-GB" dirty="0"/>
              <a:t>Snickerdoodle Popularity: Leads with the highest order volume (41,139), which sold 3.400 over its duration </a:t>
            </a:r>
          </a:p>
          <a:p>
            <a:endParaRPr lang="en-GB" dirty="0"/>
          </a:p>
          <a:p>
            <a:r>
              <a:rPr lang="en-GB" dirty="0"/>
              <a:t> Profitability: All cookie types maintain a profit margin over 56%, reflecting solid financial health across the board.</a:t>
            </a:r>
          </a:p>
          <a:p>
            <a:endParaRPr lang="en-GB" dirty="0"/>
          </a:p>
        </p:txBody>
      </p:sp>
      <p:pic>
        <p:nvPicPr>
          <p:cNvPr id="4" name="Picture 3">
            <a:extLst>
              <a:ext uri="{FF2B5EF4-FFF2-40B4-BE49-F238E27FC236}">
                <a16:creationId xmlns:a16="http://schemas.microsoft.com/office/drawing/2014/main" id="{59668A23-403C-2C80-635B-50C339D51986}"/>
              </a:ext>
            </a:extLst>
          </p:cNvPr>
          <p:cNvPicPr>
            <a:picLocks noChangeAspect="1"/>
          </p:cNvPicPr>
          <p:nvPr/>
        </p:nvPicPr>
        <p:blipFill>
          <a:blip r:embed="rId2"/>
          <a:stretch>
            <a:fillRect/>
          </a:stretch>
        </p:blipFill>
        <p:spPr>
          <a:xfrm>
            <a:off x="7126296" y="630105"/>
            <a:ext cx="4090771" cy="2462997"/>
          </a:xfrm>
          <a:prstGeom prst="rect">
            <a:avLst/>
          </a:prstGeom>
        </p:spPr>
      </p:pic>
      <p:pic>
        <p:nvPicPr>
          <p:cNvPr id="5" name="Picture 4">
            <a:extLst>
              <a:ext uri="{FF2B5EF4-FFF2-40B4-BE49-F238E27FC236}">
                <a16:creationId xmlns:a16="http://schemas.microsoft.com/office/drawing/2014/main" id="{97475E56-9C5D-1A11-ABE0-8959D080E104}"/>
              </a:ext>
            </a:extLst>
          </p:cNvPr>
          <p:cNvPicPr>
            <a:picLocks noChangeAspect="1"/>
          </p:cNvPicPr>
          <p:nvPr/>
        </p:nvPicPr>
        <p:blipFill>
          <a:blip r:embed="rId3"/>
          <a:stretch>
            <a:fillRect/>
          </a:stretch>
        </p:blipFill>
        <p:spPr>
          <a:xfrm>
            <a:off x="7385220" y="3326450"/>
            <a:ext cx="4584589" cy="2755631"/>
          </a:xfrm>
          <a:prstGeom prst="rect">
            <a:avLst/>
          </a:prstGeom>
        </p:spPr>
      </p:pic>
    </p:spTree>
    <p:extLst>
      <p:ext uri="{BB962C8B-B14F-4D97-AF65-F5344CB8AC3E}">
        <p14:creationId xmlns:p14="http://schemas.microsoft.com/office/powerpoint/2010/main" val="375645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23B2-B415-9ABB-6560-7052F3BA6229}"/>
              </a:ext>
            </a:extLst>
          </p:cNvPr>
          <p:cNvSpPr>
            <a:spLocks noGrp="1"/>
          </p:cNvSpPr>
          <p:nvPr>
            <p:ph type="title"/>
          </p:nvPr>
        </p:nvSpPr>
        <p:spPr/>
        <p:txBody>
          <a:bodyPr/>
          <a:lstStyle/>
          <a:p>
            <a:r>
              <a:rPr lang="en-GB" dirty="0"/>
              <a:t>Key Findings 1.2 </a:t>
            </a:r>
          </a:p>
        </p:txBody>
      </p:sp>
      <p:sp>
        <p:nvSpPr>
          <p:cNvPr id="3" name="Content Placeholder 2">
            <a:extLst>
              <a:ext uri="{FF2B5EF4-FFF2-40B4-BE49-F238E27FC236}">
                <a16:creationId xmlns:a16="http://schemas.microsoft.com/office/drawing/2014/main" id="{527D1BED-E048-8F01-0F7A-83E5D8EF47C5}"/>
              </a:ext>
            </a:extLst>
          </p:cNvPr>
          <p:cNvSpPr>
            <a:spLocks noGrp="1"/>
          </p:cNvSpPr>
          <p:nvPr>
            <p:ph idx="1"/>
          </p:nvPr>
        </p:nvSpPr>
        <p:spPr>
          <a:xfrm>
            <a:off x="548585" y="1817079"/>
            <a:ext cx="6220626" cy="4351338"/>
          </a:xfrm>
        </p:spPr>
        <p:txBody>
          <a:bodyPr/>
          <a:lstStyle/>
          <a:p>
            <a:r>
              <a:rPr lang="en-GB" dirty="0"/>
              <a:t>Park &amp; Shop Convenience Stores Impact: Top buyer with significant contributions to revenue (£17,628) and profit (£10,095.95).</a:t>
            </a:r>
          </a:p>
          <a:p>
            <a:endParaRPr lang="en-GB" dirty="0"/>
          </a:p>
          <a:p>
            <a:r>
              <a:rPr lang="en-GB" dirty="0"/>
              <a:t>Wholesome Food Efficiency: Highest profit margin (58.94%), indicating transactions with her are particularly lucrative</a:t>
            </a:r>
          </a:p>
        </p:txBody>
      </p:sp>
      <p:pic>
        <p:nvPicPr>
          <p:cNvPr id="4" name="Picture 3">
            <a:extLst>
              <a:ext uri="{FF2B5EF4-FFF2-40B4-BE49-F238E27FC236}">
                <a16:creationId xmlns:a16="http://schemas.microsoft.com/office/drawing/2014/main" id="{BDFD5F33-7989-3B93-D89F-A864C8C544C5}"/>
              </a:ext>
            </a:extLst>
          </p:cNvPr>
          <p:cNvPicPr>
            <a:picLocks noChangeAspect="1"/>
          </p:cNvPicPr>
          <p:nvPr/>
        </p:nvPicPr>
        <p:blipFill>
          <a:blip r:embed="rId2"/>
          <a:stretch>
            <a:fillRect/>
          </a:stretch>
        </p:blipFill>
        <p:spPr>
          <a:xfrm>
            <a:off x="7058826" y="831353"/>
            <a:ext cx="4584589" cy="2755631"/>
          </a:xfrm>
          <a:prstGeom prst="rect">
            <a:avLst/>
          </a:prstGeom>
        </p:spPr>
      </p:pic>
      <p:pic>
        <p:nvPicPr>
          <p:cNvPr id="5" name="Picture 4">
            <a:extLst>
              <a:ext uri="{FF2B5EF4-FFF2-40B4-BE49-F238E27FC236}">
                <a16:creationId xmlns:a16="http://schemas.microsoft.com/office/drawing/2014/main" id="{BE37A97A-69B5-B363-B1EB-0F2D89180C0B}"/>
              </a:ext>
            </a:extLst>
          </p:cNvPr>
          <p:cNvPicPr>
            <a:picLocks noChangeAspect="1"/>
          </p:cNvPicPr>
          <p:nvPr/>
        </p:nvPicPr>
        <p:blipFill>
          <a:blip r:embed="rId3"/>
          <a:stretch>
            <a:fillRect/>
          </a:stretch>
        </p:blipFill>
        <p:spPr>
          <a:xfrm>
            <a:off x="7064922" y="3992748"/>
            <a:ext cx="4578493" cy="2749534"/>
          </a:xfrm>
          <a:prstGeom prst="rect">
            <a:avLst/>
          </a:prstGeom>
        </p:spPr>
      </p:pic>
    </p:spTree>
    <p:extLst>
      <p:ext uri="{BB962C8B-B14F-4D97-AF65-F5344CB8AC3E}">
        <p14:creationId xmlns:p14="http://schemas.microsoft.com/office/powerpoint/2010/main" val="177863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5E316-2875-02FE-7CA5-5AC17BDFD7B4}"/>
              </a:ext>
            </a:extLst>
          </p:cNvPr>
          <p:cNvSpPr>
            <a:spLocks noGrp="1"/>
          </p:cNvSpPr>
          <p:nvPr>
            <p:ph type="title"/>
          </p:nvPr>
        </p:nvSpPr>
        <p:spPr>
          <a:xfrm>
            <a:off x="749893" y="284289"/>
            <a:ext cx="10515600" cy="1325563"/>
          </a:xfrm>
        </p:spPr>
        <p:txBody>
          <a:bodyPr/>
          <a:lstStyle/>
          <a:p>
            <a:r>
              <a:rPr lang="en-GB" dirty="0"/>
              <a:t>Key Findings 1.3</a:t>
            </a:r>
          </a:p>
        </p:txBody>
      </p:sp>
      <p:sp>
        <p:nvSpPr>
          <p:cNvPr id="3" name="Content Placeholder 2">
            <a:extLst>
              <a:ext uri="{FF2B5EF4-FFF2-40B4-BE49-F238E27FC236}">
                <a16:creationId xmlns:a16="http://schemas.microsoft.com/office/drawing/2014/main" id="{061F2A94-B6A5-6C7C-A8AB-72565FF1DDF8}"/>
              </a:ext>
            </a:extLst>
          </p:cNvPr>
          <p:cNvSpPr>
            <a:spLocks noGrp="1"/>
          </p:cNvSpPr>
          <p:nvPr>
            <p:ph idx="1"/>
          </p:nvPr>
        </p:nvSpPr>
        <p:spPr>
          <a:xfrm>
            <a:off x="445094" y="1526521"/>
            <a:ext cx="5169493" cy="4351338"/>
          </a:xfrm>
        </p:spPr>
        <p:txBody>
          <a:bodyPr>
            <a:normAutofit fontScale="85000" lnSpcReduction="10000"/>
          </a:bodyPr>
          <a:lstStyle/>
          <a:p>
            <a:pPr marL="0" indent="0">
              <a:buNone/>
            </a:pPr>
            <a:endParaRPr lang="en-GB" dirty="0"/>
          </a:p>
          <a:p>
            <a:pPr marL="0" indent="0">
              <a:buNone/>
            </a:pPr>
            <a:r>
              <a:rPr lang="en-GB" dirty="0"/>
              <a:t>Jose </a:t>
            </a:r>
            <a:r>
              <a:rPr lang="en-GB" dirty="0" err="1"/>
              <a:t>Enrie</a:t>
            </a:r>
            <a:r>
              <a:rPr lang="en-GB" dirty="0"/>
              <a:t>: White Chocolate Macadamia Nut in Wisconsin (WI)</a:t>
            </a:r>
          </a:p>
          <a:p>
            <a:pPr marL="0" indent="0">
              <a:buNone/>
            </a:pPr>
            <a:endParaRPr lang="en-GB" dirty="0"/>
          </a:p>
          <a:p>
            <a:pPr marL="0" indent="0">
              <a:buNone/>
            </a:pPr>
            <a:r>
              <a:rPr lang="en-GB" dirty="0"/>
              <a:t>Mia Balm: Chocolate Chip in Utah (UT)</a:t>
            </a:r>
          </a:p>
          <a:p>
            <a:pPr marL="0" indent="0">
              <a:buNone/>
            </a:pPr>
            <a:endParaRPr lang="en-GB" dirty="0"/>
          </a:p>
          <a:p>
            <a:pPr marL="0" indent="0">
              <a:buNone/>
            </a:pPr>
            <a:r>
              <a:rPr lang="en-GB" dirty="0"/>
              <a:t>Sebastian </a:t>
            </a:r>
            <a:r>
              <a:rPr lang="en-GB" dirty="0" err="1"/>
              <a:t>Philppe</a:t>
            </a:r>
            <a:r>
              <a:rPr lang="en-GB" dirty="0"/>
              <a:t>: Snickerdoodle in Washington (WA)</a:t>
            </a:r>
          </a:p>
          <a:p>
            <a:pPr marL="0" indent="0">
              <a:buNone/>
            </a:pPr>
            <a:endParaRPr lang="en-GB" dirty="0"/>
          </a:p>
          <a:p>
            <a:pPr marL="0" indent="0">
              <a:buNone/>
            </a:pPr>
            <a:r>
              <a:rPr lang="en-GB" dirty="0"/>
              <a:t>Tamara Hyde: Oatmeal Raisin in New York (NY)</a:t>
            </a:r>
          </a:p>
          <a:p>
            <a:pPr marL="0" indent="0">
              <a:buNone/>
            </a:pPr>
            <a:endParaRPr lang="en-GB" dirty="0"/>
          </a:p>
          <a:p>
            <a:pPr marL="0" indent="0">
              <a:buNone/>
            </a:pPr>
            <a:r>
              <a:rPr lang="en-GB" dirty="0"/>
              <a:t>Yasmin Patel: White Chocolate Macadamia Nut in Alabama (AL)</a:t>
            </a:r>
          </a:p>
          <a:p>
            <a:pPr marL="0" indent="0">
              <a:buNone/>
            </a:pPr>
            <a:endParaRPr lang="en-GB" dirty="0"/>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723701A0-E0D0-34DB-E512-2EBC5D25B35F}"/>
              </a:ext>
            </a:extLst>
          </p:cNvPr>
          <p:cNvPicPr>
            <a:picLocks noChangeAspect="1"/>
          </p:cNvPicPr>
          <p:nvPr/>
        </p:nvPicPr>
        <p:blipFill>
          <a:blip r:embed="rId2"/>
          <a:stretch>
            <a:fillRect/>
          </a:stretch>
        </p:blipFill>
        <p:spPr>
          <a:xfrm>
            <a:off x="6327763" y="1609852"/>
            <a:ext cx="4578493" cy="2749534"/>
          </a:xfrm>
          <a:prstGeom prst="rect">
            <a:avLst/>
          </a:prstGeom>
        </p:spPr>
      </p:pic>
    </p:spTree>
    <p:extLst>
      <p:ext uri="{BB962C8B-B14F-4D97-AF65-F5344CB8AC3E}">
        <p14:creationId xmlns:p14="http://schemas.microsoft.com/office/powerpoint/2010/main" val="33356753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105</TotalTime>
  <Words>540</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Cookie Sales Analysis</vt:lpstr>
      <vt:lpstr>Objective </vt:lpstr>
      <vt:lpstr>Introduction 1.1</vt:lpstr>
      <vt:lpstr>Introduction 1.2</vt:lpstr>
      <vt:lpstr>Approach </vt:lpstr>
      <vt:lpstr>Limitations</vt:lpstr>
      <vt:lpstr> Key Findings 1 </vt:lpstr>
      <vt:lpstr>Key Findings 1.2 </vt:lpstr>
      <vt:lpstr>Key Findings 1.3</vt:lpstr>
      <vt:lpstr>PowerPoint Presentation</vt:lpstr>
      <vt:lpstr>Recommendations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 Sales Analysis</dc:title>
  <dc:creator>Mechak Lama</dc:creator>
  <cp:lastModifiedBy>Mechak Lama</cp:lastModifiedBy>
  <cp:revision>1</cp:revision>
  <dcterms:created xsi:type="dcterms:W3CDTF">2024-03-21T16:05:57Z</dcterms:created>
  <dcterms:modified xsi:type="dcterms:W3CDTF">2024-03-21T17:51:13Z</dcterms:modified>
</cp:coreProperties>
</file>