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786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BC60-0827-4C70-B207-73EBAEC13DF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4EC7-F371-412D-B06E-17B2EE58F8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12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reduces a customer’s shopping time,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reminds the customer of what relevant items (s)he might be interested in buying,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helping stores cross-sell in the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53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confidence for an association rule having a very frequent consequent will always be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Lift is the measure that will help store managers to decide product placements on aisle.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r>
              <a:rPr lang="en-CA" dirty="0" err="1"/>
              <a:t>Apriori</a:t>
            </a:r>
            <a:r>
              <a:rPr lang="en-CA" dirty="0"/>
              <a:t> - </a:t>
            </a:r>
            <a:r>
              <a:rPr lang="en-US" dirty="0"/>
              <a:t>All subsets of a frequent itemset must also be frequent - if we drop out an item from an itemset, support value of new itemset generated will either be the same or will increase.</a:t>
            </a:r>
          </a:p>
          <a:p>
            <a:r>
              <a:rPr lang="en-US" dirty="0" err="1"/>
              <a:t>Apriori</a:t>
            </a:r>
            <a:r>
              <a:rPr lang="en-US" dirty="0"/>
              <a:t> principle allows us to prune all the supersets of an itemset which does not satisfy the minimum threshold condition for support. For example, if {Milk, Notebook} does not satisfy our threshold of </a:t>
            </a:r>
            <a:r>
              <a:rPr lang="en-US" dirty="0" err="1"/>
              <a:t>minsup</a:t>
            </a:r>
            <a:r>
              <a:rPr lang="en-US" dirty="0"/>
              <a:t>, an itemset with any item added to this will never cross the threshold too.</a:t>
            </a:r>
          </a:p>
          <a:p>
            <a:r>
              <a:rPr lang="en-US" dirty="0"/>
              <a:t>Pruning of infrequent </a:t>
            </a:r>
            <a:r>
              <a:rPr lang="en-US" dirty="0" err="1"/>
              <a:t>itemsets</a:t>
            </a:r>
            <a:r>
              <a:rPr lang="en-US" dirty="0"/>
              <a:t> could reduce the number of </a:t>
            </a:r>
            <a:r>
              <a:rPr lang="en-US" dirty="0" err="1"/>
              <a:t>itemsets</a:t>
            </a:r>
            <a:r>
              <a:rPr lang="en-US" dirty="0"/>
              <a:t> to be considered by more than half!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80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7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9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9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9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3B-720E-4564-A218-41E26D0DE574}" type="datetimeFigureOut">
              <a:rPr lang="en-CA" smtClean="0"/>
              <a:t>2021-03-18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7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CB1-18E0-4348-B38E-16421429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23974"/>
            <a:ext cx="9144000" cy="1223963"/>
          </a:xfrm>
        </p:spPr>
        <p:txBody>
          <a:bodyPr>
            <a:normAutofit fontScale="90000"/>
          </a:bodyPr>
          <a:lstStyle/>
          <a:p>
            <a:r>
              <a:rPr lang="en-CA" dirty="0"/>
              <a:t>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DA7D-0541-4645-8AA7-9508ACE4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930" y="3978879"/>
            <a:ext cx="8637072" cy="977621"/>
          </a:xfrm>
        </p:spPr>
        <p:txBody>
          <a:bodyPr/>
          <a:lstStyle/>
          <a:p>
            <a:pPr algn="r"/>
            <a:r>
              <a:rPr lang="en-CA" dirty="0"/>
              <a:t>March 19, 2021</a:t>
            </a:r>
          </a:p>
          <a:p>
            <a:pPr algn="r"/>
            <a:r>
              <a:rPr lang="en-CA" dirty="0"/>
              <a:t>Anupama </a:t>
            </a:r>
            <a:r>
              <a:rPr lang="en-CA" dirty="0" err="1"/>
              <a:t>r.k</a:t>
            </a:r>
            <a:r>
              <a:rPr lang="en-CA" dirty="0"/>
              <a:t>, Queenie Tsang, Crystal (Yunan) Zhu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C2BB7-AFCB-4450-B501-A6F8AD67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025"/>
            <a:ext cx="34671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5CF5-F020-431F-A36A-1216DC66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CC34-DA80-44D0-B64B-A7FAC1F2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4288815"/>
          </a:xfrm>
        </p:spPr>
        <p:txBody>
          <a:bodyPr>
            <a:normAutofit/>
          </a:bodyPr>
          <a:lstStyle/>
          <a:p>
            <a:r>
              <a:rPr lang="en-US" dirty="0"/>
              <a:t>aisles.csv - contains aisle id and aisle description columns</a:t>
            </a:r>
          </a:p>
          <a:p>
            <a:r>
              <a:rPr lang="en-US" dirty="0"/>
              <a:t>departments.csv - contains department id and department description columns</a:t>
            </a:r>
          </a:p>
          <a:p>
            <a:r>
              <a:rPr lang="en-US" dirty="0"/>
              <a:t>products.csv - contains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aisle_id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endParaRPr lang="en-US" dirty="0"/>
          </a:p>
          <a:p>
            <a:r>
              <a:rPr lang="en-US" dirty="0"/>
              <a:t>order_products__*.csv - These files specify which products were purchased in each order. </a:t>
            </a:r>
          </a:p>
          <a:p>
            <a:pPr lvl="1"/>
            <a:r>
              <a:rPr lang="en-US" dirty="0"/>
              <a:t>order_products__prior.csv contains previous order contents for all customers. 'reordered' indicates that the customer has a previous order that contains the product. </a:t>
            </a:r>
          </a:p>
          <a:p>
            <a:pPr lvl="1"/>
            <a:r>
              <a:rPr lang="en-US" dirty="0"/>
              <a:t>order_products_train.csv contains order information for transactions which will be used for training the model.</a:t>
            </a:r>
          </a:p>
          <a:p>
            <a:r>
              <a:rPr lang="en-US" dirty="0"/>
              <a:t>orders.csv - This file tells to which set (prior, train, test) an order belongs.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5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07ED-A1B2-419D-A9A3-6D9F3F6E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to merge the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D6D6-24A4-42C5-B0D3-941A2022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7657"/>
            <a:ext cx="9603275" cy="4390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Merged the aisles data with the products data to obtain Merged dataset 1, so that we know which aisle each product belongs to.</a:t>
            </a:r>
          </a:p>
          <a:p>
            <a:endParaRPr lang="en-US" dirty="0"/>
          </a:p>
          <a:p>
            <a:r>
              <a:rPr lang="en-US" dirty="0"/>
              <a:t>2. Combined the Merged dataset 1 with the department data to obtain Merged dataset 2, so we know which aisle and department each product is from.</a:t>
            </a:r>
          </a:p>
          <a:p>
            <a:endParaRPr lang="en-US" dirty="0"/>
          </a:p>
          <a:p>
            <a:r>
              <a:rPr lang="en-US" dirty="0"/>
              <a:t>3. Added Merged dataset 2, which contains product full information, to </a:t>
            </a:r>
            <a:r>
              <a:rPr lang="en-US" dirty="0" err="1"/>
              <a:t>order_products__train</a:t>
            </a:r>
            <a:r>
              <a:rPr lang="en-US" dirty="0"/>
              <a:t> and </a:t>
            </a:r>
            <a:r>
              <a:rPr lang="en-US" dirty="0" err="1"/>
              <a:t>order_products__prior</a:t>
            </a:r>
            <a:r>
              <a:rPr lang="en-US" dirty="0"/>
              <a:t> files, respectively, to obtain Merged dataset 3 (Train) and Merged dataset 4 (Prior), so that we know the product information (e.g., product names, aisles and departments they belong to) of the products in the training and prior orders.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4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574-1584-4833-8F45-1616262E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04" y="781312"/>
            <a:ext cx="9603275" cy="1049235"/>
          </a:xfrm>
        </p:spPr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5F05-CEDB-47EB-B984-7BBD28DE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0226"/>
            <a:ext cx="11971421" cy="4931201"/>
          </a:xfrm>
        </p:spPr>
        <p:txBody>
          <a:bodyPr>
            <a:normAutofit/>
          </a:bodyPr>
          <a:lstStyle/>
          <a:p>
            <a:r>
              <a:rPr lang="en-CA" sz="2400" dirty="0"/>
              <a:t>List of items with the same order ID are studied as a group – user information will not be taken into consideration.</a:t>
            </a:r>
          </a:p>
          <a:p>
            <a:r>
              <a:rPr lang="en-CA" sz="2400" dirty="0"/>
              <a:t>Goal: to recommend frequently bought together items</a:t>
            </a:r>
          </a:p>
          <a:p>
            <a:r>
              <a:rPr lang="en-CA" sz="2400" dirty="0"/>
              <a:t>Metrics to measure the strength of the rules</a:t>
            </a:r>
          </a:p>
          <a:p>
            <a:pPr lvl="1"/>
            <a:r>
              <a:rPr lang="en-CA" sz="2000" dirty="0"/>
              <a:t>Support: </a:t>
            </a:r>
            <a:r>
              <a:rPr lang="en-US" sz="2000" dirty="0"/>
              <a:t>how frequent an itemset is in all the transactions – value we use: </a:t>
            </a:r>
            <a:r>
              <a:rPr lang="en-US" sz="2000" b="1" dirty="0"/>
              <a:t>0.0005 </a:t>
            </a:r>
            <a:r>
              <a:rPr lang="en-US" sz="2000" dirty="0"/>
              <a:t>(the itemset should occur in at least 0.05% of all transactions)</a:t>
            </a:r>
          </a:p>
          <a:p>
            <a:pPr lvl="1"/>
            <a:r>
              <a:rPr lang="en-US" sz="2000" dirty="0"/>
              <a:t>Confidence: the likeliness of occurrence of consequent on the cart given that the cart already has the antecedents – value we use: </a:t>
            </a:r>
            <a:r>
              <a:rPr lang="en-US" sz="2000" b="1" dirty="0"/>
              <a:t>0.4</a:t>
            </a:r>
          </a:p>
          <a:p>
            <a:pPr lvl="1"/>
            <a:r>
              <a:rPr lang="en-US" sz="2000" dirty="0"/>
              <a:t>Lift:  the rise of the confidence that {X} provides to us for having {Y} on the cart (whether X increases the chance of buying Y).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46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14FB-82A1-4011-B03C-A7240A8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216E-0355-4CA6-A2BD-FC8AC8A9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4958854" cy="4280346"/>
          </a:xfrm>
        </p:spPr>
        <p:txBody>
          <a:bodyPr>
            <a:normAutofit/>
          </a:bodyPr>
          <a:lstStyle/>
          <a:p>
            <a:r>
              <a:rPr lang="en-CA" dirty="0"/>
              <a:t>In total, there are 3,214,874 unique orders and 49,677 unique product names</a:t>
            </a:r>
          </a:p>
          <a:p>
            <a:r>
              <a:rPr lang="en-CA" dirty="0"/>
              <a:t>We chose the top 50 products to mine the rules</a:t>
            </a:r>
          </a:p>
          <a:p>
            <a:pPr lvl="1"/>
            <a:r>
              <a:rPr lang="en-CA" dirty="0"/>
              <a:t>Less frequently bought items have less chance of appearing in any rules</a:t>
            </a:r>
          </a:p>
          <a:p>
            <a:pPr lvl="1"/>
            <a:r>
              <a:rPr lang="en-CA" dirty="0"/>
              <a:t>Less frequently bought items will not affect the rules much</a:t>
            </a:r>
          </a:p>
          <a:p>
            <a:r>
              <a:rPr lang="en-US" sz="2000" dirty="0"/>
              <a:t>61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DBC5D-7ECD-4604-8765-3137690A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83951"/>
            <a:ext cx="5918817" cy="39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76B4-3923-4F26-97C9-8F4F143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Mined rules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19A6A8-A2F2-4D19-AA95-DE9B44A46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06" y="938463"/>
            <a:ext cx="7281496" cy="5201069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E76E90-B64C-46C6-82AF-7A955F68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3579"/>
              </p:ext>
            </p:extLst>
          </p:nvPr>
        </p:nvGraphicFramePr>
        <p:xfrm>
          <a:off x="58302" y="1640730"/>
          <a:ext cx="6002326" cy="264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339">
                  <a:extLst>
                    <a:ext uri="{9D8B030D-6E8A-4147-A177-3AD203B41FA5}">
                      <a16:colId xmlns:a16="http://schemas.microsoft.com/office/drawing/2014/main" val="1143750560"/>
                    </a:ext>
                  </a:extLst>
                </a:gridCol>
                <a:gridCol w="361279">
                  <a:extLst>
                    <a:ext uri="{9D8B030D-6E8A-4147-A177-3AD203B41FA5}">
                      <a16:colId xmlns:a16="http://schemas.microsoft.com/office/drawing/2014/main" val="941667169"/>
                    </a:ext>
                  </a:extLst>
                </a:gridCol>
                <a:gridCol w="1383300">
                  <a:extLst>
                    <a:ext uri="{9D8B030D-6E8A-4147-A177-3AD203B41FA5}">
                      <a16:colId xmlns:a16="http://schemas.microsoft.com/office/drawing/2014/main" val="3454983044"/>
                    </a:ext>
                  </a:extLst>
                </a:gridCol>
                <a:gridCol w="854242">
                  <a:extLst>
                    <a:ext uri="{9D8B030D-6E8A-4147-A177-3AD203B41FA5}">
                      <a16:colId xmlns:a16="http://schemas.microsoft.com/office/drawing/2014/main" val="1258681256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165319343"/>
                    </a:ext>
                  </a:extLst>
                </a:gridCol>
                <a:gridCol w="631128">
                  <a:extLst>
                    <a:ext uri="{9D8B030D-6E8A-4147-A177-3AD203B41FA5}">
                      <a16:colId xmlns:a16="http://schemas.microsoft.com/office/drawing/2014/main" val="815264961"/>
                    </a:ext>
                  </a:extLst>
                </a:gridCol>
              </a:tblGrid>
              <a:tr h="6353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 err="1">
                          <a:effectLst/>
                        </a:rPr>
                        <a:t>lhs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 err="1">
                          <a:effectLst/>
                        </a:rPr>
                        <a:t>rhs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support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confidence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lift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8430773"/>
                  </a:ext>
                </a:extLst>
              </a:tr>
              <a:tr h="63537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{Large Lemon, Organic Cilantro}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{Limes}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0.00101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0.407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9.311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163967"/>
                  </a:ext>
                </a:extLst>
              </a:tr>
              <a:tr h="126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{Bag of Organic Bananas, </a:t>
                      </a:r>
                    </a:p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Organic Lemon, Organic Raspberries}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{Organic Hass Avocado}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0.00057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0.452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6.811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331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60A6-1EB4-4026-9471-E70DF166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Alternating Least Squares with Implicit Feedback Data (WALSIFD)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5441-0079-47AF-82D6-4360D6FC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products that has a high probability of being clicked on or purchased by a user, based on their previous transactions.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8051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</TotalTime>
  <Words>723</Words>
  <Application>Microsoft Office PowerPoint</Application>
  <PresentationFormat>Widescreen</PresentationFormat>
  <Paragraphs>65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Market Basket Analysis</vt:lpstr>
      <vt:lpstr>Data Understanding</vt:lpstr>
      <vt:lpstr>Steps to merge the data sets</vt:lpstr>
      <vt:lpstr>Association rule</vt:lpstr>
      <vt:lpstr>Association rule</vt:lpstr>
      <vt:lpstr>Mined rules</vt:lpstr>
      <vt:lpstr>Weighted Alternating Least Squares with Implicit Feedback Data (WALSIFD)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Yunan Zhu</dc:creator>
  <cp:lastModifiedBy>Yunan Zhu</cp:lastModifiedBy>
  <cp:revision>23</cp:revision>
  <dcterms:created xsi:type="dcterms:W3CDTF">2021-03-18T00:36:39Z</dcterms:created>
  <dcterms:modified xsi:type="dcterms:W3CDTF">2021-03-19T04:14:08Z</dcterms:modified>
</cp:coreProperties>
</file>