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9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9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9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7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CB1-18E0-4348-B38E-164214291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23974"/>
            <a:ext cx="9144000" cy="1223963"/>
          </a:xfrm>
        </p:spPr>
        <p:txBody>
          <a:bodyPr>
            <a:normAutofit fontScale="90000"/>
          </a:bodyPr>
          <a:lstStyle/>
          <a:p>
            <a:r>
              <a:rPr lang="en-CA" dirty="0"/>
              <a:t>Market 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0DA7D-0541-4645-8AA7-9508ACE4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930" y="3978879"/>
            <a:ext cx="8637072" cy="977621"/>
          </a:xfrm>
        </p:spPr>
        <p:txBody>
          <a:bodyPr/>
          <a:lstStyle/>
          <a:p>
            <a:pPr algn="r"/>
            <a:r>
              <a:rPr lang="en-CA" dirty="0"/>
              <a:t>March 19, 2021</a:t>
            </a:r>
          </a:p>
          <a:p>
            <a:pPr algn="r"/>
            <a:r>
              <a:rPr lang="en-CA" dirty="0"/>
              <a:t>Anupama </a:t>
            </a:r>
            <a:r>
              <a:rPr lang="en-CA" dirty="0" err="1"/>
              <a:t>r.k</a:t>
            </a:r>
            <a:r>
              <a:rPr lang="en-CA" dirty="0"/>
              <a:t>, Queenie Tsang, Crystal (Yunan) Zhu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C2BB7-AFCB-4450-B501-A6F8AD67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025"/>
            <a:ext cx="34671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5CF5-F020-431F-A36A-1216DC66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CC34-DA80-44D0-B64B-A7FAC1F2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53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574-1584-4833-8F45-1616262E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04" y="781312"/>
            <a:ext cx="9603275" cy="1049235"/>
          </a:xfrm>
        </p:spPr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5F05-CEDB-47EB-B984-7BBD28DE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28" y="1830546"/>
            <a:ext cx="10626121" cy="5103653"/>
          </a:xfrm>
        </p:spPr>
        <p:txBody>
          <a:bodyPr>
            <a:normAutofit/>
          </a:bodyPr>
          <a:lstStyle/>
          <a:p>
            <a:r>
              <a:rPr lang="en-CA" dirty="0"/>
              <a:t>List of items with the same order ID are studied as a group – user information will not be taken into consideration.</a:t>
            </a:r>
          </a:p>
          <a:p>
            <a:r>
              <a:rPr lang="en-CA" dirty="0"/>
              <a:t>Metrics to measure the strength of the rules</a:t>
            </a:r>
          </a:p>
          <a:p>
            <a:pPr lvl="1"/>
            <a:r>
              <a:rPr lang="en-CA" dirty="0"/>
              <a:t>Support: </a:t>
            </a:r>
            <a:r>
              <a:rPr lang="en-US" dirty="0"/>
              <a:t>how frequent an itemset is in all the transactions – value we use: </a:t>
            </a:r>
            <a:r>
              <a:rPr lang="en-US" b="1" dirty="0"/>
              <a:t>0.0015</a:t>
            </a:r>
          </a:p>
          <a:p>
            <a:pPr lvl="1"/>
            <a:r>
              <a:rPr lang="en-US" dirty="0"/>
              <a:t>Confidence: the likeliness of occurrence of consequent on the cart given that the cart already has the antecedents – value we use: </a:t>
            </a:r>
            <a:r>
              <a:rPr lang="en-US" b="1" dirty="0"/>
              <a:t>0.4</a:t>
            </a:r>
          </a:p>
          <a:p>
            <a:pPr lvl="2"/>
            <a:r>
              <a:rPr lang="en-US" dirty="0"/>
              <a:t>Note: The confidence for an association rule having a very frequent consequent will always be high</a:t>
            </a:r>
          </a:p>
          <a:p>
            <a:pPr lvl="1"/>
            <a:r>
              <a:rPr lang="en-US" dirty="0"/>
              <a:t>Lift:  the rise of the confidence that {X} provides to us for having {Y} on the cart (whether X increases the chance of buying Y). </a:t>
            </a:r>
          </a:p>
          <a:p>
            <a:pPr lvl="3"/>
            <a:r>
              <a:rPr lang="en-US" dirty="0"/>
              <a:t>Lift is the measure that will help store managers to decide product placements on aisle.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46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14FB-82A1-4011-B03C-A7240A8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216E-0355-4CA6-A2BD-FC8AC8A9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4958854" cy="4280346"/>
          </a:xfrm>
        </p:spPr>
        <p:txBody>
          <a:bodyPr>
            <a:normAutofit/>
          </a:bodyPr>
          <a:lstStyle/>
          <a:p>
            <a:r>
              <a:rPr lang="en-CA" dirty="0"/>
              <a:t>In total,131,209 unique orders and 39,123 unique product names</a:t>
            </a:r>
          </a:p>
          <a:p>
            <a:r>
              <a:rPr lang="en-CA" dirty="0"/>
              <a:t>We chose the top 50 products to mine the rules</a:t>
            </a:r>
          </a:p>
          <a:p>
            <a:pPr lvl="1"/>
            <a:r>
              <a:rPr lang="en-CA" dirty="0"/>
              <a:t>Less frequently bought items have less chance of appearing in any rules</a:t>
            </a:r>
          </a:p>
          <a:p>
            <a:pPr lvl="1"/>
            <a:r>
              <a:rPr lang="en-CA" dirty="0"/>
              <a:t>Less frequently bought items will not affect the rules much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76B67-6999-4691-8BDC-E64457DC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33" y="1853753"/>
            <a:ext cx="5770404" cy="38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6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76B4-3923-4F26-97C9-8F4F143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Mined rules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AFC739-6FE8-408F-AA5E-EF8CDED7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1085851"/>
            <a:ext cx="7894319" cy="5638800"/>
          </a:xfr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E2DCD0-3309-4EEA-8D0F-96F15B7D0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96351"/>
              </p:ext>
            </p:extLst>
          </p:nvPr>
        </p:nvGraphicFramePr>
        <p:xfrm>
          <a:off x="157216" y="1465992"/>
          <a:ext cx="6200775" cy="1824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038">
                  <a:extLst>
                    <a:ext uri="{9D8B030D-6E8A-4147-A177-3AD203B41FA5}">
                      <a16:colId xmlns:a16="http://schemas.microsoft.com/office/drawing/2014/main" val="3679278720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118595112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50980511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4280597901"/>
                    </a:ext>
                  </a:extLst>
                </a:gridCol>
                <a:gridCol w="860371">
                  <a:extLst>
                    <a:ext uri="{9D8B030D-6E8A-4147-A177-3AD203B41FA5}">
                      <a16:colId xmlns:a16="http://schemas.microsoft.com/office/drawing/2014/main" val="301888627"/>
                    </a:ext>
                  </a:extLst>
                </a:gridCol>
                <a:gridCol w="576316">
                  <a:extLst>
                    <a:ext uri="{9D8B030D-6E8A-4147-A177-3AD203B41FA5}">
                      <a16:colId xmlns:a16="http://schemas.microsoft.com/office/drawing/2014/main" val="2622717010"/>
                    </a:ext>
                  </a:extLst>
                </a:gridCol>
              </a:tblGrid>
              <a:tr h="4095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Sample rules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69645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lhs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rhs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support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confidence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lift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38577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{Broccoli Crown, Organic Avocado}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=&gt;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{Banana}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0.0015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0.419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2.935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54715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{Organic Lemon, Organic Raspberries}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{Bag of Organic Bananas}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0.0017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0.499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4.229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18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1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247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Market Basket Analysis</vt:lpstr>
      <vt:lpstr>Business case</vt:lpstr>
      <vt:lpstr>Association rule</vt:lpstr>
      <vt:lpstr>Association rule</vt:lpstr>
      <vt:lpstr>Mined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Yunan Zhu</dc:creator>
  <cp:lastModifiedBy>Yunan Zhu</cp:lastModifiedBy>
  <cp:revision>13</cp:revision>
  <dcterms:created xsi:type="dcterms:W3CDTF">2021-03-18T00:36:39Z</dcterms:created>
  <dcterms:modified xsi:type="dcterms:W3CDTF">2021-03-18T02:15:43Z</dcterms:modified>
</cp:coreProperties>
</file>