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  <p:sldId id="280" r:id="rId21"/>
    <p:sldId id="279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People mostly order from 8:00 - 17:00 (8AM - 5PM)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p2 &lt;- X %&gt;%</a:t>
            </a:r>
            <a:endParaRPr lang="en-US"/>
          </a:p>
          <a:p>
            <a:r>
              <a:rPr lang="en-US"/>
              <a:t>group_by(user_id, product_id) %&gt;%</a:t>
            </a:r>
            <a:endParaRPr lang="en-US"/>
          </a:p>
          <a:p>
            <a:r>
              <a:rPr lang="en-US"/>
              <a:t>dplyr::summarise(count3=n()) %&gt;%</a:t>
            </a:r>
            <a:endParaRPr lang="en-US"/>
          </a:p>
          <a:p>
            <a:r>
              <a:rPr lang="en-US"/>
              <a:t>select(user_id, product_id, count3) %&gt;%</a:t>
            </a:r>
            <a:endParaRPr lang="en-US"/>
          </a:p>
          <a:p>
            <a:r>
              <a:rPr lang="en-US"/>
              <a:t>ungroup() %&gt;%</a:t>
            </a:r>
            <a:endParaRPr lang="en-US"/>
          </a:p>
          <a:p>
            <a:r>
              <a:rPr lang="en-US"/>
              <a:t>group_by(user_id) %&gt;%</a:t>
            </a:r>
            <a:endParaRPr lang="en-US"/>
          </a:p>
          <a:p>
            <a:r>
              <a:rPr lang="en-US"/>
              <a:t>dplyr::summarise(count_product=n()) %&gt;%</a:t>
            </a:r>
            <a:endParaRPr lang="en-US"/>
          </a:p>
          <a:p>
            <a:r>
              <a:rPr lang="en-US"/>
              <a:t>ungroup()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CA" altLang="en-US"/>
              <a:t>all the items within a transaction are in the same row</a:t>
            </a:r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  <a:endParaRPr lang="en-US" dirty="0"/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  <a:endParaRPr lang="en-US" dirty="0"/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/>
              <a:t> could reduce </a:t>
            </a:r>
            <a:r>
              <a:rPr lang="en-US" dirty="0"/>
              <a:t>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Binary rating matrix is useful when no actual user ratings is available, and it also does not require normalisation.</a:t>
            </a:r>
            <a:endParaRPr lang="en-US"/>
          </a:p>
          <a:p>
            <a:r>
              <a:rPr lang="en-US"/>
              <a:t>The rating matrix must be rearranged with orders in rows and products in columns.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Consider schemes which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evaluate on the binary rating matrix and include random items algorithm for benchmarking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elect type= topNList to evaluate a Top N List of product recommendations and specify how many recom_x0002_mendations to calculate with the parameter n = c(1,3,5,10,15,20)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23974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CA" dirty="0"/>
              <a:t>Market Basket Analysis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  <a:endParaRPr lang="en-CA" dirty="0"/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transactions by days since prior order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76960" y="1377950"/>
          <a:ext cx="6231890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05725" imgH="5095875" progId="Paint.Picture">
                  <p:embed/>
                </p:oleObj>
              </mc:Choice>
              <mc:Fallback>
                <p:oleObj name="" r:id="rId1" imgW="7705725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6960" y="1377950"/>
                        <a:ext cx="6231890" cy="412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584960" y="992505"/>
          <a:ext cx="4199890" cy="487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62425" imgH="4829175" progId="Paint.Picture">
                  <p:embed/>
                </p:oleObj>
              </mc:Choice>
              <mc:Fallback>
                <p:oleObj name="" r:id="rId1" imgW="4162425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4960" y="992505"/>
                        <a:ext cx="4199890" cy="487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949325" y="1212850"/>
          <a:ext cx="6467475" cy="457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15125" imgH="4752975" progId="Paint.Picture">
                  <p:embed/>
                </p:oleObj>
              </mc:Choice>
              <mc:Fallback>
                <p:oleObj name="" r:id="rId1" imgW="6715125" imgH="4752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9325" y="1212850"/>
                        <a:ext cx="6467475" cy="457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Data Preparation for Association RULE</a:t>
            </a:r>
            <a:endParaRPr lang="en-CA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30835" y="1572260"/>
          <a:ext cx="6315710" cy="468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20025" imgH="5133975" progId="Paint.Picture">
                  <p:embed/>
                </p:oleObj>
              </mc:Choice>
              <mc:Fallback>
                <p:oleObj name="" r:id="rId1" imgW="78200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72260"/>
                        <a:ext cx="6315710" cy="468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CA" altLang="en-US"/>
              <a:t>Transaction data in Transaction format</a:t>
            </a:r>
            <a:endParaRPr lang="en-CA" altLang="en-US"/>
          </a:p>
          <a:p>
            <a:pPr marL="0" indent="0">
              <a:buNone/>
            </a:pPr>
            <a:endParaRPr lang="en-CA" alt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5175" y="556260"/>
          <a:ext cx="532701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724275" imgH="5514975" progId="Paint.Picture">
                  <p:embed/>
                </p:oleObj>
              </mc:Choice>
              <mc:Fallback>
                <p:oleObj name="" r:id="rId1" imgW="3724275" imgH="5514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175" y="556260"/>
                        <a:ext cx="532701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28" y="1830546"/>
            <a:ext cx="10626121" cy="5103653"/>
          </a:xfrm>
        </p:spPr>
        <p:txBody>
          <a:bodyPr>
            <a:normAutofit/>
          </a:bodyPr>
          <a:lstStyle/>
          <a:p>
            <a:r>
              <a:rPr lang="en-CA" dirty="0"/>
              <a:t>List of items with the same order ID are studied as a group – user information will not be taken into consideration.</a:t>
            </a:r>
            <a:endParaRPr lang="en-CA" dirty="0"/>
          </a:p>
          <a:p>
            <a:r>
              <a:rPr lang="en-CA" dirty="0"/>
              <a:t>Metrics to measure the strength of the rules</a:t>
            </a:r>
            <a:endParaRPr lang="en-CA" dirty="0"/>
          </a:p>
          <a:p>
            <a:pPr lvl="1"/>
            <a:r>
              <a:rPr lang="en-CA" dirty="0"/>
              <a:t>Support: </a:t>
            </a:r>
            <a:r>
              <a:rPr lang="en-US" dirty="0"/>
              <a:t>how frequent an itemset is in all the transactions – value we use: </a:t>
            </a:r>
            <a:r>
              <a:rPr lang="en-US" b="1" dirty="0"/>
              <a:t>0.0015 </a:t>
            </a:r>
            <a:r>
              <a:rPr lang="en-US" dirty="0"/>
              <a:t>(the itemset should occur in at least 0.15% of all transactions)</a:t>
            </a:r>
            <a:endParaRPr lang="en-US" dirty="0"/>
          </a:p>
          <a:p>
            <a:pPr lvl="1"/>
            <a:r>
              <a:rPr lang="en-US" dirty="0"/>
              <a:t>Confidence: the likeliness of occurrence of consequent on the cart given that the cart already has the antecedents – value we use: </a:t>
            </a:r>
            <a:r>
              <a:rPr lang="en-US" b="1" dirty="0"/>
              <a:t>0.4</a:t>
            </a:r>
            <a:endParaRPr lang="en-US" b="1" dirty="0"/>
          </a:p>
          <a:p>
            <a:pPr lvl="2"/>
            <a:r>
              <a:rPr lang="en-US" dirty="0"/>
              <a:t>Note: The confidence for an association rule having a very frequent consequent will always be high</a:t>
            </a:r>
            <a:endParaRPr lang="en-US" dirty="0"/>
          </a:p>
          <a:p>
            <a:pPr lvl="1"/>
            <a:r>
              <a:rPr lang="en-US" dirty="0"/>
              <a:t>Lift:  the rise of the confidence that {X} provides to us for having {Y} on the cart (whether X increases the chance of buying Y). </a:t>
            </a:r>
            <a:endParaRPr lang="en-US" dirty="0"/>
          </a:p>
          <a:p>
            <a:pPr lvl="3"/>
            <a:r>
              <a:rPr lang="en-US" dirty="0"/>
              <a:t>Lift is the measure that will help store managers to decide product placements on aisle.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total,131,209 unique orders and 39,123 unique product names</a:t>
            </a:r>
            <a:endParaRPr lang="en-CA" dirty="0"/>
          </a:p>
          <a:p>
            <a:r>
              <a:rPr lang="en-CA" dirty="0"/>
              <a:t>We chose the top 50 products to mine the rules</a:t>
            </a:r>
            <a:endParaRPr lang="en-CA" dirty="0"/>
          </a:p>
          <a:p>
            <a:pPr lvl="1"/>
            <a:r>
              <a:rPr lang="en-CA" dirty="0"/>
              <a:t>Less frequently bought items have less chance of appearing in any rules</a:t>
            </a:r>
            <a:endParaRPr lang="en-CA" dirty="0"/>
          </a:p>
          <a:p>
            <a:pPr lvl="1"/>
            <a:r>
              <a:rPr lang="en-CA" dirty="0"/>
              <a:t>Less frequently bought items will not affect the rules much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3" y="1853753"/>
            <a:ext cx="5770404" cy="38802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085851"/>
            <a:ext cx="7894319" cy="5638800"/>
          </a:xfr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7216" y="1465992"/>
          <a:ext cx="6200775" cy="1824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38"/>
                <a:gridCol w="398462"/>
                <a:gridCol w="1536700"/>
                <a:gridCol w="750888"/>
                <a:gridCol w="860371"/>
                <a:gridCol w="576316"/>
              </a:tblGrid>
              <a:tr h="4095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Sample rules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</a:tr>
              <a:tr h="305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lhs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support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confidence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lift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{Broccoli Crown, Organic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=&gt;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{Banana}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0.0015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0.419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2.935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{Organic Lemon, Organic Raspberries}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{Bag of Organic Bananas}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0.0017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0.499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4.229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Alternating Least Squares with Implicit Feedback Data (WALSIFD)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products that has a high probability of being clicked on or purchased by a user, based on their previous transactions.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RecommenderLab FOr evaluation of different Recommender Systems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compare common algorithms typically used to create recommendery</a:t>
            </a:r>
            <a:r>
              <a:rPr lang="en-CA" altLang="en-US"/>
              <a:t> </a:t>
            </a:r>
            <a:r>
              <a:rPr lang="en-US"/>
              <a:t>systems.</a:t>
            </a:r>
            <a:endParaRPr lang="en-US"/>
          </a:p>
          <a:p>
            <a:r>
              <a:rPr lang="en-US"/>
              <a:t>2 types of rating matrix for modelling is available</a:t>
            </a:r>
            <a:endParaRPr lang="en-US"/>
          </a:p>
          <a:p>
            <a:r>
              <a:rPr lang="en-US"/>
              <a:t>we will be using the binary</a:t>
            </a:r>
            <a:r>
              <a:rPr lang="en-CA" altLang="en-US"/>
              <a:t> </a:t>
            </a:r>
            <a:r>
              <a:rPr lang="en-US"/>
              <a:t>rating matrix type where 0 indicates product is not purchased, while 1 indicates product is purchased.</a:t>
            </a:r>
            <a:endParaRPr lang="en-US"/>
          </a:p>
          <a:p>
            <a:pPr marL="0" indent="0"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Evaluation scheme and Model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2015490"/>
            <a:ext cx="10437495" cy="3950970"/>
          </a:xfrm>
        </p:spPr>
        <p:txBody>
          <a:bodyPr>
            <a:normAutofit fontScale="90000"/>
          </a:bodyPr>
          <a:p>
            <a:r>
              <a:rPr lang="en-US"/>
              <a:t>Evaluate the model’s effectiveness using recommenderlab’s evaluation schemes.</a:t>
            </a:r>
            <a:endParaRPr lang="en-US"/>
          </a:p>
          <a:p>
            <a:r>
              <a:rPr lang="en-US"/>
              <a:t>Split the data into a training set and test set with train taking 80% of the data and test taking 20% of the</a:t>
            </a:r>
            <a:endParaRPr lang="en-US"/>
          </a:p>
          <a:p>
            <a:r>
              <a:rPr lang="en-US"/>
              <a:t>data.</a:t>
            </a:r>
            <a:endParaRPr lang="en-US"/>
          </a:p>
          <a:p>
            <a:r>
              <a:rPr lang="en-US"/>
              <a:t>Set method=“cross” and k=5 for 5 fold cross-validation. Data will be split into k subsets of equal size, and</a:t>
            </a:r>
            <a:endParaRPr lang="en-US"/>
          </a:p>
          <a:p>
            <a:pPr marL="0" indent="0">
              <a:buNone/>
            </a:pPr>
            <a:r>
              <a:rPr lang="en-US"/>
              <a:t>80% of data will be used for training and last 20% for evaluation. Models are then estimated recursively</a:t>
            </a:r>
            <a:endParaRPr lang="en-US"/>
          </a:p>
          <a:p>
            <a:pPr marL="0" indent="0">
              <a:buNone/>
            </a:pPr>
            <a:r>
              <a:rPr lang="en-US"/>
              <a:t>5 times, and a different train/test split is used each time. </a:t>
            </a:r>
            <a:endParaRPr lang="en-US"/>
          </a:p>
          <a:p>
            <a:r>
              <a:rPr lang="en-US"/>
              <a:t>Results are then averaged to produce a single</a:t>
            </a:r>
            <a:r>
              <a:rPr lang="en-CA" altLang="en-US"/>
              <a:t> </a:t>
            </a:r>
            <a:r>
              <a:rPr lang="en-US"/>
              <a:t>evaluation set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Set up a list of algorithms</a:t>
            </a:r>
            <a:endParaRPr lang="en-US"/>
          </a:p>
          <a:p>
            <a:r>
              <a:rPr lang="en-US"/>
              <a:t>Create a list of algorithms from recommenderlab and specify model parameters. Pass the scheme and algorithms to the evaluate() function, to evaluate several recommender algorithms using</a:t>
            </a:r>
            <a:r>
              <a:rPr lang="en-CA" altLang="en-US"/>
              <a:t> </a:t>
            </a:r>
            <a:r>
              <a:rPr lang="en-US"/>
              <a:t>an evaluation scheme. The end product is a evaluation result list.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r>
              <a:rPr lang="en-CA" altLang="en-US"/>
              <a:t>v</a:t>
            </a:r>
            <a:endParaRPr lang="en-CA" alt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686435" y="512445"/>
          <a:ext cx="1084961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810875" imgH="4524375" progId="Paint.Picture">
                  <p:embed/>
                </p:oleObj>
              </mc:Choice>
              <mc:Fallback>
                <p:oleObj name="" r:id="rId1" imgW="10810875" imgH="45243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6435" y="512445"/>
                        <a:ext cx="10849610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586105" y="346710"/>
          <a:ext cx="5827395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33975" imgH="5172075" progId="Paint.Picture">
                  <p:embed/>
                </p:oleObj>
              </mc:Choice>
              <mc:Fallback>
                <p:oleObj name="" r:id="rId1" imgW="5133975" imgH="5172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5" y="346710"/>
                        <a:ext cx="5827395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777875" y="513715"/>
          <a:ext cx="8365490" cy="538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58025" imgH="4543425" progId="Paint.Picture">
                  <p:embed/>
                </p:oleObj>
              </mc:Choice>
              <mc:Fallback>
                <p:oleObj name="" r:id="rId1" imgW="7058025" imgH="4543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875" y="513715"/>
                        <a:ext cx="8365490" cy="538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33145" y="899795"/>
          <a:ext cx="8352155" cy="505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343775" imgH="4448175" progId="Paint.Picture">
                  <p:embed/>
                </p:oleObj>
              </mc:Choice>
              <mc:Fallback>
                <p:oleObj name="" r:id="rId1" imgW="7343775" imgH="4448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145" y="899795"/>
                        <a:ext cx="8352155" cy="505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10" y="804545"/>
            <a:ext cx="9603105" cy="568960"/>
          </a:xfrm>
        </p:spPr>
        <p:txBody>
          <a:bodyPr/>
          <a:p>
            <a:r>
              <a:rPr lang="en-CA" altLang="en-US"/>
              <a:t>structure of original dataset</a:t>
            </a:r>
            <a:endParaRPr lang="en-CA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86765" y="2030730"/>
          <a:ext cx="8691245" cy="393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677525" imgH="4829175" progId="Paint.Picture">
                  <p:embed/>
                </p:oleObj>
              </mc:Choice>
              <mc:Fallback>
                <p:oleObj name="" r:id="rId1" imgW="10677525" imgH="4829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765" y="2030730"/>
                        <a:ext cx="8691245" cy="393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1367155" y="1447165"/>
          <a:ext cx="627570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38775" imgH="2114550" progId="Paint.Picture">
                  <p:embed/>
                </p:oleObj>
              </mc:Choice>
              <mc:Fallback>
                <p:oleObj name="" r:id="rId1" imgW="5438775" imgH="211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7155" y="1447165"/>
                        <a:ext cx="627570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ChangeAspect="1"/>
          </p:cNvGraphicFramePr>
          <p:nvPr>
            <p:ph sz="half" idx="2"/>
          </p:nvPr>
        </p:nvGraphicFramePr>
        <p:xfrm>
          <a:off x="1367155" y="4290060"/>
          <a:ext cx="8091805" cy="12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9144000" imgH="1371600" progId="Paint.Picture">
                  <p:embed/>
                </p:oleObj>
              </mc:Choice>
              <mc:Fallback>
                <p:oleObj name="" r:id="rId3" imgW="9144000" imgH="13716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7155" y="4290060"/>
                        <a:ext cx="8091805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2"/>
          </p:nvPr>
        </p:nvGraphicFramePr>
        <p:xfrm>
          <a:off x="1194435" y="913765"/>
          <a:ext cx="63309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296025" imgH="5000625" progId="Paint.Picture">
                  <p:embed/>
                </p:oleObj>
              </mc:Choice>
              <mc:Fallback>
                <p:oleObj name="" r:id="rId1" imgW="6296025" imgH="50006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4435" y="913765"/>
                        <a:ext cx="63309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918210" y="902970"/>
          <a:ext cx="6856095" cy="501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19925" imgH="5133975" progId="Paint.Picture">
                  <p:embed/>
                </p:oleObj>
              </mc:Choice>
              <mc:Fallback>
                <p:oleObj name="" r:id="rId1" imgW="70199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8210" y="902970"/>
                        <a:ext cx="6856095" cy="501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972820" y="915670"/>
          <a:ext cx="6440805" cy="478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96025" imgH="4676775" progId="Paint.Picture">
                  <p:embed/>
                </p:oleObj>
              </mc:Choice>
              <mc:Fallback>
                <p:oleObj name="" r:id="rId1" imgW="6296025" imgH="4676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2820" y="915670"/>
                        <a:ext cx="6440805" cy="478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Count of Products sold by department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653415" y="1682750"/>
          <a:ext cx="7365365" cy="411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86675" imgH="5229225" progId="Paint.Picture">
                  <p:embed/>
                </p:oleObj>
              </mc:Choice>
              <mc:Fallback>
                <p:oleObj name="" r:id="rId1" imgW="7686675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415" y="1682750"/>
                        <a:ext cx="7365365" cy="411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When are orders placed (Day of week)?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183005" y="1555115"/>
          <a:ext cx="650684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62875" imgH="5057775" progId="Paint.Picture">
                  <p:embed/>
                </p:oleObj>
              </mc:Choice>
              <mc:Fallback>
                <p:oleObj name="" r:id="rId1" imgW="776287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3005" y="1555115"/>
                        <a:ext cx="650684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2945</Words>
  <Application>WPS Presentation</Application>
  <PresentationFormat>Widescreen</PresentationFormat>
  <Paragraphs>114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Gill Sans MT</vt:lpstr>
      <vt:lpstr>Microsoft YaHei</vt:lpstr>
      <vt:lpstr>Arial Unicode MS</vt:lpstr>
      <vt:lpstr>Gallery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Market Basket Analysis</vt:lpstr>
      <vt:lpstr>Business case</vt:lpstr>
      <vt:lpstr>structure of original dataset</vt:lpstr>
      <vt:lpstr>PowerPoint 演示文稿</vt:lpstr>
      <vt:lpstr>PowerPoint 演示文稿</vt:lpstr>
      <vt:lpstr>PowerPoint 演示文稿</vt:lpstr>
      <vt:lpstr>PowerPoint 演示文稿</vt:lpstr>
      <vt:lpstr>Count of Products sold by department</vt:lpstr>
      <vt:lpstr>When are orders placed (Day of week)?</vt:lpstr>
      <vt:lpstr>transactions by days since prior order</vt:lpstr>
      <vt:lpstr>PowerPoint 演示文稿</vt:lpstr>
      <vt:lpstr>PowerPoint 演示文稿</vt:lpstr>
      <vt:lpstr>Data Preparation for Association RULE</vt:lpstr>
      <vt:lpstr>PowerPoint 演示文稿</vt:lpstr>
      <vt:lpstr>Association rule</vt:lpstr>
      <vt:lpstr>Association rule</vt:lpstr>
      <vt:lpstr>Mined rules</vt:lpstr>
      <vt:lpstr>Weighted Alternating Least Squares with Implicit Feedback Data (WALSIFD)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qt09n</cp:lastModifiedBy>
  <cp:revision>23</cp:revision>
  <dcterms:created xsi:type="dcterms:W3CDTF">2021-03-18T00:36:00Z</dcterms:created>
  <dcterms:modified xsi:type="dcterms:W3CDTF">2021-03-19T12:34:34Z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