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6" r:id="rId4"/>
    <p:sldId id="264" r:id="rId5"/>
    <p:sldId id="265" r:id="rId6"/>
    <p:sldId id="260" r:id="rId7"/>
    <p:sldId id="261" r:id="rId8"/>
    <p:sldId id="257" r:id="rId9"/>
    <p:sldId id="258" r:id="rId10"/>
    <p:sldId id="259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6" autoAdjust="0"/>
  </p:normalViewPr>
  <p:slideViewPr>
    <p:cSldViewPr snapToGrid="0">
      <p:cViewPr varScale="1">
        <p:scale>
          <a:sx n="68" d="100"/>
          <a:sy n="68" d="100"/>
        </p:scale>
        <p:origin x="6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0CB85-0590-4B0E-8DEB-17C7277CD89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5DDDB26C-EA6F-40B8-8C19-B83E3689FAC3}">
      <dgm:prSet phldrT="[Text]"/>
      <dgm:spPr/>
      <dgm:t>
        <a:bodyPr/>
        <a:lstStyle/>
        <a:p>
          <a:r>
            <a:rPr lang="en-CA" dirty="0" smtClean="0"/>
            <a:t>TOP SELLING ITEMS</a:t>
          </a:r>
          <a:endParaRPr lang="en-CA" dirty="0"/>
        </a:p>
      </dgm:t>
    </dgm:pt>
    <dgm:pt modelId="{10646A2E-433E-434A-9E32-69F08329F998}" type="parTrans" cxnId="{AA027962-E54B-4DDF-B215-68D0219EED72}">
      <dgm:prSet/>
      <dgm:spPr/>
      <dgm:t>
        <a:bodyPr/>
        <a:lstStyle/>
        <a:p>
          <a:endParaRPr lang="en-CA"/>
        </a:p>
      </dgm:t>
    </dgm:pt>
    <dgm:pt modelId="{FB42DACD-8CB4-4BBF-8D23-243F6EBADF0A}" type="sibTrans" cxnId="{AA027962-E54B-4DDF-B215-68D0219EED72}">
      <dgm:prSet/>
      <dgm:spPr/>
      <dgm:t>
        <a:bodyPr/>
        <a:lstStyle/>
        <a:p>
          <a:endParaRPr lang="en-CA"/>
        </a:p>
      </dgm:t>
    </dgm:pt>
    <dgm:pt modelId="{880F3D45-5A8F-44EA-B9D0-B35DEAEF8884}">
      <dgm:prSet phldrT="[Text]"/>
      <dgm:spPr/>
      <dgm:t>
        <a:bodyPr/>
        <a:lstStyle/>
        <a:p>
          <a:r>
            <a:rPr lang="en-CA" dirty="0" smtClean="0"/>
            <a:t>SHOPPING BAG</a:t>
          </a:r>
          <a:endParaRPr lang="en-CA" dirty="0"/>
        </a:p>
      </dgm:t>
    </dgm:pt>
    <dgm:pt modelId="{1853B8B8-0D9A-4545-A138-9B1AD2719D93}" type="parTrans" cxnId="{89D03E6B-B062-4BF2-8DDB-631E8F00911C}">
      <dgm:prSet/>
      <dgm:spPr/>
      <dgm:t>
        <a:bodyPr/>
        <a:lstStyle/>
        <a:p>
          <a:endParaRPr lang="en-CA"/>
        </a:p>
      </dgm:t>
    </dgm:pt>
    <dgm:pt modelId="{3A92C2D0-D06D-4924-96F6-995FED94B007}" type="sibTrans" cxnId="{89D03E6B-B062-4BF2-8DDB-631E8F00911C}">
      <dgm:prSet/>
      <dgm:spPr/>
      <dgm:t>
        <a:bodyPr/>
        <a:lstStyle/>
        <a:p>
          <a:endParaRPr lang="en-CA"/>
        </a:p>
      </dgm:t>
    </dgm:pt>
    <dgm:pt modelId="{C2F15385-12F8-48D1-A08D-D4FFD3BA9DB7}">
      <dgm:prSet phldrT="[Text]"/>
      <dgm:spPr/>
      <dgm:t>
        <a:bodyPr/>
        <a:lstStyle/>
        <a:p>
          <a:r>
            <a:rPr lang="en-CA" dirty="0" smtClean="0"/>
            <a:t>ORDERS</a:t>
          </a:r>
          <a:endParaRPr lang="en-CA" dirty="0"/>
        </a:p>
      </dgm:t>
    </dgm:pt>
    <dgm:pt modelId="{295A7779-E96A-4786-B4FB-F6B11EA495CF}" type="parTrans" cxnId="{944D7133-7F07-4798-929A-21CE156E5B06}">
      <dgm:prSet/>
      <dgm:spPr/>
      <dgm:t>
        <a:bodyPr/>
        <a:lstStyle/>
        <a:p>
          <a:endParaRPr lang="en-CA"/>
        </a:p>
      </dgm:t>
    </dgm:pt>
    <dgm:pt modelId="{944A2192-60F0-4613-BF4B-335B39A15A98}" type="sibTrans" cxnId="{944D7133-7F07-4798-929A-21CE156E5B06}">
      <dgm:prSet/>
      <dgm:spPr/>
      <dgm:t>
        <a:bodyPr/>
        <a:lstStyle/>
        <a:p>
          <a:endParaRPr lang="en-CA"/>
        </a:p>
      </dgm:t>
    </dgm:pt>
    <dgm:pt modelId="{13702E1F-43C7-490D-B799-C3C66F4B94E9}">
      <dgm:prSet/>
      <dgm:spPr/>
      <dgm:t>
        <a:bodyPr/>
        <a:lstStyle/>
        <a:p>
          <a:r>
            <a:rPr lang="en-CA" dirty="0" smtClean="0"/>
            <a:t>ITEMS ADDED TO CART</a:t>
          </a:r>
          <a:endParaRPr lang="en-CA" dirty="0"/>
        </a:p>
      </dgm:t>
    </dgm:pt>
    <dgm:pt modelId="{05201D47-5F1E-42DB-AEDF-37B0261B7687}" type="parTrans" cxnId="{D3C81665-A45E-4C51-B14E-FB85143893DE}">
      <dgm:prSet/>
      <dgm:spPr/>
      <dgm:t>
        <a:bodyPr/>
        <a:lstStyle/>
        <a:p>
          <a:endParaRPr lang="en-CA"/>
        </a:p>
      </dgm:t>
    </dgm:pt>
    <dgm:pt modelId="{0E94540D-DBC2-4C9F-819C-6DFA5DFBAFF3}" type="sibTrans" cxnId="{D3C81665-A45E-4C51-B14E-FB85143893DE}">
      <dgm:prSet/>
      <dgm:spPr/>
      <dgm:t>
        <a:bodyPr/>
        <a:lstStyle/>
        <a:p>
          <a:endParaRPr lang="en-CA"/>
        </a:p>
      </dgm:t>
    </dgm:pt>
    <dgm:pt modelId="{BAF73641-E59C-4821-814B-A8C26902B9D1}">
      <dgm:prSet/>
      <dgm:spPr/>
      <dgm:t>
        <a:bodyPr/>
        <a:lstStyle/>
        <a:p>
          <a:r>
            <a:rPr lang="en-CA" dirty="0" smtClean="0"/>
            <a:t>RECOMMENDS FREQUENTLY ITEM BASED ON CART ITEMS</a:t>
          </a:r>
          <a:endParaRPr lang="en-CA" dirty="0"/>
        </a:p>
      </dgm:t>
    </dgm:pt>
    <dgm:pt modelId="{61CC2143-C5CE-4F60-ACF1-E1235AD1337C}" type="parTrans" cxnId="{8BB3BE91-C9D2-494B-9E64-E5A235F0434E}">
      <dgm:prSet/>
      <dgm:spPr/>
      <dgm:t>
        <a:bodyPr/>
        <a:lstStyle/>
        <a:p>
          <a:endParaRPr lang="en-CA"/>
        </a:p>
      </dgm:t>
    </dgm:pt>
    <dgm:pt modelId="{15E40160-10AE-4BCF-90AD-FE9EEA5A02F1}" type="sibTrans" cxnId="{8BB3BE91-C9D2-494B-9E64-E5A235F0434E}">
      <dgm:prSet/>
      <dgm:spPr/>
      <dgm:t>
        <a:bodyPr/>
        <a:lstStyle/>
        <a:p>
          <a:endParaRPr lang="en-CA"/>
        </a:p>
      </dgm:t>
    </dgm:pt>
    <dgm:pt modelId="{F8427333-89D4-4F21-9BE4-E59E8F273CF9}">
      <dgm:prSet/>
      <dgm:spPr/>
      <dgm:t>
        <a:bodyPr/>
        <a:lstStyle/>
        <a:p>
          <a:r>
            <a:rPr lang="en-CA" dirty="0" smtClean="0"/>
            <a:t>RECOMMENDS SIMILAR ITEMS BASED ON CART ITEMS</a:t>
          </a:r>
          <a:endParaRPr lang="en-CA" dirty="0"/>
        </a:p>
      </dgm:t>
    </dgm:pt>
    <dgm:pt modelId="{553EFD92-47BF-4799-A0E0-0B54A32DE648}" type="parTrans" cxnId="{D4E72D2D-D7CD-44AF-9A9E-D0A69D4E1198}">
      <dgm:prSet/>
      <dgm:spPr/>
      <dgm:t>
        <a:bodyPr/>
        <a:lstStyle/>
        <a:p>
          <a:endParaRPr lang="en-CA"/>
        </a:p>
      </dgm:t>
    </dgm:pt>
    <dgm:pt modelId="{2B2DE6A1-8CCD-402D-92E7-9E6FCDD59701}" type="sibTrans" cxnId="{D4E72D2D-D7CD-44AF-9A9E-D0A69D4E1198}">
      <dgm:prSet/>
      <dgm:spPr/>
      <dgm:t>
        <a:bodyPr/>
        <a:lstStyle/>
        <a:p>
          <a:endParaRPr lang="en-CA"/>
        </a:p>
      </dgm:t>
    </dgm:pt>
    <dgm:pt modelId="{41605CEB-6A84-4778-8092-EF24599CE6DA}" type="pres">
      <dgm:prSet presAssocID="{5330CB85-0590-4B0E-8DEB-17C7277CD89A}" presName="linearFlow" presStyleCnt="0">
        <dgm:presLayoutVars>
          <dgm:dir/>
          <dgm:animLvl val="lvl"/>
          <dgm:resizeHandles val="exact"/>
        </dgm:presLayoutVars>
      </dgm:prSet>
      <dgm:spPr/>
    </dgm:pt>
    <dgm:pt modelId="{016114E4-FD30-4BCD-B216-FD3D75D687BC}" type="pres">
      <dgm:prSet presAssocID="{5DDDB26C-EA6F-40B8-8C19-B83E3689FAC3}" presName="composite" presStyleCnt="0"/>
      <dgm:spPr/>
    </dgm:pt>
    <dgm:pt modelId="{72C23F13-CCE6-4D9F-AA29-DC095D7E2073}" type="pres">
      <dgm:prSet presAssocID="{5DDDB26C-EA6F-40B8-8C19-B83E3689FA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F211E20-DA4A-4F92-AB67-DFF1B42E6B2E}" type="pres">
      <dgm:prSet presAssocID="{5DDDB26C-EA6F-40B8-8C19-B83E3689FAC3}" presName="parSh" presStyleLbl="node1" presStyleIdx="0" presStyleCnt="3"/>
      <dgm:spPr/>
      <dgm:t>
        <a:bodyPr/>
        <a:lstStyle/>
        <a:p>
          <a:endParaRPr lang="en-CA"/>
        </a:p>
      </dgm:t>
    </dgm:pt>
    <dgm:pt modelId="{580C7B04-7DDC-45E9-9E2C-9FE714503512}" type="pres">
      <dgm:prSet presAssocID="{5DDDB26C-EA6F-40B8-8C19-B83E3689FAC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09A826-FDA9-435C-B54F-D447A9166030}" type="pres">
      <dgm:prSet presAssocID="{FB42DACD-8CB4-4BBF-8D23-243F6EBADF0A}" presName="sibTrans" presStyleLbl="sibTrans2D1" presStyleIdx="0" presStyleCnt="2"/>
      <dgm:spPr/>
    </dgm:pt>
    <dgm:pt modelId="{80AAB92E-16D9-4B61-B2A8-57DD940659B0}" type="pres">
      <dgm:prSet presAssocID="{FB42DACD-8CB4-4BBF-8D23-243F6EBADF0A}" presName="connTx" presStyleLbl="sibTrans2D1" presStyleIdx="0" presStyleCnt="2"/>
      <dgm:spPr/>
    </dgm:pt>
    <dgm:pt modelId="{D62FD6BA-EFA7-4E87-8403-70B4CEB4D389}" type="pres">
      <dgm:prSet presAssocID="{880F3D45-5A8F-44EA-B9D0-B35DEAEF8884}" presName="composite" presStyleCnt="0"/>
      <dgm:spPr/>
    </dgm:pt>
    <dgm:pt modelId="{C1D0EBB1-B119-4D18-9331-685BB5E64139}" type="pres">
      <dgm:prSet presAssocID="{880F3D45-5A8F-44EA-B9D0-B35DEAEF88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4B0FF9-557B-4189-B3FD-2E54E3D7EE2A}" type="pres">
      <dgm:prSet presAssocID="{880F3D45-5A8F-44EA-B9D0-B35DEAEF8884}" presName="parSh" presStyleLbl="node1" presStyleIdx="1" presStyleCnt="3"/>
      <dgm:spPr/>
    </dgm:pt>
    <dgm:pt modelId="{B4A2C490-A3CF-422A-8052-DFF4F063B181}" type="pres">
      <dgm:prSet presAssocID="{880F3D45-5A8F-44EA-B9D0-B35DEAEF8884}" presName="desTx" presStyleLbl="fgAcc1" presStyleIdx="1" presStyleCnt="3">
        <dgm:presLayoutVars>
          <dgm:bulletEnabled val="1"/>
        </dgm:presLayoutVars>
      </dgm:prSet>
      <dgm:spPr/>
    </dgm:pt>
    <dgm:pt modelId="{63B2690C-B502-4F44-9F93-A49D77B53AD5}" type="pres">
      <dgm:prSet presAssocID="{3A92C2D0-D06D-4924-96F6-995FED94B007}" presName="sibTrans" presStyleLbl="sibTrans2D1" presStyleIdx="1" presStyleCnt="2"/>
      <dgm:spPr/>
    </dgm:pt>
    <dgm:pt modelId="{718B68C1-CF40-4D83-87FB-5D6293EE6121}" type="pres">
      <dgm:prSet presAssocID="{3A92C2D0-D06D-4924-96F6-995FED94B007}" presName="connTx" presStyleLbl="sibTrans2D1" presStyleIdx="1" presStyleCnt="2"/>
      <dgm:spPr/>
    </dgm:pt>
    <dgm:pt modelId="{884629F1-1A3C-4171-8C11-55A7C814C3CD}" type="pres">
      <dgm:prSet presAssocID="{C2F15385-12F8-48D1-A08D-D4FFD3BA9DB7}" presName="composite" presStyleCnt="0"/>
      <dgm:spPr/>
    </dgm:pt>
    <dgm:pt modelId="{07BB813E-2D3F-4808-BF4F-D4362ED5C4F2}" type="pres">
      <dgm:prSet presAssocID="{C2F15385-12F8-48D1-A08D-D4FFD3BA9D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1F97F72-92DA-44B7-9A77-7C959FCA6D53}" type="pres">
      <dgm:prSet presAssocID="{C2F15385-12F8-48D1-A08D-D4FFD3BA9DB7}" presName="parSh" presStyleLbl="node1" presStyleIdx="2" presStyleCnt="3"/>
      <dgm:spPr/>
    </dgm:pt>
    <dgm:pt modelId="{71EE4600-D4E5-47B3-80A2-0BE28324A074}" type="pres">
      <dgm:prSet presAssocID="{C2F15385-12F8-48D1-A08D-D4FFD3BA9DB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1BE1D46-08E9-4FDE-92A6-84F7551558BE}" type="presOf" srcId="{C2F15385-12F8-48D1-A08D-D4FFD3BA9DB7}" destId="{07BB813E-2D3F-4808-BF4F-D4362ED5C4F2}" srcOrd="0" destOrd="0" presId="urn:microsoft.com/office/officeart/2005/8/layout/process3"/>
    <dgm:cxn modelId="{B637A898-A82C-475C-9D42-C24CCAF7057B}" type="presOf" srcId="{C2F15385-12F8-48D1-A08D-D4FFD3BA9DB7}" destId="{11F97F72-92DA-44B7-9A77-7C959FCA6D53}" srcOrd="1" destOrd="0" presId="urn:microsoft.com/office/officeart/2005/8/layout/process3"/>
    <dgm:cxn modelId="{AA027962-E54B-4DDF-B215-68D0219EED72}" srcId="{5330CB85-0590-4B0E-8DEB-17C7277CD89A}" destId="{5DDDB26C-EA6F-40B8-8C19-B83E3689FAC3}" srcOrd="0" destOrd="0" parTransId="{10646A2E-433E-434A-9E32-69F08329F998}" sibTransId="{FB42DACD-8CB4-4BBF-8D23-243F6EBADF0A}"/>
    <dgm:cxn modelId="{B4240E44-136F-4DBB-8EA1-34E1766A16D1}" type="presOf" srcId="{880F3D45-5A8F-44EA-B9D0-B35DEAEF8884}" destId="{C1D0EBB1-B119-4D18-9331-685BB5E64139}" srcOrd="0" destOrd="0" presId="urn:microsoft.com/office/officeart/2005/8/layout/process3"/>
    <dgm:cxn modelId="{1C4052E5-FC9E-445F-8E66-6BBA138A95A7}" type="presOf" srcId="{13702E1F-43C7-490D-B799-C3C66F4B94E9}" destId="{580C7B04-7DDC-45E9-9E2C-9FE714503512}" srcOrd="0" destOrd="0" presId="urn:microsoft.com/office/officeart/2005/8/layout/process3"/>
    <dgm:cxn modelId="{735FFBB0-2A94-4B44-AC64-8B3364EC9A68}" type="presOf" srcId="{BAF73641-E59C-4821-814B-A8C26902B9D1}" destId="{B4A2C490-A3CF-422A-8052-DFF4F063B181}" srcOrd="0" destOrd="0" presId="urn:microsoft.com/office/officeart/2005/8/layout/process3"/>
    <dgm:cxn modelId="{8BB3BE91-C9D2-494B-9E64-E5A235F0434E}" srcId="{880F3D45-5A8F-44EA-B9D0-B35DEAEF8884}" destId="{BAF73641-E59C-4821-814B-A8C26902B9D1}" srcOrd="0" destOrd="0" parTransId="{61CC2143-C5CE-4F60-ACF1-E1235AD1337C}" sibTransId="{15E40160-10AE-4BCF-90AD-FE9EEA5A02F1}"/>
    <dgm:cxn modelId="{62F37D9F-CC71-49E8-AF46-320EF17E8CBE}" type="presOf" srcId="{5DDDB26C-EA6F-40B8-8C19-B83E3689FAC3}" destId="{6F211E20-DA4A-4F92-AB67-DFF1B42E6B2E}" srcOrd="1" destOrd="0" presId="urn:microsoft.com/office/officeart/2005/8/layout/process3"/>
    <dgm:cxn modelId="{D4E72D2D-D7CD-44AF-9A9E-D0A69D4E1198}" srcId="{C2F15385-12F8-48D1-A08D-D4FFD3BA9DB7}" destId="{F8427333-89D4-4F21-9BE4-E59E8F273CF9}" srcOrd="0" destOrd="0" parTransId="{553EFD92-47BF-4799-A0E0-0B54A32DE648}" sibTransId="{2B2DE6A1-8CCD-402D-92E7-9E6FCDD59701}"/>
    <dgm:cxn modelId="{B55146D3-4E8B-484E-B2D0-883F1C98AB4A}" type="presOf" srcId="{F8427333-89D4-4F21-9BE4-E59E8F273CF9}" destId="{71EE4600-D4E5-47B3-80A2-0BE28324A074}" srcOrd="0" destOrd="0" presId="urn:microsoft.com/office/officeart/2005/8/layout/process3"/>
    <dgm:cxn modelId="{C60CC817-BCBA-4C4C-9842-AB72CD3B752A}" type="presOf" srcId="{5330CB85-0590-4B0E-8DEB-17C7277CD89A}" destId="{41605CEB-6A84-4778-8092-EF24599CE6DA}" srcOrd="0" destOrd="0" presId="urn:microsoft.com/office/officeart/2005/8/layout/process3"/>
    <dgm:cxn modelId="{913A477C-C6F3-40A4-B0A3-A78FF9DCCE95}" type="presOf" srcId="{FB42DACD-8CB4-4BBF-8D23-243F6EBADF0A}" destId="{6E09A826-FDA9-435C-B54F-D447A9166030}" srcOrd="0" destOrd="0" presId="urn:microsoft.com/office/officeart/2005/8/layout/process3"/>
    <dgm:cxn modelId="{21C4AEB4-6C14-4592-8F89-00BAEC716A0C}" type="presOf" srcId="{3A92C2D0-D06D-4924-96F6-995FED94B007}" destId="{718B68C1-CF40-4D83-87FB-5D6293EE6121}" srcOrd="1" destOrd="0" presId="urn:microsoft.com/office/officeart/2005/8/layout/process3"/>
    <dgm:cxn modelId="{D3C81665-A45E-4C51-B14E-FB85143893DE}" srcId="{5DDDB26C-EA6F-40B8-8C19-B83E3689FAC3}" destId="{13702E1F-43C7-490D-B799-C3C66F4B94E9}" srcOrd="0" destOrd="0" parTransId="{05201D47-5F1E-42DB-AEDF-37B0261B7687}" sibTransId="{0E94540D-DBC2-4C9F-819C-6DFA5DFBAFF3}"/>
    <dgm:cxn modelId="{EDB03B87-557A-4CFD-BC81-C036EF4DA699}" type="presOf" srcId="{880F3D45-5A8F-44EA-B9D0-B35DEAEF8884}" destId="{594B0FF9-557B-4189-B3FD-2E54E3D7EE2A}" srcOrd="1" destOrd="0" presId="urn:microsoft.com/office/officeart/2005/8/layout/process3"/>
    <dgm:cxn modelId="{944D7133-7F07-4798-929A-21CE156E5B06}" srcId="{5330CB85-0590-4B0E-8DEB-17C7277CD89A}" destId="{C2F15385-12F8-48D1-A08D-D4FFD3BA9DB7}" srcOrd="2" destOrd="0" parTransId="{295A7779-E96A-4786-B4FB-F6B11EA495CF}" sibTransId="{944A2192-60F0-4613-BF4B-335B39A15A98}"/>
    <dgm:cxn modelId="{43ABABA4-3A8E-4BF6-960E-B159469FCC63}" type="presOf" srcId="{FB42DACD-8CB4-4BBF-8D23-243F6EBADF0A}" destId="{80AAB92E-16D9-4B61-B2A8-57DD940659B0}" srcOrd="1" destOrd="0" presId="urn:microsoft.com/office/officeart/2005/8/layout/process3"/>
    <dgm:cxn modelId="{EF7B94E8-34F6-4EA9-85FF-4AC8B1577329}" type="presOf" srcId="{3A92C2D0-D06D-4924-96F6-995FED94B007}" destId="{63B2690C-B502-4F44-9F93-A49D77B53AD5}" srcOrd="0" destOrd="0" presId="urn:microsoft.com/office/officeart/2005/8/layout/process3"/>
    <dgm:cxn modelId="{57C4A324-DD6F-485A-A634-75D690FA4A6D}" type="presOf" srcId="{5DDDB26C-EA6F-40B8-8C19-B83E3689FAC3}" destId="{72C23F13-CCE6-4D9F-AA29-DC095D7E2073}" srcOrd="0" destOrd="0" presId="urn:microsoft.com/office/officeart/2005/8/layout/process3"/>
    <dgm:cxn modelId="{89D03E6B-B062-4BF2-8DDB-631E8F00911C}" srcId="{5330CB85-0590-4B0E-8DEB-17C7277CD89A}" destId="{880F3D45-5A8F-44EA-B9D0-B35DEAEF8884}" srcOrd="1" destOrd="0" parTransId="{1853B8B8-0D9A-4545-A138-9B1AD2719D93}" sibTransId="{3A92C2D0-D06D-4924-96F6-995FED94B007}"/>
    <dgm:cxn modelId="{0801624D-D51F-458F-B475-85176A03FAF6}" type="presParOf" srcId="{41605CEB-6A84-4778-8092-EF24599CE6DA}" destId="{016114E4-FD30-4BCD-B216-FD3D75D687BC}" srcOrd="0" destOrd="0" presId="urn:microsoft.com/office/officeart/2005/8/layout/process3"/>
    <dgm:cxn modelId="{D4FED0AB-9DF0-4123-B861-4C4C2DE03405}" type="presParOf" srcId="{016114E4-FD30-4BCD-B216-FD3D75D687BC}" destId="{72C23F13-CCE6-4D9F-AA29-DC095D7E2073}" srcOrd="0" destOrd="0" presId="urn:microsoft.com/office/officeart/2005/8/layout/process3"/>
    <dgm:cxn modelId="{F8674425-245A-442C-9D10-3264EA61E236}" type="presParOf" srcId="{016114E4-FD30-4BCD-B216-FD3D75D687BC}" destId="{6F211E20-DA4A-4F92-AB67-DFF1B42E6B2E}" srcOrd="1" destOrd="0" presId="urn:microsoft.com/office/officeart/2005/8/layout/process3"/>
    <dgm:cxn modelId="{94252575-2A74-4FCA-B478-B10A365C31EF}" type="presParOf" srcId="{016114E4-FD30-4BCD-B216-FD3D75D687BC}" destId="{580C7B04-7DDC-45E9-9E2C-9FE714503512}" srcOrd="2" destOrd="0" presId="urn:microsoft.com/office/officeart/2005/8/layout/process3"/>
    <dgm:cxn modelId="{04DE0ECF-4BB4-453C-AD35-1F59CF6EE080}" type="presParOf" srcId="{41605CEB-6A84-4778-8092-EF24599CE6DA}" destId="{6E09A826-FDA9-435C-B54F-D447A9166030}" srcOrd="1" destOrd="0" presId="urn:microsoft.com/office/officeart/2005/8/layout/process3"/>
    <dgm:cxn modelId="{B0790B36-BC78-4A6A-9069-CED4E5874E06}" type="presParOf" srcId="{6E09A826-FDA9-435C-B54F-D447A9166030}" destId="{80AAB92E-16D9-4B61-B2A8-57DD940659B0}" srcOrd="0" destOrd="0" presId="urn:microsoft.com/office/officeart/2005/8/layout/process3"/>
    <dgm:cxn modelId="{CDBF1A14-F430-4790-9E3B-8F0E37FB8DE3}" type="presParOf" srcId="{41605CEB-6A84-4778-8092-EF24599CE6DA}" destId="{D62FD6BA-EFA7-4E87-8403-70B4CEB4D389}" srcOrd="2" destOrd="0" presId="urn:microsoft.com/office/officeart/2005/8/layout/process3"/>
    <dgm:cxn modelId="{13C30085-BB62-446B-8988-2D2E817115B3}" type="presParOf" srcId="{D62FD6BA-EFA7-4E87-8403-70B4CEB4D389}" destId="{C1D0EBB1-B119-4D18-9331-685BB5E64139}" srcOrd="0" destOrd="0" presId="urn:microsoft.com/office/officeart/2005/8/layout/process3"/>
    <dgm:cxn modelId="{0F7CD90F-3341-4747-9452-6EA270EB2367}" type="presParOf" srcId="{D62FD6BA-EFA7-4E87-8403-70B4CEB4D389}" destId="{594B0FF9-557B-4189-B3FD-2E54E3D7EE2A}" srcOrd="1" destOrd="0" presId="urn:microsoft.com/office/officeart/2005/8/layout/process3"/>
    <dgm:cxn modelId="{06F6663A-B41B-477F-ACE2-D5890C619DF4}" type="presParOf" srcId="{D62FD6BA-EFA7-4E87-8403-70B4CEB4D389}" destId="{B4A2C490-A3CF-422A-8052-DFF4F063B181}" srcOrd="2" destOrd="0" presId="urn:microsoft.com/office/officeart/2005/8/layout/process3"/>
    <dgm:cxn modelId="{A5DBC608-4461-40C8-B605-BCBCCE9F024A}" type="presParOf" srcId="{41605CEB-6A84-4778-8092-EF24599CE6DA}" destId="{63B2690C-B502-4F44-9F93-A49D77B53AD5}" srcOrd="3" destOrd="0" presId="urn:microsoft.com/office/officeart/2005/8/layout/process3"/>
    <dgm:cxn modelId="{AFBD8FEF-FDA5-4BFA-B861-8447E5E613A2}" type="presParOf" srcId="{63B2690C-B502-4F44-9F93-A49D77B53AD5}" destId="{718B68C1-CF40-4D83-87FB-5D6293EE6121}" srcOrd="0" destOrd="0" presId="urn:microsoft.com/office/officeart/2005/8/layout/process3"/>
    <dgm:cxn modelId="{33FCEB15-B17C-431D-A9BC-AA5BAA23C116}" type="presParOf" srcId="{41605CEB-6A84-4778-8092-EF24599CE6DA}" destId="{884629F1-1A3C-4171-8C11-55A7C814C3CD}" srcOrd="4" destOrd="0" presId="urn:microsoft.com/office/officeart/2005/8/layout/process3"/>
    <dgm:cxn modelId="{65E90917-A7F6-403E-8440-EEE5ABF08FCA}" type="presParOf" srcId="{884629F1-1A3C-4171-8C11-55A7C814C3CD}" destId="{07BB813E-2D3F-4808-BF4F-D4362ED5C4F2}" srcOrd="0" destOrd="0" presId="urn:microsoft.com/office/officeart/2005/8/layout/process3"/>
    <dgm:cxn modelId="{16926F52-E73E-4573-9AED-9236185C5B0E}" type="presParOf" srcId="{884629F1-1A3C-4171-8C11-55A7C814C3CD}" destId="{11F97F72-92DA-44B7-9A77-7C959FCA6D53}" srcOrd="1" destOrd="0" presId="urn:microsoft.com/office/officeart/2005/8/layout/process3"/>
    <dgm:cxn modelId="{A59784EB-DD28-4DEB-BC31-76DBF66D8CDB}" type="presParOf" srcId="{884629F1-1A3C-4171-8C11-55A7C814C3CD}" destId="{71EE4600-D4E5-47B3-80A2-0BE28324A07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11E20-DA4A-4F92-AB67-DFF1B42E6B2E}">
      <dsp:nvSpPr>
        <dsp:cNvPr id="0" name=""/>
        <dsp:cNvSpPr/>
      </dsp:nvSpPr>
      <dsp:spPr>
        <a:xfrm>
          <a:off x="5721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TOP SELLING ITEMS</a:t>
          </a:r>
          <a:endParaRPr lang="en-CA" sz="2200" kern="1200" dirty="0"/>
        </a:p>
      </dsp:txBody>
      <dsp:txXfrm>
        <a:off x="5721" y="985506"/>
        <a:ext cx="2601403" cy="824363"/>
      </dsp:txXfrm>
    </dsp:sp>
    <dsp:sp modelId="{580C7B04-7DDC-45E9-9E2C-9FE714503512}">
      <dsp:nvSpPr>
        <dsp:cNvPr id="0" name=""/>
        <dsp:cNvSpPr/>
      </dsp:nvSpPr>
      <dsp:spPr>
        <a:xfrm>
          <a:off x="538538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ITEMS ADDED TO CART</a:t>
          </a:r>
          <a:endParaRPr lang="en-CA" sz="2200" kern="1200" dirty="0"/>
        </a:p>
      </dsp:txBody>
      <dsp:txXfrm>
        <a:off x="594211" y="1865543"/>
        <a:ext cx="2490057" cy="1789454"/>
      </dsp:txXfrm>
    </dsp:sp>
    <dsp:sp modelId="{6E09A826-FDA9-435C-B54F-D447A9166030}">
      <dsp:nvSpPr>
        <dsp:cNvPr id="0" name=""/>
        <dsp:cNvSpPr/>
      </dsp:nvSpPr>
      <dsp:spPr>
        <a:xfrm>
          <a:off x="3001488" y="1073851"/>
          <a:ext cx="836050" cy="64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3001488" y="1203386"/>
        <a:ext cx="641748" cy="388604"/>
      </dsp:txXfrm>
    </dsp:sp>
    <dsp:sp modelId="{594B0FF9-557B-4189-B3FD-2E54E3D7EE2A}">
      <dsp:nvSpPr>
        <dsp:cNvPr id="0" name=""/>
        <dsp:cNvSpPr/>
      </dsp:nvSpPr>
      <dsp:spPr>
        <a:xfrm>
          <a:off x="4184578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SHOPPING BAG</a:t>
          </a:r>
          <a:endParaRPr lang="en-CA" sz="2200" kern="1200" dirty="0"/>
        </a:p>
      </dsp:txBody>
      <dsp:txXfrm>
        <a:off x="4184578" y="985506"/>
        <a:ext cx="2601403" cy="824363"/>
      </dsp:txXfrm>
    </dsp:sp>
    <dsp:sp modelId="{B4A2C490-A3CF-422A-8052-DFF4F063B181}">
      <dsp:nvSpPr>
        <dsp:cNvPr id="0" name=""/>
        <dsp:cNvSpPr/>
      </dsp:nvSpPr>
      <dsp:spPr>
        <a:xfrm>
          <a:off x="4717395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RECOMMENDS FREQUENTLY ITEM BASED ON CART ITEMS</a:t>
          </a:r>
          <a:endParaRPr lang="en-CA" sz="2200" kern="1200" dirty="0"/>
        </a:p>
      </dsp:txBody>
      <dsp:txXfrm>
        <a:off x="4773068" y="1865543"/>
        <a:ext cx="2490057" cy="1789454"/>
      </dsp:txXfrm>
    </dsp:sp>
    <dsp:sp modelId="{63B2690C-B502-4F44-9F93-A49D77B53AD5}">
      <dsp:nvSpPr>
        <dsp:cNvPr id="0" name=""/>
        <dsp:cNvSpPr/>
      </dsp:nvSpPr>
      <dsp:spPr>
        <a:xfrm>
          <a:off x="7180344" y="1073851"/>
          <a:ext cx="836050" cy="6476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7180344" y="1203386"/>
        <a:ext cx="641748" cy="388604"/>
      </dsp:txXfrm>
    </dsp:sp>
    <dsp:sp modelId="{11F97F72-92DA-44B7-9A77-7C959FCA6D53}">
      <dsp:nvSpPr>
        <dsp:cNvPr id="0" name=""/>
        <dsp:cNvSpPr/>
      </dsp:nvSpPr>
      <dsp:spPr>
        <a:xfrm>
          <a:off x="8363434" y="985506"/>
          <a:ext cx="2601403" cy="123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ORDERS</a:t>
          </a:r>
          <a:endParaRPr lang="en-CA" sz="2200" kern="1200" dirty="0"/>
        </a:p>
      </dsp:txBody>
      <dsp:txXfrm>
        <a:off x="8363434" y="985506"/>
        <a:ext cx="2601403" cy="824363"/>
      </dsp:txXfrm>
    </dsp:sp>
    <dsp:sp modelId="{71EE4600-D4E5-47B3-80A2-0BE28324A074}">
      <dsp:nvSpPr>
        <dsp:cNvPr id="0" name=""/>
        <dsp:cNvSpPr/>
      </dsp:nvSpPr>
      <dsp:spPr>
        <a:xfrm>
          <a:off x="8896252" y="1809870"/>
          <a:ext cx="2601403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200" kern="1200" dirty="0" smtClean="0"/>
            <a:t>RECOMMENDS SIMILAR ITEMS BASED ON CART ITEMS</a:t>
          </a:r>
          <a:endParaRPr lang="en-CA" sz="2200" kern="1200" dirty="0"/>
        </a:p>
      </dsp:txBody>
      <dsp:txXfrm>
        <a:off x="8951925" y="1865543"/>
        <a:ext cx="2490057" cy="178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BC60-0827-4C70-B207-73EBAEC13DF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4EC7-F371-412D-B06E-17B2EE58F8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12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reduces a customer’s shopping time,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reminds the customer of what relevant items (s)he might be interested in buying,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helping stores cross-sell in the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53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confidence for an association rule having a very frequent consequent will always be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Lift is the measure that will help store managers to decide product placements on aisle.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 err="1"/>
              <a:t>Apriori</a:t>
            </a:r>
            <a:r>
              <a:rPr lang="en-CA" dirty="0"/>
              <a:t> - </a:t>
            </a:r>
            <a:r>
              <a:rPr lang="en-US" dirty="0"/>
              <a:t>All subsets of a frequent itemset must also be frequent - if we drop out an item from an itemset, support value of new itemset generated will either be the same or will increase.</a:t>
            </a:r>
          </a:p>
          <a:p>
            <a:r>
              <a:rPr lang="en-US" dirty="0" err="1"/>
              <a:t>Apriori</a:t>
            </a:r>
            <a:r>
              <a:rPr lang="en-US" dirty="0"/>
              <a:t> principle allows us to prune all the supersets of an itemset which does not satisfy the minimum threshold condition for support. For example, if {Milk, Notebook} does not satisfy our threshold of </a:t>
            </a:r>
            <a:r>
              <a:rPr lang="en-US" dirty="0" err="1"/>
              <a:t>minsup</a:t>
            </a:r>
            <a:r>
              <a:rPr lang="en-US" dirty="0"/>
              <a:t>, an itemset with any item added to this will never cross the threshold too.</a:t>
            </a:r>
          </a:p>
          <a:p>
            <a:r>
              <a:rPr lang="en-US" dirty="0"/>
              <a:t>Pruning of infrequent </a:t>
            </a:r>
            <a:r>
              <a:rPr lang="en-US" dirty="0" err="1"/>
              <a:t>itemsets</a:t>
            </a:r>
            <a:r>
              <a:rPr lang="en-US" dirty="0"/>
              <a:t> could reduce the number of </a:t>
            </a:r>
            <a:r>
              <a:rPr lang="en-US" dirty="0" err="1"/>
              <a:t>itemsets</a:t>
            </a:r>
            <a:r>
              <a:rPr lang="en-US" dirty="0"/>
              <a:t> to be considered by more than half!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80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94EC7-F371-412D-B06E-17B2EE58F8D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7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9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93B-720E-4564-A218-41E26D0DE574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49AFB3-6643-4BEB-9D0A-3FA66C170A0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7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BBCB1-18E0-4348-B38E-16421429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956" y="891822"/>
            <a:ext cx="10394244" cy="165611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SMART CART RECOMMENDATION SYSTEM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D0DA7D-0541-4645-8AA7-9508ACE4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930" y="3978879"/>
            <a:ext cx="8637072" cy="977621"/>
          </a:xfrm>
        </p:spPr>
        <p:txBody>
          <a:bodyPr/>
          <a:lstStyle/>
          <a:p>
            <a:pPr algn="r"/>
            <a:r>
              <a:rPr lang="en-CA" dirty="0"/>
              <a:t>March 19, 2021</a:t>
            </a:r>
          </a:p>
          <a:p>
            <a:pPr algn="r"/>
            <a:r>
              <a:rPr lang="en-CA" dirty="0"/>
              <a:t>Anupama </a:t>
            </a:r>
            <a:r>
              <a:rPr lang="en-CA" dirty="0" err="1"/>
              <a:t>r.k</a:t>
            </a:r>
            <a:r>
              <a:rPr lang="en-CA" dirty="0"/>
              <a:t>, Queenie Tsang, Crystal (Yunan) Zhu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BC2BB7-AFCB-4450-B501-A6F8AD67B2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025"/>
            <a:ext cx="34671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B76B4-3923-4F26-97C9-8F4F143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Mined rules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219A6A8-A2F2-4D19-AA95-DE9B44A4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06" y="938463"/>
            <a:ext cx="7281496" cy="5201069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1E76E90-B64C-46C6-82AF-7A955F68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3579"/>
              </p:ext>
            </p:extLst>
          </p:nvPr>
        </p:nvGraphicFramePr>
        <p:xfrm>
          <a:off x="58302" y="1640730"/>
          <a:ext cx="6002326" cy="264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339">
                  <a:extLst>
                    <a:ext uri="{9D8B030D-6E8A-4147-A177-3AD203B41FA5}">
                      <a16:colId xmlns:a16="http://schemas.microsoft.com/office/drawing/2014/main" xmlns="" val="1143750560"/>
                    </a:ext>
                  </a:extLst>
                </a:gridCol>
                <a:gridCol w="361279">
                  <a:extLst>
                    <a:ext uri="{9D8B030D-6E8A-4147-A177-3AD203B41FA5}">
                      <a16:colId xmlns:a16="http://schemas.microsoft.com/office/drawing/2014/main" xmlns="" val="941667169"/>
                    </a:ext>
                  </a:extLst>
                </a:gridCol>
                <a:gridCol w="1383300">
                  <a:extLst>
                    <a:ext uri="{9D8B030D-6E8A-4147-A177-3AD203B41FA5}">
                      <a16:colId xmlns:a16="http://schemas.microsoft.com/office/drawing/2014/main" xmlns="" val="3454983044"/>
                    </a:ext>
                  </a:extLst>
                </a:gridCol>
                <a:gridCol w="854242">
                  <a:extLst>
                    <a:ext uri="{9D8B030D-6E8A-4147-A177-3AD203B41FA5}">
                      <a16:colId xmlns:a16="http://schemas.microsoft.com/office/drawing/2014/main" xmlns="" val="1258681256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xmlns="" val="2165319343"/>
                    </a:ext>
                  </a:extLst>
                </a:gridCol>
                <a:gridCol w="631128">
                  <a:extLst>
                    <a:ext uri="{9D8B030D-6E8A-4147-A177-3AD203B41FA5}">
                      <a16:colId xmlns:a16="http://schemas.microsoft.com/office/drawing/2014/main" xmlns="" val="815264961"/>
                    </a:ext>
                  </a:extLst>
                </a:gridCol>
              </a:tblGrid>
              <a:tr h="6353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lhs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 err="1">
                          <a:effectLst/>
                        </a:rPr>
                        <a:t>rhs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support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confidence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</a:rPr>
                        <a:t>lift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78430773"/>
                  </a:ext>
                </a:extLst>
              </a:tr>
              <a:tr h="63537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{Large Lemon, Organic Cilantro}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{Limes}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0.00101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0.407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9.311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79163967"/>
                  </a:ext>
                </a:extLst>
              </a:tr>
              <a:tr h="126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{Bag of Organic Bananas, </a:t>
                      </a:r>
                    </a:p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Organic Lemon, Organic Raspberries}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=&gt;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{Organic Hass Avocado}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0.00057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>
                          <a:effectLst/>
                        </a:rPr>
                        <a:t>0.452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effectLst/>
                        </a:rPr>
                        <a:t>6.811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45331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760A6-1EB4-4026-9471-E70DF166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</a:t>
            </a:r>
            <a:r>
              <a:rPr lang="en-US" dirty="0" smtClean="0"/>
              <a:t>Alternating </a:t>
            </a:r>
            <a:r>
              <a:rPr lang="en-US" dirty="0"/>
              <a:t>Least Squares </a:t>
            </a:r>
            <a:r>
              <a:rPr lang="en-US" dirty="0" smtClean="0"/>
              <a:t>(W-ALS) AND MATRIX FACTORISATION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71169"/>
            <a:ext cx="9604375" cy="33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67" y="316090"/>
            <a:ext cx="9801787" cy="666044"/>
          </a:xfrm>
        </p:spPr>
        <p:txBody>
          <a:bodyPr>
            <a:normAutofit/>
          </a:bodyPr>
          <a:lstStyle/>
          <a:p>
            <a:r>
              <a:rPr lang="en-CA" dirty="0" smtClean="0"/>
              <a:t>APPLICATION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933" y="853369"/>
            <a:ext cx="7986400" cy="60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SMART CART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LARGE ONLINE GROCERY RETAILER</a:t>
            </a:r>
          </a:p>
          <a:p>
            <a:r>
              <a:rPr lang="en-CA" dirty="0" smtClean="0"/>
              <a:t>AROUND 200K RETURNING CUSTOMERS  AND 50K UNIQUE PRODUCTS</a:t>
            </a:r>
          </a:p>
          <a:p>
            <a:r>
              <a:rPr lang="en-CA" dirty="0" smtClean="0"/>
              <a:t>IMPROVE CUSTOMER EXPERIENCE </a:t>
            </a:r>
          </a:p>
          <a:p>
            <a:r>
              <a:rPr lang="en-CA" dirty="0" smtClean="0"/>
              <a:t>INCREASE SAES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47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SMART CART FUTURE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IMPROVE CUSTOMER EXPERIENCE </a:t>
            </a:r>
            <a:endParaRPr lang="en-CA" dirty="0" smtClean="0"/>
          </a:p>
          <a:p>
            <a:r>
              <a:rPr lang="en-CA" dirty="0" smtClean="0"/>
              <a:t>DECISSION FATIGUE</a:t>
            </a:r>
            <a:endParaRPr lang="en-CA" dirty="0"/>
          </a:p>
          <a:p>
            <a:r>
              <a:rPr lang="en-CA" dirty="0" smtClean="0"/>
              <a:t>RECOMMENDATION SYSTEM</a:t>
            </a:r>
          </a:p>
          <a:p>
            <a:r>
              <a:rPr lang="en-CA" dirty="0" smtClean="0"/>
              <a:t>IMPROVE SALES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470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SIMILAR ITEMS USING ITEM BASED COLLABORATIVE FILTERING</a:t>
            </a:r>
          </a:p>
          <a:p>
            <a:r>
              <a:rPr lang="en-CA" dirty="0" smtClean="0"/>
              <a:t>FIND FREQUENTLY BOUGHT ITEMS  USING ASSOCIATION RULE MINING</a:t>
            </a:r>
          </a:p>
          <a:p>
            <a:r>
              <a:rPr lang="en-CA" dirty="0" smtClean="0"/>
              <a:t> RECOMMENDATION BASED ON ITEMS ADDED TO CART</a:t>
            </a:r>
          </a:p>
        </p:txBody>
      </p:sp>
    </p:spTree>
    <p:extLst>
      <p:ext uri="{BB962C8B-B14F-4D97-AF65-F5344CB8AC3E}">
        <p14:creationId xmlns:p14="http://schemas.microsoft.com/office/powerpoint/2010/main" val="232422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FLOW</a:t>
            </a:r>
            <a:endParaRPr lang="en-CA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89564"/>
              </p:ext>
            </p:extLst>
          </p:nvPr>
        </p:nvGraphicFramePr>
        <p:xfrm>
          <a:off x="440267" y="1275644"/>
          <a:ext cx="11503377" cy="4696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A5CF5-F020-431F-A36A-1216DC6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8CC34-DA80-44D0-B64B-A7FAC1F2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4288815"/>
          </a:xfrm>
        </p:spPr>
        <p:txBody>
          <a:bodyPr>
            <a:normAutofit/>
          </a:bodyPr>
          <a:lstStyle/>
          <a:p>
            <a:r>
              <a:rPr lang="en-US" dirty="0"/>
              <a:t>aisles.csv - contains aisle id and aisle description columns</a:t>
            </a:r>
          </a:p>
          <a:p>
            <a:r>
              <a:rPr lang="en-US" dirty="0"/>
              <a:t>departments.csv - contains department id and department description columns</a:t>
            </a:r>
          </a:p>
          <a:p>
            <a:r>
              <a:rPr lang="en-US" dirty="0"/>
              <a:t>products.csv - contains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aisle_id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endParaRPr lang="en-US" dirty="0"/>
          </a:p>
          <a:p>
            <a:r>
              <a:rPr lang="en-US" dirty="0"/>
              <a:t>order_products__*.csv - These files specify which products were purchased in each order. </a:t>
            </a:r>
          </a:p>
          <a:p>
            <a:pPr lvl="1"/>
            <a:r>
              <a:rPr lang="en-US" dirty="0"/>
              <a:t>order_products__prior.csv contains previous order contents for all customers. 'reordered' indicates that the customer has a previous order that contains the product. </a:t>
            </a:r>
          </a:p>
          <a:p>
            <a:pPr lvl="1"/>
            <a:r>
              <a:rPr lang="en-US" dirty="0"/>
              <a:t>order_products_train.csv contains order information for transactions which will be used for training the model.</a:t>
            </a:r>
          </a:p>
          <a:p>
            <a:r>
              <a:rPr lang="en-US" dirty="0"/>
              <a:t>orders.csv - This file tells to which set (prior, train, test) an order belongs.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5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807ED-A1B2-419D-A9A3-6D9F3F6E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to merge the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F4D6D6-24A4-42C5-B0D3-941A2022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7657"/>
            <a:ext cx="9603275" cy="4390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Merged the aisles data with the products data to obtain Merged dataset 1, so that we know which aisle each product belongs to.</a:t>
            </a:r>
          </a:p>
          <a:p>
            <a:endParaRPr lang="en-US" dirty="0"/>
          </a:p>
          <a:p>
            <a:r>
              <a:rPr lang="en-US" dirty="0"/>
              <a:t>2. Combined the Merged dataset 1 with the department data to obtain Merged dataset 2, so we know which aisle and department each product is from.</a:t>
            </a:r>
          </a:p>
          <a:p>
            <a:endParaRPr lang="en-US" dirty="0"/>
          </a:p>
          <a:p>
            <a:r>
              <a:rPr lang="en-US" dirty="0"/>
              <a:t>3. Added Merged dataset 2, which contains product full information, to </a:t>
            </a:r>
            <a:r>
              <a:rPr lang="en-US" dirty="0" err="1"/>
              <a:t>order_products__train</a:t>
            </a:r>
            <a:r>
              <a:rPr lang="en-US" dirty="0"/>
              <a:t> and </a:t>
            </a:r>
            <a:r>
              <a:rPr lang="en-US" dirty="0" err="1"/>
              <a:t>order_products__prior</a:t>
            </a:r>
            <a:r>
              <a:rPr lang="en-US" dirty="0"/>
              <a:t> files, respectively, to obtain Merged dataset 3 (Train) and Merged dataset 4 (Prior), so that we know the product information (e.g., product names, aisles and departments they belong to) of the products in the training and prior orders.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4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5A574-1584-4833-8F45-1616262E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04" y="781312"/>
            <a:ext cx="9603275" cy="1049235"/>
          </a:xfrm>
        </p:spPr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05F05-CEDB-47EB-B984-7BBD28DE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0226"/>
            <a:ext cx="11971421" cy="4931201"/>
          </a:xfrm>
        </p:spPr>
        <p:txBody>
          <a:bodyPr>
            <a:normAutofit/>
          </a:bodyPr>
          <a:lstStyle/>
          <a:p>
            <a:r>
              <a:rPr lang="en-CA" sz="2400" dirty="0"/>
              <a:t>List of items with the same order ID are studied as a group – user information will not be taken into consideration.</a:t>
            </a:r>
          </a:p>
          <a:p>
            <a:r>
              <a:rPr lang="en-CA" sz="2400" dirty="0"/>
              <a:t>Goal: to recommend frequently bought together items</a:t>
            </a:r>
          </a:p>
          <a:p>
            <a:r>
              <a:rPr lang="en-CA" sz="2400" dirty="0"/>
              <a:t>Metrics to measure the strength of the rules</a:t>
            </a:r>
          </a:p>
          <a:p>
            <a:pPr lvl="1"/>
            <a:r>
              <a:rPr lang="en-CA" sz="2000" dirty="0"/>
              <a:t>Support: </a:t>
            </a:r>
            <a:r>
              <a:rPr lang="en-US" sz="2000" dirty="0"/>
              <a:t>how frequent an itemset is in all the transactions – value we use: </a:t>
            </a:r>
            <a:r>
              <a:rPr lang="en-US" sz="2000" b="1" dirty="0"/>
              <a:t>0.0005 </a:t>
            </a:r>
            <a:r>
              <a:rPr lang="en-US" sz="2000" dirty="0"/>
              <a:t>(the itemset should occur in at least 0.05% of all transactions)</a:t>
            </a:r>
          </a:p>
          <a:p>
            <a:pPr lvl="1"/>
            <a:r>
              <a:rPr lang="en-US" sz="2000" dirty="0"/>
              <a:t>Confidence: the likeliness of occurrence of consequent on the cart given that the cart already has the antecedents – value we use: </a:t>
            </a:r>
            <a:r>
              <a:rPr lang="en-US" sz="2000" b="1" dirty="0"/>
              <a:t>0.4</a:t>
            </a:r>
          </a:p>
          <a:p>
            <a:pPr lvl="1"/>
            <a:r>
              <a:rPr lang="en-US" sz="2000" dirty="0"/>
              <a:t>Lift:  the rise of the confidence that {X} provides to us for having {Y} on the cart (whether X increases the chance of buying Y).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4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414FB-82A1-4011-B03C-A7240A8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3F216E-0355-4CA6-A2BD-FC8AC8A9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4958854" cy="4280346"/>
          </a:xfrm>
        </p:spPr>
        <p:txBody>
          <a:bodyPr>
            <a:normAutofit/>
          </a:bodyPr>
          <a:lstStyle/>
          <a:p>
            <a:r>
              <a:rPr lang="en-CA" dirty="0"/>
              <a:t>In total, there are 3,214,874 unique orders and 49,677 unique product names</a:t>
            </a:r>
          </a:p>
          <a:p>
            <a:r>
              <a:rPr lang="en-CA" dirty="0"/>
              <a:t>We chose the top 50 products to mine the rules</a:t>
            </a:r>
          </a:p>
          <a:p>
            <a:pPr lvl="1"/>
            <a:r>
              <a:rPr lang="en-CA" dirty="0"/>
              <a:t>Less frequently bought items have less chance of appearing in any rules</a:t>
            </a:r>
          </a:p>
          <a:p>
            <a:pPr lvl="1"/>
            <a:r>
              <a:rPr lang="en-CA" dirty="0"/>
              <a:t>Less frequently bought items will not affect the rules much</a:t>
            </a:r>
          </a:p>
          <a:p>
            <a:r>
              <a:rPr lang="en-US" sz="2000" dirty="0"/>
              <a:t>61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DDBC5D-7ECD-4604-8765-3137690A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83951"/>
            <a:ext cx="5918817" cy="39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58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604</TotalTime>
  <Words>744</Words>
  <Application>Microsoft Office PowerPoint</Application>
  <PresentationFormat>Widescreen</PresentationFormat>
  <Paragraphs>86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SMART CART RECOMMENDATION SYSTEM</vt:lpstr>
      <vt:lpstr>About SMART CART</vt:lpstr>
      <vt:lpstr>SMART CART FUTURE</vt:lpstr>
      <vt:lpstr>OBECTIVE</vt:lpstr>
      <vt:lpstr>WORK FLOW</vt:lpstr>
      <vt:lpstr>Data Understanding</vt:lpstr>
      <vt:lpstr>Steps to merge the data sets</vt:lpstr>
      <vt:lpstr>Association rule</vt:lpstr>
      <vt:lpstr>Association rule</vt:lpstr>
      <vt:lpstr>Mined rules</vt:lpstr>
      <vt:lpstr>Weighted Alternating Least Squares (W-ALS) AND MATRIX FACTORISATION </vt:lpstr>
      <vt:lpstr>APPLICATION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Yunan Zhu</dc:creator>
  <cp:lastModifiedBy>Anupama R K</cp:lastModifiedBy>
  <cp:revision>33</cp:revision>
  <dcterms:created xsi:type="dcterms:W3CDTF">2021-03-18T00:36:39Z</dcterms:created>
  <dcterms:modified xsi:type="dcterms:W3CDTF">2021-03-19T12:44:39Z</dcterms:modified>
</cp:coreProperties>
</file>