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Lst>
  <p:notesMasterIdLst>
    <p:notesMasterId r:id="rId5"/>
  </p:notesMasterIdLst>
  <p:sldIdLst>
    <p:sldId id="256" r:id="rId6"/>
    <p:sldId id="257" r:id="rId7"/>
  </p:sldIdLst>
  <p:sldSz cy="42803750" cx="30275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Ety"/>
  <p:cmAuthor clrIdx="1" id="1" initials="" lastIdx="1" name="Nathan Noam Chettri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5-16T18:05:53.151">
    <p:pos x="6000" y="0"/>
    <p:text>I removed the reference section as I did not feel the need to mention anything related to external source. If you feel the need to do so, feel free to remove some graphics.</p:text>
  </p:cm>
  <p:cm authorId="0" idx="2" dt="2023-05-16T18:05:11.990">
    <p:pos x="6000" y="0"/>
    <p:text>Template with the reference section can be found below</p:text>
  </p:cm>
  <p:cm authorId="1" idx="1" dt="2023-05-16T18:05:53.151">
    <p:pos x="6000" y="0"/>
    <p:tex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509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509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509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509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509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509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509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5096"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509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509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509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509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509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509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509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5096"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338388" y="1143000"/>
            <a:ext cx="2181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34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34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34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34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34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34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34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34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34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509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509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509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509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509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509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509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5096"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1:notes"/>
          <p:cNvSpPr/>
          <p:nvPr>
            <p:ph idx="2" type="sldImg"/>
          </p:nvPr>
        </p:nvSpPr>
        <p:spPr>
          <a:xfrm>
            <a:off x="2338388" y="1143000"/>
            <a:ext cx="2181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4f535f330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g244f535f330_1_24:notes"/>
          <p:cNvSpPr/>
          <p:nvPr>
            <p:ph idx="2" type="sldImg"/>
          </p:nvPr>
        </p:nvSpPr>
        <p:spPr>
          <a:xfrm>
            <a:off x="2338388" y="1143000"/>
            <a:ext cx="21813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itiv">
  <p:cSld name="Positiv">
    <p:spTree>
      <p:nvGrpSpPr>
        <p:cNvPr id="14" name="Shape 14"/>
        <p:cNvGrpSpPr/>
        <p:nvPr/>
      </p:nvGrpSpPr>
      <p:grpSpPr>
        <a:xfrm>
          <a:off x="0" y="0"/>
          <a:ext cx="0" cy="0"/>
          <a:chOff x="0" y="0"/>
          <a:chExt cx="0" cy="0"/>
        </a:xfrm>
      </p:grpSpPr>
      <p:sp>
        <p:nvSpPr>
          <p:cNvPr id="15" name="Google Shape;15;p2"/>
          <p:cNvSpPr txBox="1"/>
          <p:nvPr>
            <p:ph idx="1" type="body"/>
          </p:nvPr>
        </p:nvSpPr>
        <p:spPr>
          <a:xfrm>
            <a:off x="1272145" y="3667350"/>
            <a:ext cx="27730921" cy="7643858"/>
          </a:xfrm>
          <a:prstGeom prst="rect">
            <a:avLst/>
          </a:prstGeom>
          <a:solidFill>
            <a:schemeClr val="accent1"/>
          </a:solidFill>
          <a:ln>
            <a:noFill/>
          </a:ln>
        </p:spPr>
        <p:txBody>
          <a:bodyPr anchorCtr="0" anchor="t" bIns="360000" lIns="360000" spcFirstLastPara="1" rIns="360000" wrap="square" tIns="360000">
            <a:noAutofit/>
          </a:bodyPr>
          <a:lstStyle>
            <a:lvl1pPr indent="-228600" lvl="0" marL="457200" algn="l">
              <a:lnSpc>
                <a:spcPct val="100000"/>
              </a:lnSpc>
              <a:spcBef>
                <a:spcPts val="0"/>
              </a:spcBef>
              <a:spcAft>
                <a:spcPts val="0"/>
              </a:spcAft>
              <a:buClr>
                <a:schemeClr val="lt1"/>
              </a:buClr>
              <a:buSzPts val="11324"/>
              <a:buNone/>
              <a:defRPr sz="11324">
                <a:solidFill>
                  <a:schemeClr val="lt1"/>
                </a:solidFill>
              </a:defRPr>
            </a:lvl1pPr>
            <a:lvl2pPr indent="-228600" lvl="1" marL="914400" algn="l">
              <a:lnSpc>
                <a:spcPct val="100000"/>
              </a:lnSpc>
              <a:spcBef>
                <a:spcPts val="0"/>
              </a:spcBef>
              <a:spcAft>
                <a:spcPts val="0"/>
              </a:spcAft>
              <a:buClr>
                <a:schemeClr val="lt1"/>
              </a:buClr>
              <a:buSzPts val="4048"/>
              <a:buNone/>
              <a:defRPr sz="4048">
                <a:solidFill>
                  <a:schemeClr val="lt1"/>
                </a:solidFill>
              </a:defRPr>
            </a:lvl2pPr>
            <a:lvl3pPr indent="-228600" lvl="2" marL="1371600" algn="l">
              <a:lnSpc>
                <a:spcPct val="100000"/>
              </a:lnSpc>
              <a:spcBef>
                <a:spcPts val="0"/>
              </a:spcBef>
              <a:spcAft>
                <a:spcPts val="0"/>
              </a:spcAft>
              <a:buClr>
                <a:schemeClr val="lt1"/>
              </a:buClr>
              <a:buSzPts val="4048"/>
              <a:buNone/>
              <a:defRPr sz="4048">
                <a:solidFill>
                  <a:schemeClr val="lt1"/>
                </a:solidFill>
              </a:defRPr>
            </a:lvl3pPr>
            <a:lvl4pPr indent="-228600" lvl="3" marL="1828800" algn="l">
              <a:lnSpc>
                <a:spcPct val="100000"/>
              </a:lnSpc>
              <a:spcBef>
                <a:spcPts val="0"/>
              </a:spcBef>
              <a:spcAft>
                <a:spcPts val="0"/>
              </a:spcAft>
              <a:buClr>
                <a:schemeClr val="lt1"/>
              </a:buClr>
              <a:buSzPts val="4048"/>
              <a:buNone/>
              <a:defRPr sz="4048">
                <a:solidFill>
                  <a:schemeClr val="lt1"/>
                </a:solidFill>
              </a:defRPr>
            </a:lvl4pPr>
            <a:lvl5pPr indent="-228600" lvl="4" marL="2286000" algn="l">
              <a:lnSpc>
                <a:spcPct val="100000"/>
              </a:lnSpc>
              <a:spcBef>
                <a:spcPts val="0"/>
              </a:spcBef>
              <a:spcAft>
                <a:spcPts val="0"/>
              </a:spcAft>
              <a:buClr>
                <a:schemeClr val="lt1"/>
              </a:buClr>
              <a:buSzPts val="4048"/>
              <a:buNone/>
              <a:defRPr sz="4048">
                <a:solidFill>
                  <a:schemeClr val="lt1"/>
                </a:solidFill>
              </a:defRPr>
            </a:lvl5pPr>
            <a:lvl6pPr indent="-342900" lvl="5" marL="2743200" algn="l">
              <a:lnSpc>
                <a:spcPct val="90000"/>
              </a:lnSpc>
              <a:spcBef>
                <a:spcPts val="878"/>
              </a:spcBef>
              <a:spcAft>
                <a:spcPts val="0"/>
              </a:spcAft>
              <a:buClr>
                <a:schemeClr val="dk1"/>
              </a:buClr>
              <a:buSzPts val="1800"/>
              <a:buChar char="•"/>
              <a:defRPr/>
            </a:lvl6pPr>
            <a:lvl7pPr indent="-342900" lvl="6" marL="3200400" algn="l">
              <a:lnSpc>
                <a:spcPct val="90000"/>
              </a:lnSpc>
              <a:spcBef>
                <a:spcPts val="878"/>
              </a:spcBef>
              <a:spcAft>
                <a:spcPts val="0"/>
              </a:spcAft>
              <a:buClr>
                <a:schemeClr val="dk1"/>
              </a:buClr>
              <a:buSzPts val="1800"/>
              <a:buChar char="•"/>
              <a:defRPr/>
            </a:lvl7pPr>
            <a:lvl8pPr indent="-342900" lvl="7" marL="3657600" algn="l">
              <a:lnSpc>
                <a:spcPct val="90000"/>
              </a:lnSpc>
              <a:spcBef>
                <a:spcPts val="878"/>
              </a:spcBef>
              <a:spcAft>
                <a:spcPts val="0"/>
              </a:spcAft>
              <a:buClr>
                <a:schemeClr val="dk1"/>
              </a:buClr>
              <a:buSzPts val="1800"/>
              <a:buChar char="•"/>
              <a:defRPr/>
            </a:lvl8pPr>
            <a:lvl9pPr indent="-342900" lvl="8" marL="4114800" algn="l">
              <a:lnSpc>
                <a:spcPct val="90000"/>
              </a:lnSpc>
              <a:spcBef>
                <a:spcPts val="878"/>
              </a:spcBef>
              <a:spcAft>
                <a:spcPts val="0"/>
              </a:spcAft>
              <a:buClr>
                <a:schemeClr val="dk1"/>
              </a:buClr>
              <a:buSzPts val="1800"/>
              <a:buChar char="•"/>
              <a:defRPr/>
            </a:lvl9pPr>
          </a:lstStyle>
          <a:p/>
        </p:txBody>
      </p:sp>
      <p:sp>
        <p:nvSpPr>
          <p:cNvPr id="16" name="Google Shape;16;p2"/>
          <p:cNvSpPr txBox="1"/>
          <p:nvPr>
            <p:ph idx="11" type="ftr"/>
          </p:nvPr>
        </p:nvSpPr>
        <p:spPr>
          <a:xfrm>
            <a:off x="22681322" y="1176882"/>
            <a:ext cx="6320189" cy="1274384"/>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p:nvPr>
            <p:ph idx="2" type="pic"/>
          </p:nvPr>
        </p:nvSpPr>
        <p:spPr>
          <a:xfrm>
            <a:off x="23907351" y="40583542"/>
            <a:ext cx="5095646" cy="1019181"/>
          </a:xfrm>
          <a:prstGeom prst="rect">
            <a:avLst/>
          </a:prstGeom>
          <a:noFill/>
          <a:ln>
            <a:noFill/>
          </a:ln>
        </p:spPr>
      </p:sp>
      <p:sp>
        <p:nvSpPr>
          <p:cNvPr id="18" name="Google Shape;18;p2"/>
          <p:cNvSpPr/>
          <p:nvPr>
            <p:ph idx="3" type="pic"/>
          </p:nvPr>
        </p:nvSpPr>
        <p:spPr>
          <a:xfrm>
            <a:off x="10849926" y="40583542"/>
            <a:ext cx="2548463" cy="1019181"/>
          </a:xfrm>
          <a:prstGeom prst="rect">
            <a:avLst/>
          </a:prstGeom>
          <a:noFill/>
          <a:ln>
            <a:noFill/>
          </a:ln>
        </p:spPr>
      </p:sp>
      <p:sp>
        <p:nvSpPr>
          <p:cNvPr id="19" name="Google Shape;19;p2"/>
          <p:cNvSpPr/>
          <p:nvPr>
            <p:ph idx="4" type="pic"/>
          </p:nvPr>
        </p:nvSpPr>
        <p:spPr>
          <a:xfrm>
            <a:off x="13824110" y="40583542"/>
            <a:ext cx="2548463" cy="1019181"/>
          </a:xfrm>
          <a:prstGeom prst="rect">
            <a:avLst/>
          </a:prstGeom>
          <a:noFill/>
          <a:ln>
            <a:noFill/>
          </a:ln>
        </p:spPr>
      </p:sp>
      <p:sp>
        <p:nvSpPr>
          <p:cNvPr id="20" name="Google Shape;20;p2"/>
          <p:cNvSpPr/>
          <p:nvPr>
            <p:ph idx="5" type="pic"/>
          </p:nvPr>
        </p:nvSpPr>
        <p:spPr>
          <a:xfrm>
            <a:off x="16798294" y="40580640"/>
            <a:ext cx="2548463" cy="1019181"/>
          </a:xfrm>
          <a:prstGeom prst="rect">
            <a:avLst/>
          </a:prstGeom>
          <a:noFill/>
          <a:ln>
            <a:noFill/>
          </a:ln>
        </p:spPr>
      </p:sp>
      <p:sp>
        <p:nvSpPr>
          <p:cNvPr id="21" name="Google Shape;21;p2"/>
          <p:cNvSpPr/>
          <p:nvPr>
            <p:ph idx="6" type="pic"/>
          </p:nvPr>
        </p:nvSpPr>
        <p:spPr>
          <a:xfrm>
            <a:off x="7875742" y="40583542"/>
            <a:ext cx="2548463" cy="1019181"/>
          </a:xfrm>
          <a:prstGeom prst="rect">
            <a:avLst/>
          </a:prstGeom>
          <a:noFill/>
          <a:ln>
            <a:noFill/>
          </a:ln>
        </p:spPr>
      </p:sp>
      <p:sp>
        <p:nvSpPr>
          <p:cNvPr id="22" name="Google Shape;22;p2"/>
          <p:cNvSpPr/>
          <p:nvPr>
            <p:ph idx="7" type="pic"/>
          </p:nvPr>
        </p:nvSpPr>
        <p:spPr>
          <a:xfrm>
            <a:off x="4901558" y="40583542"/>
            <a:ext cx="2548463" cy="1019181"/>
          </a:xfrm>
          <a:prstGeom prst="rect">
            <a:avLst/>
          </a:prstGeom>
          <a:noFill/>
          <a:ln>
            <a:noFill/>
          </a:ln>
        </p:spPr>
      </p:sp>
      <p:sp>
        <p:nvSpPr>
          <p:cNvPr id="23" name="Google Shape;23;p2"/>
          <p:cNvSpPr txBox="1"/>
          <p:nvPr/>
        </p:nvSpPr>
        <p:spPr>
          <a:xfrm>
            <a:off x="1260376" y="40464771"/>
            <a:ext cx="3465910" cy="509591"/>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3397" u="none" cap="none" strike="noStrike">
                <a:solidFill>
                  <a:schemeClr val="dk1"/>
                </a:solidFill>
                <a:latin typeface="Arial"/>
                <a:ea typeface="Arial"/>
                <a:cs typeface="Arial"/>
                <a:sym typeface="Arial"/>
              </a:rPr>
              <a:t>Partner/Sponsor:</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gativ">
  <p:cSld name="Negativ">
    <p:spTree>
      <p:nvGrpSpPr>
        <p:cNvPr id="24" name="Shape 24"/>
        <p:cNvGrpSpPr/>
        <p:nvPr/>
      </p:nvGrpSpPr>
      <p:grpSpPr>
        <a:xfrm>
          <a:off x="0" y="0"/>
          <a:ext cx="0" cy="0"/>
          <a:chOff x="0" y="0"/>
          <a:chExt cx="0" cy="0"/>
        </a:xfrm>
      </p:grpSpPr>
      <p:sp>
        <p:nvSpPr>
          <p:cNvPr id="25" name="Google Shape;25;p3"/>
          <p:cNvSpPr txBox="1"/>
          <p:nvPr>
            <p:ph idx="1" type="body"/>
          </p:nvPr>
        </p:nvSpPr>
        <p:spPr>
          <a:xfrm>
            <a:off x="1272146" y="3667347"/>
            <a:ext cx="27730924" cy="36180927"/>
          </a:xfrm>
          <a:prstGeom prst="rect">
            <a:avLst/>
          </a:prstGeom>
          <a:solidFill>
            <a:schemeClr val="accent1"/>
          </a:solidFill>
          <a:ln>
            <a:noFill/>
          </a:ln>
        </p:spPr>
        <p:txBody>
          <a:bodyPr anchorCtr="0" anchor="t" bIns="180000" lIns="180000" spcFirstLastPara="1" rIns="180000" wrap="square" tIns="360000">
            <a:noAutofit/>
          </a:bodyPr>
          <a:lstStyle>
            <a:lvl1pPr indent="-228600" lvl="0" marL="457200" algn="l">
              <a:lnSpc>
                <a:spcPct val="100000"/>
              </a:lnSpc>
              <a:spcBef>
                <a:spcPts val="0"/>
              </a:spcBef>
              <a:spcAft>
                <a:spcPts val="0"/>
              </a:spcAft>
              <a:buClr>
                <a:schemeClr val="lt1"/>
              </a:buClr>
              <a:buSzPts val="11324"/>
              <a:buNone/>
              <a:defRPr sz="11324">
                <a:solidFill>
                  <a:schemeClr val="lt1"/>
                </a:solidFill>
              </a:defRPr>
            </a:lvl1pPr>
            <a:lvl2pPr indent="-228600" lvl="1" marL="914400" algn="l">
              <a:lnSpc>
                <a:spcPct val="100000"/>
              </a:lnSpc>
              <a:spcBef>
                <a:spcPts val="0"/>
              </a:spcBef>
              <a:spcAft>
                <a:spcPts val="0"/>
              </a:spcAft>
              <a:buClr>
                <a:schemeClr val="lt1"/>
              </a:buClr>
              <a:buSzPts val="4048"/>
              <a:buNone/>
              <a:defRPr sz="4048">
                <a:solidFill>
                  <a:schemeClr val="lt1"/>
                </a:solidFill>
              </a:defRPr>
            </a:lvl2pPr>
            <a:lvl3pPr indent="-228600" lvl="2" marL="1371600" algn="l">
              <a:lnSpc>
                <a:spcPct val="100000"/>
              </a:lnSpc>
              <a:spcBef>
                <a:spcPts val="0"/>
              </a:spcBef>
              <a:spcAft>
                <a:spcPts val="0"/>
              </a:spcAft>
              <a:buClr>
                <a:schemeClr val="lt1"/>
              </a:buClr>
              <a:buSzPts val="4048"/>
              <a:buNone/>
              <a:defRPr sz="4048">
                <a:solidFill>
                  <a:schemeClr val="lt1"/>
                </a:solidFill>
              </a:defRPr>
            </a:lvl3pPr>
            <a:lvl4pPr indent="-228600" lvl="3" marL="1828800" algn="l">
              <a:lnSpc>
                <a:spcPct val="100000"/>
              </a:lnSpc>
              <a:spcBef>
                <a:spcPts val="0"/>
              </a:spcBef>
              <a:spcAft>
                <a:spcPts val="0"/>
              </a:spcAft>
              <a:buClr>
                <a:schemeClr val="lt1"/>
              </a:buClr>
              <a:buSzPts val="4048"/>
              <a:buNone/>
              <a:defRPr sz="4048">
                <a:solidFill>
                  <a:schemeClr val="lt1"/>
                </a:solidFill>
              </a:defRPr>
            </a:lvl4pPr>
            <a:lvl5pPr indent="-228600" lvl="4" marL="2286000" algn="l">
              <a:lnSpc>
                <a:spcPct val="100000"/>
              </a:lnSpc>
              <a:spcBef>
                <a:spcPts val="0"/>
              </a:spcBef>
              <a:spcAft>
                <a:spcPts val="0"/>
              </a:spcAft>
              <a:buClr>
                <a:schemeClr val="lt1"/>
              </a:buClr>
              <a:buSzPts val="4048"/>
              <a:buNone/>
              <a:defRPr sz="4048">
                <a:solidFill>
                  <a:schemeClr val="lt1"/>
                </a:solidFill>
              </a:defRPr>
            </a:lvl5pPr>
            <a:lvl6pPr indent="-342900" lvl="5" marL="2743200" algn="l">
              <a:lnSpc>
                <a:spcPct val="90000"/>
              </a:lnSpc>
              <a:spcBef>
                <a:spcPts val="878"/>
              </a:spcBef>
              <a:spcAft>
                <a:spcPts val="0"/>
              </a:spcAft>
              <a:buClr>
                <a:schemeClr val="dk1"/>
              </a:buClr>
              <a:buSzPts val="1800"/>
              <a:buChar char="•"/>
              <a:defRPr/>
            </a:lvl6pPr>
            <a:lvl7pPr indent="-342900" lvl="6" marL="3200400" algn="l">
              <a:lnSpc>
                <a:spcPct val="90000"/>
              </a:lnSpc>
              <a:spcBef>
                <a:spcPts val="878"/>
              </a:spcBef>
              <a:spcAft>
                <a:spcPts val="0"/>
              </a:spcAft>
              <a:buClr>
                <a:schemeClr val="dk1"/>
              </a:buClr>
              <a:buSzPts val="1800"/>
              <a:buChar char="•"/>
              <a:defRPr/>
            </a:lvl7pPr>
            <a:lvl8pPr indent="-342900" lvl="7" marL="3657600" algn="l">
              <a:lnSpc>
                <a:spcPct val="90000"/>
              </a:lnSpc>
              <a:spcBef>
                <a:spcPts val="878"/>
              </a:spcBef>
              <a:spcAft>
                <a:spcPts val="0"/>
              </a:spcAft>
              <a:buClr>
                <a:schemeClr val="dk1"/>
              </a:buClr>
              <a:buSzPts val="1800"/>
              <a:buChar char="•"/>
              <a:defRPr/>
            </a:lvl8pPr>
            <a:lvl9pPr indent="-342900" lvl="8" marL="4114800" algn="l">
              <a:lnSpc>
                <a:spcPct val="90000"/>
              </a:lnSpc>
              <a:spcBef>
                <a:spcPts val="878"/>
              </a:spcBef>
              <a:spcAft>
                <a:spcPts val="0"/>
              </a:spcAft>
              <a:buClr>
                <a:schemeClr val="dk1"/>
              </a:buClr>
              <a:buSzPts val="1800"/>
              <a:buChar char="•"/>
              <a:defRPr/>
            </a:lvl9pPr>
          </a:lstStyle>
          <a:p/>
        </p:txBody>
      </p:sp>
      <p:sp>
        <p:nvSpPr>
          <p:cNvPr id="26" name="Google Shape;26;p3"/>
          <p:cNvSpPr txBox="1"/>
          <p:nvPr>
            <p:ph idx="11" type="ftr"/>
          </p:nvPr>
        </p:nvSpPr>
        <p:spPr>
          <a:xfrm>
            <a:off x="22681322" y="1176882"/>
            <a:ext cx="6320189" cy="1274384"/>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p:nvPr>
            <p:ph idx="2" type="pic"/>
          </p:nvPr>
        </p:nvSpPr>
        <p:spPr>
          <a:xfrm>
            <a:off x="23907351" y="40583542"/>
            <a:ext cx="5095646" cy="1019181"/>
          </a:xfrm>
          <a:prstGeom prst="rect">
            <a:avLst/>
          </a:prstGeom>
          <a:noFill/>
          <a:ln>
            <a:noFill/>
          </a:ln>
        </p:spPr>
      </p:sp>
      <p:sp>
        <p:nvSpPr>
          <p:cNvPr id="28" name="Google Shape;28;p3"/>
          <p:cNvSpPr/>
          <p:nvPr>
            <p:ph idx="3" type="pic"/>
          </p:nvPr>
        </p:nvSpPr>
        <p:spPr>
          <a:xfrm>
            <a:off x="10849926" y="40583542"/>
            <a:ext cx="2548463" cy="1019181"/>
          </a:xfrm>
          <a:prstGeom prst="rect">
            <a:avLst/>
          </a:prstGeom>
          <a:noFill/>
          <a:ln>
            <a:noFill/>
          </a:ln>
        </p:spPr>
      </p:sp>
      <p:sp>
        <p:nvSpPr>
          <p:cNvPr id="29" name="Google Shape;29;p3"/>
          <p:cNvSpPr/>
          <p:nvPr>
            <p:ph idx="4" type="pic"/>
          </p:nvPr>
        </p:nvSpPr>
        <p:spPr>
          <a:xfrm>
            <a:off x="13824110" y="40583542"/>
            <a:ext cx="2548463" cy="1019181"/>
          </a:xfrm>
          <a:prstGeom prst="rect">
            <a:avLst/>
          </a:prstGeom>
          <a:noFill/>
          <a:ln>
            <a:noFill/>
          </a:ln>
        </p:spPr>
      </p:sp>
      <p:sp>
        <p:nvSpPr>
          <p:cNvPr id="30" name="Google Shape;30;p3"/>
          <p:cNvSpPr/>
          <p:nvPr>
            <p:ph idx="5" type="pic"/>
          </p:nvPr>
        </p:nvSpPr>
        <p:spPr>
          <a:xfrm>
            <a:off x="16798294" y="40580640"/>
            <a:ext cx="2548463" cy="1019181"/>
          </a:xfrm>
          <a:prstGeom prst="rect">
            <a:avLst/>
          </a:prstGeom>
          <a:noFill/>
          <a:ln>
            <a:noFill/>
          </a:ln>
        </p:spPr>
      </p:sp>
      <p:sp>
        <p:nvSpPr>
          <p:cNvPr id="31" name="Google Shape;31;p3"/>
          <p:cNvSpPr/>
          <p:nvPr>
            <p:ph idx="6" type="pic"/>
          </p:nvPr>
        </p:nvSpPr>
        <p:spPr>
          <a:xfrm>
            <a:off x="7875742" y="40583542"/>
            <a:ext cx="2548463" cy="1019181"/>
          </a:xfrm>
          <a:prstGeom prst="rect">
            <a:avLst/>
          </a:prstGeom>
          <a:noFill/>
          <a:ln>
            <a:noFill/>
          </a:ln>
        </p:spPr>
      </p:sp>
      <p:sp>
        <p:nvSpPr>
          <p:cNvPr id="32" name="Google Shape;32;p3"/>
          <p:cNvSpPr/>
          <p:nvPr>
            <p:ph idx="7" type="pic"/>
          </p:nvPr>
        </p:nvSpPr>
        <p:spPr>
          <a:xfrm>
            <a:off x="4901558" y="40583542"/>
            <a:ext cx="2548463" cy="1019181"/>
          </a:xfrm>
          <a:prstGeom prst="rect">
            <a:avLst/>
          </a:prstGeom>
          <a:noFill/>
          <a:ln>
            <a:noFill/>
          </a:ln>
        </p:spPr>
      </p:sp>
      <p:sp>
        <p:nvSpPr>
          <p:cNvPr id="33" name="Google Shape;33;p3"/>
          <p:cNvSpPr txBox="1"/>
          <p:nvPr/>
        </p:nvSpPr>
        <p:spPr>
          <a:xfrm>
            <a:off x="1260376" y="40464771"/>
            <a:ext cx="3465910" cy="509591"/>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3397">
                <a:solidFill>
                  <a:schemeClr val="dk1"/>
                </a:solidFill>
                <a:latin typeface="Arial"/>
                <a:ea typeface="Arial"/>
                <a:cs typeface="Arial"/>
                <a:sym typeface="Arial"/>
              </a:rPr>
              <a:t>Partner/Sponsor:</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272143" y="3667353"/>
            <a:ext cx="27730924" cy="7643858"/>
          </a:xfrm>
          <a:prstGeom prst="rect">
            <a:avLst/>
          </a:prstGeom>
          <a:solidFill>
            <a:schemeClr val="accent1"/>
          </a:solidFill>
          <a:ln>
            <a:noFill/>
          </a:ln>
        </p:spPr>
        <p:txBody>
          <a:bodyPr anchorCtr="0" anchor="t" bIns="360000" lIns="360000" spcFirstLastPara="1" rIns="360000" wrap="square" tIns="360000">
            <a:noAutofit/>
          </a:bodyPr>
          <a:lstStyle>
            <a:lvl1pPr lvl="0" marR="0" rtl="0" algn="l">
              <a:lnSpc>
                <a:spcPct val="90000"/>
              </a:lnSpc>
              <a:spcBef>
                <a:spcPts val="0"/>
              </a:spcBef>
              <a:spcAft>
                <a:spcPts val="0"/>
              </a:spcAft>
              <a:buClr>
                <a:schemeClr val="dk1"/>
              </a:buClr>
              <a:buSzPts val="11324"/>
              <a:buFont typeface="Arial"/>
              <a:buNone/>
              <a:defRPr b="0" i="0" sz="11324"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274231" y="11820020"/>
            <a:ext cx="27728837" cy="28027478"/>
          </a:xfrm>
          <a:prstGeom prst="rect">
            <a:avLst/>
          </a:prstGeom>
          <a:noFill/>
          <a:ln>
            <a:noFill/>
          </a:ln>
        </p:spPr>
        <p:txBody>
          <a:bodyPr anchorCtr="0" anchor="t" bIns="0" lIns="0" spcFirstLastPara="1" rIns="0" wrap="square" tIns="0">
            <a:noAutofit/>
          </a:bodyPr>
          <a:lstStyle>
            <a:lvl1pPr indent="-444309" lvl="0" marL="457200" marR="0" rtl="0" algn="l">
              <a:lnSpc>
                <a:spcPct val="129172"/>
              </a:lnSpc>
              <a:spcBef>
                <a:spcPts val="566"/>
              </a:spcBef>
              <a:spcAft>
                <a:spcPts val="0"/>
              </a:spcAft>
              <a:buClr>
                <a:schemeClr val="dk1"/>
              </a:buClr>
              <a:buSzPts val="3397"/>
              <a:buFont typeface="Arial"/>
              <a:buChar char="•"/>
              <a:defRPr b="0" i="0" sz="3397" u="none" cap="none" strike="noStrike">
                <a:solidFill>
                  <a:schemeClr val="dk1"/>
                </a:solidFill>
                <a:latin typeface="Arial"/>
                <a:ea typeface="Arial"/>
                <a:cs typeface="Arial"/>
                <a:sym typeface="Arial"/>
              </a:defRPr>
            </a:lvl1pPr>
            <a:lvl2pPr indent="-444309" lvl="1" marL="914400" marR="0" rtl="0" algn="l">
              <a:lnSpc>
                <a:spcPct val="129172"/>
              </a:lnSpc>
              <a:spcBef>
                <a:spcPts val="566"/>
              </a:spcBef>
              <a:spcAft>
                <a:spcPts val="0"/>
              </a:spcAft>
              <a:buClr>
                <a:schemeClr val="dk1"/>
              </a:buClr>
              <a:buSzPts val="3397"/>
              <a:buFont typeface="Noto Sans Symbols"/>
              <a:buChar char="−"/>
              <a:defRPr b="0" i="0" sz="3397" u="none" cap="none" strike="noStrike">
                <a:solidFill>
                  <a:schemeClr val="dk1"/>
                </a:solidFill>
                <a:latin typeface="Arial"/>
                <a:ea typeface="Arial"/>
                <a:cs typeface="Arial"/>
                <a:sym typeface="Arial"/>
              </a:defRPr>
            </a:lvl2pPr>
            <a:lvl3pPr indent="-444309" lvl="2" marL="1371600" marR="0" rtl="0" algn="l">
              <a:lnSpc>
                <a:spcPct val="129172"/>
              </a:lnSpc>
              <a:spcBef>
                <a:spcPts val="566"/>
              </a:spcBef>
              <a:spcAft>
                <a:spcPts val="0"/>
              </a:spcAft>
              <a:buClr>
                <a:schemeClr val="dk1"/>
              </a:buClr>
              <a:buSzPts val="3397"/>
              <a:buFont typeface="Noto Sans Symbols"/>
              <a:buChar char="−"/>
              <a:defRPr b="0" i="0" sz="3397" u="none" cap="none" strike="noStrike">
                <a:solidFill>
                  <a:schemeClr val="dk1"/>
                </a:solidFill>
                <a:latin typeface="Arial"/>
                <a:ea typeface="Arial"/>
                <a:cs typeface="Arial"/>
                <a:sym typeface="Arial"/>
              </a:defRPr>
            </a:lvl3pPr>
            <a:lvl4pPr indent="-444309" lvl="3" marL="1828800" marR="0" rtl="0" algn="l">
              <a:lnSpc>
                <a:spcPct val="129172"/>
              </a:lnSpc>
              <a:spcBef>
                <a:spcPts val="566"/>
              </a:spcBef>
              <a:spcAft>
                <a:spcPts val="0"/>
              </a:spcAft>
              <a:buClr>
                <a:schemeClr val="dk1"/>
              </a:buClr>
              <a:buSzPts val="3397"/>
              <a:buFont typeface="Noto Sans Symbols"/>
              <a:buChar char="−"/>
              <a:defRPr b="0" i="0" sz="3397" u="none" cap="none" strike="noStrike">
                <a:solidFill>
                  <a:schemeClr val="dk1"/>
                </a:solidFill>
                <a:latin typeface="Arial"/>
                <a:ea typeface="Arial"/>
                <a:cs typeface="Arial"/>
                <a:sym typeface="Arial"/>
              </a:defRPr>
            </a:lvl4pPr>
            <a:lvl5pPr indent="-444309" lvl="4" marL="2286000" marR="0" rtl="0" algn="l">
              <a:lnSpc>
                <a:spcPct val="129172"/>
              </a:lnSpc>
              <a:spcBef>
                <a:spcPts val="566"/>
              </a:spcBef>
              <a:spcAft>
                <a:spcPts val="0"/>
              </a:spcAft>
              <a:buClr>
                <a:schemeClr val="dk1"/>
              </a:buClr>
              <a:buSzPts val="3397"/>
              <a:buFont typeface="Noto Sans Symbols"/>
              <a:buChar char="−"/>
              <a:defRPr b="0" i="0" sz="3397" u="none" cap="none" strike="noStrike">
                <a:solidFill>
                  <a:schemeClr val="dk1"/>
                </a:solidFill>
                <a:latin typeface="Arial"/>
                <a:ea typeface="Arial"/>
                <a:cs typeface="Arial"/>
                <a:sym typeface="Arial"/>
              </a:defRPr>
            </a:lvl5pPr>
            <a:lvl6pPr indent="-429386" lvl="5" marL="2743200" marR="0" rtl="0" algn="l">
              <a:lnSpc>
                <a:spcPct val="90000"/>
              </a:lnSpc>
              <a:spcBef>
                <a:spcPts val="878"/>
              </a:spcBef>
              <a:spcAft>
                <a:spcPts val="0"/>
              </a:spcAft>
              <a:buClr>
                <a:schemeClr val="dk1"/>
              </a:buClr>
              <a:buSzPts val="3162"/>
              <a:buFont typeface="Arial"/>
              <a:buChar char="•"/>
              <a:defRPr b="0" i="0" sz="3162" u="none" cap="none" strike="noStrike">
                <a:solidFill>
                  <a:schemeClr val="dk1"/>
                </a:solidFill>
                <a:latin typeface="Arial"/>
                <a:ea typeface="Arial"/>
                <a:cs typeface="Arial"/>
                <a:sym typeface="Arial"/>
              </a:defRPr>
            </a:lvl6pPr>
            <a:lvl7pPr indent="-429386" lvl="6" marL="3200400" marR="0" rtl="0" algn="l">
              <a:lnSpc>
                <a:spcPct val="90000"/>
              </a:lnSpc>
              <a:spcBef>
                <a:spcPts val="878"/>
              </a:spcBef>
              <a:spcAft>
                <a:spcPts val="0"/>
              </a:spcAft>
              <a:buClr>
                <a:schemeClr val="dk1"/>
              </a:buClr>
              <a:buSzPts val="3162"/>
              <a:buFont typeface="Arial"/>
              <a:buChar char="•"/>
              <a:defRPr b="0" i="0" sz="3162" u="none" cap="none" strike="noStrike">
                <a:solidFill>
                  <a:schemeClr val="dk1"/>
                </a:solidFill>
                <a:latin typeface="Arial"/>
                <a:ea typeface="Arial"/>
                <a:cs typeface="Arial"/>
                <a:sym typeface="Arial"/>
              </a:defRPr>
            </a:lvl7pPr>
            <a:lvl8pPr indent="-429386" lvl="7" marL="3657600" marR="0" rtl="0" algn="l">
              <a:lnSpc>
                <a:spcPct val="90000"/>
              </a:lnSpc>
              <a:spcBef>
                <a:spcPts val="878"/>
              </a:spcBef>
              <a:spcAft>
                <a:spcPts val="0"/>
              </a:spcAft>
              <a:buClr>
                <a:schemeClr val="dk1"/>
              </a:buClr>
              <a:buSzPts val="3162"/>
              <a:buFont typeface="Arial"/>
              <a:buChar char="•"/>
              <a:defRPr b="0" i="0" sz="3162" u="none" cap="none" strike="noStrike">
                <a:solidFill>
                  <a:schemeClr val="dk1"/>
                </a:solidFill>
                <a:latin typeface="Arial"/>
                <a:ea typeface="Arial"/>
                <a:cs typeface="Arial"/>
                <a:sym typeface="Arial"/>
              </a:defRPr>
            </a:lvl8pPr>
            <a:lvl9pPr indent="-429386" lvl="8" marL="4114800" marR="0" rtl="0" algn="l">
              <a:lnSpc>
                <a:spcPct val="90000"/>
              </a:lnSpc>
              <a:spcBef>
                <a:spcPts val="878"/>
              </a:spcBef>
              <a:spcAft>
                <a:spcPts val="0"/>
              </a:spcAft>
              <a:buClr>
                <a:schemeClr val="dk1"/>
              </a:buClr>
              <a:buSzPts val="3162"/>
              <a:buFont typeface="Arial"/>
              <a:buChar char="•"/>
              <a:defRPr b="0" i="0" sz="3162" u="none" cap="none" strike="noStrike">
                <a:solidFill>
                  <a:schemeClr val="dk1"/>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0" l="0" r="0" t="0"/>
          <a:stretch/>
        </p:blipFill>
        <p:spPr>
          <a:xfrm>
            <a:off x="1272145" y="1314416"/>
            <a:ext cx="6371158" cy="1039058"/>
          </a:xfrm>
          <a:prstGeom prst="rect">
            <a:avLst/>
          </a:prstGeom>
          <a:noFill/>
          <a:ln>
            <a:noFill/>
          </a:ln>
        </p:spPr>
      </p:pic>
      <p:sp>
        <p:nvSpPr>
          <p:cNvPr id="13" name="Google Shape;13;p1"/>
          <p:cNvSpPr txBox="1"/>
          <p:nvPr>
            <p:ph idx="11" type="ftr"/>
          </p:nvPr>
        </p:nvSpPr>
        <p:spPr>
          <a:xfrm>
            <a:off x="22681322" y="1176882"/>
            <a:ext cx="6320189" cy="1274384"/>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4048"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509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509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509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509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509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509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509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5096"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801">
          <p15:clr>
            <a:srgbClr val="F26B43"/>
          </p15:clr>
        </p15:guide>
        <p15:guide id="2" pos="18270">
          <p15:clr>
            <a:srgbClr val="F26B43"/>
          </p15:clr>
        </p15:guide>
        <p15:guide id="3" orient="horz" pos="2310">
          <p15:clr>
            <a:srgbClr val="F26B43"/>
          </p15:clr>
        </p15:guide>
        <p15:guide id="4" orient="horz" pos="26221">
          <p15:clr>
            <a:srgbClr val="F26B43"/>
          </p15:clr>
        </p15:guide>
        <p15:guide id="5" orient="horz" pos="25103">
          <p15:clr>
            <a:srgbClr val="F26B43"/>
          </p15:clr>
        </p15:guide>
        <p15:guide id="6" pos="9729">
          <p15:clr>
            <a:srgbClr val="F26B43"/>
          </p15:clr>
        </p15:guide>
        <p15:guide id="7" pos="9342">
          <p15:clr>
            <a:srgbClr val="F26B43"/>
          </p15:clr>
        </p15:guide>
        <p15:guide id="8" orient="horz" pos="1475">
          <p15:clr>
            <a:srgbClr val="F26B43"/>
          </p15:clr>
        </p15:guide>
        <p15:guide id="9" orient="horz" pos="832">
          <p15:clr>
            <a:srgbClr val="F26B43"/>
          </p15:clr>
        </p15:guide>
        <p15:guide id="10" orient="horz" pos="2555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 Id="rId10"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4"/>
          <p:cNvSpPr/>
          <p:nvPr/>
        </p:nvSpPr>
        <p:spPr>
          <a:xfrm>
            <a:off x="1270618" y="40312604"/>
            <a:ext cx="5075824" cy="20582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427" u="none" cap="none" strike="noStrike">
              <a:solidFill>
                <a:schemeClr val="dk1"/>
              </a:solidFill>
              <a:latin typeface="Arial"/>
              <a:ea typeface="Arial"/>
              <a:cs typeface="Arial"/>
              <a:sym typeface="Arial"/>
            </a:endParaRPr>
          </a:p>
        </p:txBody>
      </p:sp>
      <p:sp>
        <p:nvSpPr>
          <p:cNvPr id="39" name="Google Shape;39;p4"/>
          <p:cNvSpPr txBox="1"/>
          <p:nvPr/>
        </p:nvSpPr>
        <p:spPr>
          <a:xfrm>
            <a:off x="15438669" y="12625338"/>
            <a:ext cx="13555108" cy="17205551"/>
          </a:xfrm>
          <a:prstGeom prst="rect">
            <a:avLst/>
          </a:prstGeom>
          <a:solidFill>
            <a:srgbClr val="F2F2F2"/>
          </a:solidFill>
          <a:ln>
            <a:noFill/>
          </a:ln>
        </p:spPr>
        <p:txBody>
          <a:bodyPr anchorCtr="0" anchor="t" bIns="509575" lIns="509575" spcFirstLastPara="1" rIns="509575" wrap="square" tIns="509575">
            <a:noAutofit/>
          </a:bodyPr>
          <a:lstStyle/>
          <a:p>
            <a:pPr indent="0" lvl="0" marL="0" marR="0" rtl="0" algn="just">
              <a:spcBef>
                <a:spcPts val="0"/>
              </a:spcBef>
              <a:spcAft>
                <a:spcPts val="0"/>
              </a:spcAft>
              <a:buNone/>
            </a:pPr>
            <a:r>
              <a:rPr lang="en-US" sz="3100">
                <a:solidFill>
                  <a:schemeClr val="dk1"/>
                </a:solidFill>
              </a:rPr>
              <a:t>We trained using two different loss functions: L1 loss function and MSE. The training were done for different type of model depending on the loss, we used the L1 loss function for training a 1 week ahead predictor, and MSE loss function for training a 4 week ahead predictor.</a:t>
            </a:r>
            <a:endParaRPr sz="3100">
              <a:solidFill>
                <a:schemeClr val="dk1"/>
              </a:solidFill>
            </a:endParaRPr>
          </a:p>
          <a:p>
            <a:pPr indent="0" lvl="0" marL="0" marR="0" rtl="0" algn="just">
              <a:spcBef>
                <a:spcPts val="0"/>
              </a:spcBef>
              <a:spcAft>
                <a:spcPts val="0"/>
              </a:spcAft>
              <a:buNone/>
            </a:pPr>
            <a:r>
              <a:t/>
            </a:r>
            <a:endParaRPr sz="3100">
              <a:solidFill>
                <a:schemeClr val="dk1"/>
              </a:solidFill>
            </a:endParaRPr>
          </a:p>
          <a:p>
            <a:pPr indent="0" lvl="0" marL="0" rtl="0" algn="just">
              <a:spcBef>
                <a:spcPts val="0"/>
              </a:spcBef>
              <a:spcAft>
                <a:spcPts val="0"/>
              </a:spcAft>
              <a:buClr>
                <a:schemeClr val="dk1"/>
              </a:buClr>
              <a:buFont typeface="Arial"/>
              <a:buNone/>
            </a:pPr>
            <a:r>
              <a:rPr b="1" lang="en-US" sz="4400">
                <a:solidFill>
                  <a:schemeClr val="dk1"/>
                </a:solidFill>
              </a:rPr>
              <a:t>1 week ahead using L1 loss</a:t>
            </a:r>
            <a:endParaRPr sz="3100">
              <a:solidFill>
                <a:schemeClr val="dk1"/>
              </a:solidFill>
            </a:endParaRPr>
          </a:p>
          <a:p>
            <a:pPr indent="-425450" lvl="0" marL="457200" marR="0" rtl="0" algn="just">
              <a:spcBef>
                <a:spcPts val="0"/>
              </a:spcBef>
              <a:spcAft>
                <a:spcPts val="0"/>
              </a:spcAft>
              <a:buClr>
                <a:schemeClr val="dk1"/>
              </a:buClr>
              <a:buSzPts val="3100"/>
              <a:buChar char="●"/>
            </a:pPr>
            <a:r>
              <a:rPr lang="en-US" sz="3100">
                <a:solidFill>
                  <a:schemeClr val="dk1"/>
                </a:solidFill>
              </a:rPr>
              <a:t>Results stabilize after 50-100 Epochs.</a:t>
            </a:r>
            <a:endParaRPr sz="3100">
              <a:solidFill>
                <a:schemeClr val="dk1"/>
              </a:solidFill>
            </a:endParaRPr>
          </a:p>
          <a:p>
            <a:pPr indent="-425450" lvl="0" marL="457200" marR="0" rtl="0" algn="just">
              <a:spcBef>
                <a:spcPts val="0"/>
              </a:spcBef>
              <a:spcAft>
                <a:spcPts val="0"/>
              </a:spcAft>
              <a:buClr>
                <a:schemeClr val="dk1"/>
              </a:buClr>
              <a:buSzPts val="3100"/>
              <a:buChar char="●"/>
            </a:pPr>
            <a:r>
              <a:rPr lang="en-US" sz="3100">
                <a:solidFill>
                  <a:schemeClr val="dk1"/>
                </a:solidFill>
              </a:rPr>
              <a:t>Validation loss increases after the ~25 first Epochs.</a:t>
            </a:r>
            <a:endParaRPr sz="3100">
              <a:solidFill>
                <a:schemeClr val="dk1"/>
              </a:solidFill>
            </a:endParaRPr>
          </a:p>
          <a:p>
            <a:pPr indent="-425450" lvl="0" marL="457200" marR="0" rtl="0" algn="just">
              <a:spcBef>
                <a:spcPts val="0"/>
              </a:spcBef>
              <a:spcAft>
                <a:spcPts val="0"/>
              </a:spcAft>
              <a:buClr>
                <a:schemeClr val="dk1"/>
              </a:buClr>
              <a:buSzPts val="3100"/>
              <a:buChar char="●"/>
            </a:pPr>
            <a:r>
              <a:rPr lang="en-US" sz="3100">
                <a:solidFill>
                  <a:schemeClr val="dk1"/>
                </a:solidFill>
              </a:rPr>
              <a:t>Significant overfitting</a:t>
            </a:r>
            <a:endParaRPr sz="3100">
              <a:solidFill>
                <a:schemeClr val="dk1"/>
              </a:solidFill>
            </a:endParaRPr>
          </a:p>
          <a:p>
            <a:pPr indent="0" lvl="0" marL="0" marR="0" rtl="0" algn="just">
              <a:spcBef>
                <a:spcPts val="0"/>
              </a:spcBef>
              <a:spcAft>
                <a:spcPts val="0"/>
              </a:spcAft>
              <a:buNone/>
            </a:pPr>
            <a:r>
              <a:t/>
            </a:r>
            <a:endParaRPr sz="3100">
              <a:solidFill>
                <a:schemeClr val="dk1"/>
              </a:solidFill>
            </a:endParaRPr>
          </a:p>
          <a:p>
            <a:pPr indent="0" lvl="0" marL="0" rtl="0" algn="just">
              <a:spcBef>
                <a:spcPts val="0"/>
              </a:spcBef>
              <a:spcAft>
                <a:spcPts val="0"/>
              </a:spcAft>
              <a:buNone/>
            </a:pPr>
            <a:r>
              <a:rPr b="1" lang="en-US" sz="4400">
                <a:solidFill>
                  <a:schemeClr val="dk1"/>
                </a:solidFill>
              </a:rPr>
              <a:t>4</a:t>
            </a:r>
            <a:r>
              <a:rPr b="1" lang="en-US" sz="4400">
                <a:solidFill>
                  <a:schemeClr val="dk1"/>
                </a:solidFill>
              </a:rPr>
              <a:t> week ahead using MSE</a:t>
            </a:r>
            <a:endParaRPr sz="3100">
              <a:solidFill>
                <a:schemeClr val="dk1"/>
              </a:solidFill>
            </a:endParaRPr>
          </a:p>
          <a:p>
            <a:pPr indent="-425450" lvl="0" marL="457200" rtl="0" algn="just">
              <a:spcBef>
                <a:spcPts val="0"/>
              </a:spcBef>
              <a:spcAft>
                <a:spcPts val="0"/>
              </a:spcAft>
              <a:buClr>
                <a:schemeClr val="dk1"/>
              </a:buClr>
              <a:buSzPts val="3100"/>
              <a:buChar char="●"/>
            </a:pPr>
            <a:r>
              <a:rPr lang="en-US" sz="3100">
                <a:solidFill>
                  <a:schemeClr val="dk1"/>
                </a:solidFill>
              </a:rPr>
              <a:t>Promising improvement compared to L1 loss.</a:t>
            </a:r>
            <a:endParaRPr sz="3100">
              <a:solidFill>
                <a:schemeClr val="dk1"/>
              </a:solidFill>
            </a:endParaRPr>
          </a:p>
          <a:p>
            <a:pPr indent="-425450" lvl="0" marL="457200" rtl="0" algn="just">
              <a:spcBef>
                <a:spcPts val="0"/>
              </a:spcBef>
              <a:spcAft>
                <a:spcPts val="0"/>
              </a:spcAft>
              <a:buClr>
                <a:schemeClr val="dk1"/>
              </a:buClr>
              <a:buSzPts val="3100"/>
              <a:buChar char="●"/>
            </a:pPr>
            <a:r>
              <a:rPr lang="en-US" sz="3100">
                <a:solidFill>
                  <a:schemeClr val="dk1"/>
                </a:solidFill>
              </a:rPr>
              <a:t>Results stabilize after 200-300 Epochs.</a:t>
            </a:r>
            <a:endParaRPr sz="3100">
              <a:solidFill>
                <a:schemeClr val="dk1"/>
              </a:solidFill>
            </a:endParaRPr>
          </a:p>
          <a:p>
            <a:pPr indent="-425450" lvl="0" marL="457200" rtl="0" algn="just">
              <a:spcBef>
                <a:spcPts val="0"/>
              </a:spcBef>
              <a:spcAft>
                <a:spcPts val="0"/>
              </a:spcAft>
              <a:buClr>
                <a:schemeClr val="dk1"/>
              </a:buClr>
              <a:buSzPts val="3100"/>
              <a:buChar char="●"/>
            </a:pPr>
            <a:r>
              <a:rPr lang="en-US" sz="3100">
                <a:solidFill>
                  <a:schemeClr val="dk1"/>
                </a:solidFill>
              </a:rPr>
              <a:t>Validation loss much more stable compared to L1 loss.</a:t>
            </a:r>
            <a:endParaRPr sz="3100">
              <a:solidFill>
                <a:schemeClr val="dk1"/>
              </a:solidFill>
            </a:endParaRPr>
          </a:p>
          <a:p>
            <a:pPr indent="-425450" lvl="0" marL="457200" rtl="0" algn="just">
              <a:spcBef>
                <a:spcPts val="0"/>
              </a:spcBef>
              <a:spcAft>
                <a:spcPts val="0"/>
              </a:spcAft>
              <a:buClr>
                <a:schemeClr val="dk1"/>
              </a:buClr>
              <a:buSzPts val="3100"/>
              <a:buChar char="●"/>
            </a:pPr>
            <a:r>
              <a:rPr lang="en-US" sz="3100">
                <a:solidFill>
                  <a:schemeClr val="dk1"/>
                </a:solidFill>
              </a:rPr>
              <a:t>No visible overfitting so far; validation loss decreases along with the training loss.</a:t>
            </a:r>
            <a:endParaRPr sz="3100">
              <a:solidFill>
                <a:schemeClr val="dk1"/>
              </a:solidFill>
            </a:endParaRPr>
          </a:p>
          <a:p>
            <a:pPr indent="0" lvl="0" marL="0" rtl="0" algn="just">
              <a:spcBef>
                <a:spcPts val="0"/>
              </a:spcBef>
              <a:spcAft>
                <a:spcPts val="0"/>
              </a:spcAft>
              <a:buNone/>
            </a:pPr>
            <a:r>
              <a:t/>
            </a:r>
            <a:endParaRPr sz="3100">
              <a:solidFill>
                <a:schemeClr val="dk1"/>
              </a:solidFill>
            </a:endParaRPr>
          </a:p>
          <a:p>
            <a:pPr indent="0" lvl="0" marL="0" rtl="0" algn="just">
              <a:spcBef>
                <a:spcPts val="1000"/>
              </a:spcBef>
              <a:spcAft>
                <a:spcPts val="0"/>
              </a:spcAft>
              <a:buNone/>
            </a:pPr>
            <a:r>
              <a:rPr lang="en-US" sz="3100">
                <a:solidFill>
                  <a:schemeClr val="dk1"/>
                </a:solidFill>
              </a:rPr>
              <a:t>Despite difference in the loss curve, while predicting a single user engagement from our test set, both models were able to show satisfying results.</a:t>
            </a:r>
            <a:endParaRPr sz="3100">
              <a:solidFill>
                <a:schemeClr val="dk1"/>
              </a:solidFill>
            </a:endParaRPr>
          </a:p>
          <a:p>
            <a:pPr indent="0" lvl="0" marL="0" rtl="0" algn="just">
              <a:spcBef>
                <a:spcPts val="1000"/>
              </a:spcBef>
              <a:spcAft>
                <a:spcPts val="0"/>
              </a:spcAft>
              <a:buClr>
                <a:schemeClr val="dk1"/>
              </a:buClr>
              <a:buSzPts val="1100"/>
              <a:buFont typeface="Arial"/>
              <a:buNone/>
            </a:pPr>
            <a:r>
              <a:t/>
            </a:r>
            <a:endParaRPr b="1" sz="4400">
              <a:solidFill>
                <a:schemeClr val="dk1"/>
              </a:solidFill>
            </a:endParaRPr>
          </a:p>
        </p:txBody>
      </p:sp>
      <p:sp>
        <p:nvSpPr>
          <p:cNvPr id="40" name="Google Shape;40;p4"/>
          <p:cNvSpPr txBox="1"/>
          <p:nvPr/>
        </p:nvSpPr>
        <p:spPr>
          <a:xfrm>
            <a:off x="1270618" y="20791852"/>
            <a:ext cx="13555108" cy="19323788"/>
          </a:xfrm>
          <a:prstGeom prst="rect">
            <a:avLst/>
          </a:prstGeom>
          <a:solidFill>
            <a:schemeClr val="accent6"/>
          </a:solidFill>
          <a:ln>
            <a:noFill/>
          </a:ln>
        </p:spPr>
        <p:txBody>
          <a:bodyPr anchorCtr="0" anchor="t" bIns="509575" lIns="509575" spcFirstLastPara="1" rIns="509575" wrap="square" tIns="509575">
            <a:noAutofit/>
          </a:bodyPr>
          <a:lstStyle/>
          <a:p>
            <a:pPr indent="0" lvl="0" marL="0" marR="0" rtl="0" algn="just">
              <a:spcBef>
                <a:spcPts val="0"/>
              </a:spcBef>
              <a:spcAft>
                <a:spcPts val="0"/>
              </a:spcAft>
              <a:buNone/>
            </a:pPr>
            <a:r>
              <a:rPr b="1" i="0" lang="en-US" sz="4400" u="none" cap="none" strike="noStrike">
                <a:solidFill>
                  <a:schemeClr val="dk1"/>
                </a:solidFill>
              </a:rPr>
              <a:t>Model Architecture</a:t>
            </a:r>
            <a:endParaRPr b="1"/>
          </a:p>
          <a:p>
            <a:pPr indent="-425450" lvl="0" marL="457200" marR="0" rtl="0" algn="just">
              <a:spcBef>
                <a:spcPts val="1699"/>
              </a:spcBef>
              <a:spcAft>
                <a:spcPts val="0"/>
              </a:spcAft>
              <a:buClr>
                <a:schemeClr val="dk1"/>
              </a:buClr>
              <a:buSzPts val="3100"/>
              <a:buFont typeface="Arial"/>
              <a:buChar char="●"/>
            </a:pPr>
            <a:r>
              <a:rPr lang="en-US" sz="3100">
                <a:solidFill>
                  <a:schemeClr val="dk1"/>
                </a:solidFill>
              </a:rPr>
              <a:t>Stacked LSTM: </a:t>
            </a:r>
            <a:endParaRPr sz="3100">
              <a:solidFill>
                <a:schemeClr val="dk1"/>
              </a:solidFill>
            </a:endParaRPr>
          </a:p>
          <a:p>
            <a:pPr indent="-425450" lvl="1" marL="914400" marR="0" rtl="0" algn="just">
              <a:spcBef>
                <a:spcPts val="0"/>
              </a:spcBef>
              <a:spcAft>
                <a:spcPts val="0"/>
              </a:spcAft>
              <a:buClr>
                <a:schemeClr val="dk1"/>
              </a:buClr>
              <a:buSzPts val="3100"/>
              <a:buFont typeface="Arial"/>
              <a:buChar char="○"/>
            </a:pPr>
            <a:r>
              <a:rPr lang="en-US" sz="3100">
                <a:solidFill>
                  <a:schemeClr val="dk1"/>
                </a:solidFill>
              </a:rPr>
              <a:t>3 LSTM layers</a:t>
            </a:r>
            <a:endParaRPr sz="3100">
              <a:solidFill>
                <a:schemeClr val="dk1"/>
              </a:solidFill>
            </a:endParaRPr>
          </a:p>
          <a:p>
            <a:pPr indent="-425450" lvl="1" marL="914400" marR="0" rtl="0" algn="just">
              <a:spcBef>
                <a:spcPts val="0"/>
              </a:spcBef>
              <a:spcAft>
                <a:spcPts val="0"/>
              </a:spcAft>
              <a:buClr>
                <a:schemeClr val="dk1"/>
              </a:buClr>
              <a:buSzPts val="3100"/>
              <a:buChar char="○"/>
            </a:pPr>
            <a:r>
              <a:rPr lang="en-US" sz="3100">
                <a:solidFill>
                  <a:schemeClr val="dk1"/>
                </a:solidFill>
              </a:rPr>
              <a:t>2 dropout layers with a probability of 0.1</a:t>
            </a:r>
            <a:endParaRPr sz="3100">
              <a:solidFill>
                <a:schemeClr val="dk1"/>
              </a:solidFill>
            </a:endParaRPr>
          </a:p>
          <a:p>
            <a:pPr indent="-425450" lvl="0" marL="457200" marR="0" rtl="0" algn="just">
              <a:spcBef>
                <a:spcPts val="0"/>
              </a:spcBef>
              <a:spcAft>
                <a:spcPts val="0"/>
              </a:spcAft>
              <a:buClr>
                <a:schemeClr val="dk1"/>
              </a:buClr>
              <a:buSzPts val="3100"/>
              <a:buChar char="●"/>
            </a:pPr>
            <a:r>
              <a:rPr lang="en-US" sz="3100">
                <a:solidFill>
                  <a:schemeClr val="dk1"/>
                </a:solidFill>
              </a:rPr>
              <a:t>1 Linear layer</a:t>
            </a:r>
            <a:endParaRPr sz="3100">
              <a:solidFill>
                <a:schemeClr val="dk1"/>
              </a:solidFill>
            </a:endParaRPr>
          </a:p>
          <a:p>
            <a:pPr indent="-425450" lvl="0" marL="457200" marR="0" rtl="0" algn="just">
              <a:spcBef>
                <a:spcPts val="0"/>
              </a:spcBef>
              <a:spcAft>
                <a:spcPts val="0"/>
              </a:spcAft>
              <a:buClr>
                <a:schemeClr val="dk1"/>
              </a:buClr>
              <a:buSzPts val="3100"/>
              <a:buChar char="●"/>
            </a:pPr>
            <a:r>
              <a:rPr lang="en-US" sz="3100">
                <a:solidFill>
                  <a:schemeClr val="dk1"/>
                </a:solidFill>
              </a:rPr>
              <a:t>Adam optimizer</a:t>
            </a:r>
            <a:endParaRPr sz="3100">
              <a:solidFill>
                <a:schemeClr val="dk1"/>
              </a:solidFill>
            </a:endParaRPr>
          </a:p>
          <a:p>
            <a:pPr indent="-425450" lvl="0" marL="457200" marR="0" rtl="0" algn="just">
              <a:spcBef>
                <a:spcPts val="0"/>
              </a:spcBef>
              <a:spcAft>
                <a:spcPts val="0"/>
              </a:spcAft>
              <a:buClr>
                <a:schemeClr val="dk1"/>
              </a:buClr>
              <a:buSzPts val="3100"/>
              <a:buChar char="●"/>
            </a:pPr>
            <a:r>
              <a:rPr lang="en-US" sz="3100">
                <a:solidFill>
                  <a:schemeClr val="dk1"/>
                </a:solidFill>
              </a:rPr>
              <a:t>L1 loss function (1 week ahead) and MSE (4 week ahead)</a:t>
            </a:r>
            <a:endParaRPr sz="3100">
              <a:solidFill>
                <a:schemeClr val="dk1"/>
              </a:solidFill>
            </a:endParaRPr>
          </a:p>
          <a:p>
            <a:pPr indent="0" lvl="0" marL="0" marR="0" rtl="0" algn="just">
              <a:spcBef>
                <a:spcPts val="1699"/>
              </a:spcBef>
              <a:spcAft>
                <a:spcPts val="0"/>
              </a:spcAft>
              <a:buNone/>
            </a:pPr>
            <a:r>
              <a:rPr lang="en-US" sz="3100">
                <a:solidFill>
                  <a:schemeClr val="dk1"/>
                </a:solidFill>
              </a:rPr>
              <a:t>LSTM is an RNN deep learning model. Thus, features selection is less crucial as it aims to predict itself which features are the most meaningful through the training process. We however still had to select some from the provided dataset in order to reduce the dataset size.</a:t>
            </a:r>
            <a:endParaRPr sz="3100">
              <a:solidFill>
                <a:schemeClr val="dk1"/>
              </a:solidFill>
            </a:endParaRPr>
          </a:p>
          <a:p>
            <a:pPr indent="0" lvl="0" marL="0" marR="0" rtl="0" algn="just">
              <a:spcBef>
                <a:spcPts val="1699"/>
              </a:spcBef>
              <a:spcAft>
                <a:spcPts val="0"/>
              </a:spcAft>
              <a:buNone/>
            </a:pPr>
            <a:r>
              <a:t/>
            </a:r>
            <a:endParaRPr sz="3100">
              <a:solidFill>
                <a:schemeClr val="dk1"/>
              </a:solidFill>
            </a:endParaRPr>
          </a:p>
          <a:p>
            <a:pPr indent="0" lvl="0" marL="0" marR="0" rtl="0" algn="just">
              <a:spcBef>
                <a:spcPts val="1699"/>
              </a:spcBef>
              <a:spcAft>
                <a:spcPts val="0"/>
              </a:spcAft>
              <a:buNone/>
            </a:pPr>
            <a:r>
              <a:rPr b="1" i="0" lang="en-US" sz="4400" u="none" cap="none" strike="noStrike">
                <a:solidFill>
                  <a:schemeClr val="dk1"/>
                </a:solidFill>
              </a:rPr>
              <a:t>Dataset</a:t>
            </a:r>
            <a:endParaRPr b="1" i="0" sz="4400" u="none" cap="none" strike="noStrike">
              <a:solidFill>
                <a:schemeClr val="dk1"/>
              </a:solidFill>
            </a:endParaRPr>
          </a:p>
          <a:p>
            <a:pPr indent="-425450" lvl="0" marL="457200" rtl="0" algn="just">
              <a:spcBef>
                <a:spcPts val="1699"/>
              </a:spcBef>
              <a:spcAft>
                <a:spcPts val="0"/>
              </a:spcAft>
              <a:buClr>
                <a:schemeClr val="dk1"/>
              </a:buClr>
              <a:buSzPts val="3100"/>
              <a:buChar char="●"/>
            </a:pPr>
            <a:r>
              <a:rPr lang="en-US" sz="3100">
                <a:solidFill>
                  <a:schemeClr val="dk1"/>
                </a:solidFill>
              </a:rPr>
              <a:t>113 features</a:t>
            </a:r>
            <a:endParaRPr sz="3100">
              <a:solidFill>
                <a:schemeClr val="dk1"/>
              </a:solidFill>
            </a:endParaRPr>
          </a:p>
          <a:p>
            <a:pPr indent="-425450" lvl="0" marL="457200" rtl="0" algn="just">
              <a:spcBef>
                <a:spcPts val="0"/>
              </a:spcBef>
              <a:spcAft>
                <a:spcPts val="0"/>
              </a:spcAft>
              <a:buClr>
                <a:schemeClr val="dk1"/>
              </a:buClr>
              <a:buSzPts val="3100"/>
              <a:buChar char="●"/>
            </a:pPr>
            <a:r>
              <a:rPr lang="en-US" sz="3100">
                <a:solidFill>
                  <a:schemeClr val="dk1"/>
                </a:solidFill>
              </a:rPr>
              <a:t>3 categorical features, one-hot encoded</a:t>
            </a:r>
            <a:endParaRPr sz="3100">
              <a:solidFill>
                <a:schemeClr val="dk1"/>
              </a:solidFill>
            </a:endParaRPr>
          </a:p>
          <a:p>
            <a:pPr indent="-425450" lvl="0" marL="457200" rtl="0" algn="just">
              <a:spcBef>
                <a:spcPts val="0"/>
              </a:spcBef>
              <a:spcAft>
                <a:spcPts val="0"/>
              </a:spcAft>
              <a:buClr>
                <a:schemeClr val="dk1"/>
              </a:buClr>
              <a:buSzPts val="3100"/>
              <a:buChar char="●"/>
            </a:pPr>
            <a:r>
              <a:rPr lang="en-US" sz="3100">
                <a:solidFill>
                  <a:schemeClr val="dk1"/>
                </a:solidFill>
              </a:rPr>
              <a:t>22201  users</a:t>
            </a:r>
            <a:endParaRPr sz="3100">
              <a:solidFill>
                <a:schemeClr val="dk1"/>
              </a:solidFill>
            </a:endParaRPr>
          </a:p>
          <a:p>
            <a:pPr indent="-425450" lvl="0" marL="457200" rtl="0" algn="just">
              <a:spcBef>
                <a:spcPts val="0"/>
              </a:spcBef>
              <a:spcAft>
                <a:spcPts val="0"/>
              </a:spcAft>
              <a:buClr>
                <a:schemeClr val="dk1"/>
              </a:buClr>
              <a:buSzPts val="3100"/>
              <a:buChar char="●"/>
            </a:pPr>
            <a:r>
              <a:rPr lang="en-US" sz="3100">
                <a:solidFill>
                  <a:schemeClr val="dk1"/>
                </a:solidFill>
              </a:rPr>
              <a:t>Label: engagement - number of transactions per week</a:t>
            </a:r>
            <a:endParaRPr sz="3100">
              <a:solidFill>
                <a:schemeClr val="dk1"/>
              </a:solidFill>
            </a:endParaRPr>
          </a:p>
          <a:p>
            <a:pPr indent="-425450" lvl="0" marL="457200" rtl="0" algn="just">
              <a:spcBef>
                <a:spcPts val="0"/>
              </a:spcBef>
              <a:spcAft>
                <a:spcPts val="0"/>
              </a:spcAft>
              <a:buClr>
                <a:schemeClr val="dk1"/>
              </a:buClr>
              <a:buSzPts val="3100"/>
              <a:buChar char="●"/>
            </a:pPr>
            <a:r>
              <a:rPr lang="en-US" sz="3100">
                <a:solidFill>
                  <a:schemeClr val="dk1"/>
                </a:solidFill>
              </a:rPr>
              <a:t>Time serie: data spread on several weeks</a:t>
            </a:r>
            <a:endParaRPr sz="3100">
              <a:solidFill>
                <a:schemeClr val="dk1"/>
              </a:solidFill>
            </a:endParaRPr>
          </a:p>
        </p:txBody>
      </p:sp>
      <p:sp>
        <p:nvSpPr>
          <p:cNvPr id="41" name="Google Shape;41;p4"/>
          <p:cNvSpPr txBox="1"/>
          <p:nvPr/>
        </p:nvSpPr>
        <p:spPr>
          <a:xfrm>
            <a:off x="1274924" y="12637847"/>
            <a:ext cx="13555108" cy="6292169"/>
          </a:xfrm>
          <a:prstGeom prst="rect">
            <a:avLst/>
          </a:prstGeom>
          <a:solidFill>
            <a:schemeClr val="accent5"/>
          </a:solidFill>
          <a:ln>
            <a:noFill/>
          </a:ln>
        </p:spPr>
        <p:txBody>
          <a:bodyPr anchorCtr="0" anchor="t" bIns="509575" lIns="509575" spcFirstLastPara="1" rIns="509575" wrap="square" tIns="509575">
            <a:noAutofit/>
          </a:bodyPr>
          <a:lstStyle/>
          <a:p>
            <a:pPr indent="0" lvl="0" marL="0" marR="0" rtl="0" algn="just">
              <a:spcBef>
                <a:spcPts val="0"/>
              </a:spcBef>
              <a:spcAft>
                <a:spcPts val="0"/>
              </a:spcAft>
              <a:buNone/>
            </a:pPr>
            <a:r>
              <a:rPr lang="en-US" sz="3100">
                <a:solidFill>
                  <a:schemeClr val="dk1"/>
                </a:solidFill>
              </a:rPr>
              <a:t>It is well known that a major issue that slows down students in their learning is not their understanding of the topics or exercises difficulty, but their </a:t>
            </a:r>
            <a:r>
              <a:rPr lang="en-US" sz="3100">
                <a:solidFill>
                  <a:schemeClr val="dk1"/>
                </a:solidFill>
              </a:rPr>
              <a:t>consistency</a:t>
            </a:r>
            <a:r>
              <a:rPr lang="en-US" sz="3100">
                <a:solidFill>
                  <a:schemeClr val="dk1"/>
                </a:solidFill>
              </a:rPr>
              <a:t> in their learning curve and thus their engagement toward their study.</a:t>
            </a:r>
            <a:endParaRPr sz="3100">
              <a:solidFill>
                <a:schemeClr val="dk1"/>
              </a:solidFill>
            </a:endParaRPr>
          </a:p>
          <a:p>
            <a:pPr indent="0" lvl="0" marL="0" marR="0" rtl="0" algn="just">
              <a:spcBef>
                <a:spcPts val="0"/>
              </a:spcBef>
              <a:spcAft>
                <a:spcPts val="0"/>
              </a:spcAft>
              <a:buNone/>
            </a:pPr>
            <a:r>
              <a:t/>
            </a:r>
            <a:endParaRPr sz="3100">
              <a:solidFill>
                <a:schemeClr val="dk1"/>
              </a:solidFill>
            </a:endParaRPr>
          </a:p>
          <a:p>
            <a:pPr indent="0" lvl="0" marL="0" marR="0" rtl="0" algn="just">
              <a:spcBef>
                <a:spcPts val="0"/>
              </a:spcBef>
              <a:spcAft>
                <a:spcPts val="0"/>
              </a:spcAft>
              <a:buNone/>
            </a:pPr>
            <a:r>
              <a:rPr lang="en-US" sz="3100">
                <a:solidFill>
                  <a:schemeClr val="dk1"/>
                </a:solidFill>
              </a:rPr>
              <a:t>Here, we decided to focus on </a:t>
            </a:r>
            <a:r>
              <a:rPr b="1" lang="en-US" sz="3100">
                <a:solidFill>
                  <a:schemeClr val="dk1"/>
                </a:solidFill>
              </a:rPr>
              <a:t>predicting user engagement</a:t>
            </a:r>
            <a:r>
              <a:rPr lang="en-US" sz="3100">
                <a:solidFill>
                  <a:schemeClr val="dk1"/>
                </a:solidFill>
              </a:rPr>
              <a:t> on Learnnavi as it can result in meaningful data that can help the web application in providing more resources and support for users who may reduce their activity in the near future.</a:t>
            </a:r>
            <a:endParaRPr b="0" i="0" sz="3100" u="none" cap="none" strike="noStrike">
              <a:solidFill>
                <a:schemeClr val="dk1"/>
              </a:solidFill>
              <a:latin typeface="Arial"/>
              <a:ea typeface="Arial"/>
              <a:cs typeface="Arial"/>
              <a:sym typeface="Arial"/>
            </a:endParaRPr>
          </a:p>
        </p:txBody>
      </p:sp>
      <p:sp>
        <p:nvSpPr>
          <p:cNvPr id="42" name="Google Shape;42;p4"/>
          <p:cNvSpPr txBox="1"/>
          <p:nvPr>
            <p:ph idx="1" type="body"/>
          </p:nvPr>
        </p:nvSpPr>
        <p:spPr>
          <a:xfrm>
            <a:off x="1272145" y="3667350"/>
            <a:ext cx="27730921" cy="7643858"/>
          </a:xfrm>
          <a:prstGeom prst="rect">
            <a:avLst/>
          </a:prstGeom>
          <a:solidFill>
            <a:srgbClr val="C00000"/>
          </a:solidFill>
          <a:ln>
            <a:noFill/>
          </a:ln>
        </p:spPr>
        <p:txBody>
          <a:bodyPr anchorCtr="0" anchor="t" bIns="720000" lIns="720000" spcFirstLastPara="1" rIns="720000" wrap="square" tIns="720000">
            <a:noAutofit/>
          </a:bodyPr>
          <a:lstStyle/>
          <a:p>
            <a:pPr indent="0" lvl="0" marL="0" rtl="0" algn="l">
              <a:lnSpc>
                <a:spcPct val="100000"/>
              </a:lnSpc>
              <a:spcBef>
                <a:spcPts val="0"/>
              </a:spcBef>
              <a:spcAft>
                <a:spcPts val="0"/>
              </a:spcAft>
              <a:buClr>
                <a:schemeClr val="lt1"/>
              </a:buClr>
              <a:buSzPts val="9600"/>
              <a:buNone/>
            </a:pPr>
            <a:r>
              <a:rPr b="1" lang="en-US" sz="9600"/>
              <a:t>LSTM TO PREDICT STUDENT ENGAGEMENT</a:t>
            </a:r>
            <a:endParaRPr b="1" sz="13800"/>
          </a:p>
          <a:p>
            <a:pPr indent="0" lvl="0" marL="0" rtl="0" algn="l">
              <a:lnSpc>
                <a:spcPct val="150000"/>
              </a:lnSpc>
              <a:spcBef>
                <a:spcPts val="0"/>
              </a:spcBef>
              <a:spcAft>
                <a:spcPts val="0"/>
              </a:spcAft>
              <a:buClr>
                <a:schemeClr val="lt1"/>
              </a:buClr>
              <a:buSzPts val="5600"/>
              <a:buNone/>
            </a:pPr>
            <a:r>
              <a:rPr lang="en-US" sz="5600"/>
              <a:t>A study conducted on Lennarvi, an educational web application</a:t>
            </a:r>
            <a:endParaRPr/>
          </a:p>
          <a:p>
            <a:pPr indent="0" lvl="1" marL="0" rtl="0" algn="l">
              <a:lnSpc>
                <a:spcPct val="100000"/>
              </a:lnSpc>
              <a:spcBef>
                <a:spcPts val="0"/>
              </a:spcBef>
              <a:spcAft>
                <a:spcPts val="0"/>
              </a:spcAft>
              <a:buClr>
                <a:schemeClr val="lt1"/>
              </a:buClr>
              <a:buSzPts val="3114"/>
              <a:buNone/>
            </a:pPr>
            <a:r>
              <a:t/>
            </a:r>
            <a:endParaRPr sz="3114"/>
          </a:p>
          <a:p>
            <a:pPr indent="0" lvl="1" marL="0" rtl="0" algn="l">
              <a:lnSpc>
                <a:spcPct val="100000"/>
              </a:lnSpc>
              <a:spcBef>
                <a:spcPts val="0"/>
              </a:spcBef>
              <a:spcAft>
                <a:spcPts val="0"/>
              </a:spcAft>
              <a:buClr>
                <a:schemeClr val="lt1"/>
              </a:buClr>
              <a:buSzPts val="4000"/>
              <a:buNone/>
            </a:pPr>
            <a:r>
              <a:rPr lang="en-US" sz="4000"/>
              <a:t>Dragos Albastroiu, Nathan Chettrit, Hongyi Shi</a:t>
            </a:r>
            <a:endParaRPr baseline="30000" sz="4000"/>
          </a:p>
          <a:p>
            <a:pPr indent="0" lvl="1" marL="0" rtl="0" algn="l">
              <a:lnSpc>
                <a:spcPct val="100000"/>
              </a:lnSpc>
              <a:spcBef>
                <a:spcPts val="0"/>
              </a:spcBef>
              <a:spcAft>
                <a:spcPts val="0"/>
              </a:spcAft>
              <a:buClr>
                <a:schemeClr val="lt1"/>
              </a:buClr>
              <a:buSzPts val="4000"/>
              <a:buNone/>
            </a:pPr>
            <a:r>
              <a:t/>
            </a:r>
            <a:endParaRPr sz="4000"/>
          </a:p>
          <a:p>
            <a:pPr indent="0" lvl="1" marL="0" rtl="0" algn="l">
              <a:lnSpc>
                <a:spcPct val="100000"/>
              </a:lnSpc>
              <a:spcBef>
                <a:spcPts val="0"/>
              </a:spcBef>
              <a:spcAft>
                <a:spcPts val="0"/>
              </a:spcAft>
              <a:buClr>
                <a:schemeClr val="lt1"/>
              </a:buClr>
              <a:buSzPts val="4000"/>
              <a:buNone/>
            </a:pPr>
            <a:r>
              <a:rPr lang="en-US" sz="4000"/>
              <a:t>Machine Learning for Behavioral Data (MLBD) Course, EPFL, 2023</a:t>
            </a:r>
            <a:endParaRPr/>
          </a:p>
        </p:txBody>
      </p:sp>
      <p:sp>
        <p:nvSpPr>
          <p:cNvPr id="43" name="Google Shape;43;p4"/>
          <p:cNvSpPr txBox="1"/>
          <p:nvPr>
            <p:ph idx="11" type="ftr"/>
          </p:nvPr>
        </p:nvSpPr>
        <p:spPr>
          <a:xfrm>
            <a:off x="13398740" y="1419184"/>
            <a:ext cx="15599995" cy="1163834"/>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en-US" sz="4400"/>
              <a:t>Machine Learning for Education Laboratory</a:t>
            </a:r>
            <a:endParaRPr/>
          </a:p>
          <a:p>
            <a:pPr indent="0" lvl="0" marL="0" rtl="0" algn="r">
              <a:spcBef>
                <a:spcPts val="0"/>
              </a:spcBef>
              <a:spcAft>
                <a:spcPts val="0"/>
              </a:spcAft>
              <a:buNone/>
            </a:pPr>
            <a:r>
              <a:rPr b="1" lang="en-US" sz="5400"/>
              <a:t>ML4ED</a:t>
            </a:r>
            <a:endParaRPr b="1"/>
          </a:p>
        </p:txBody>
      </p:sp>
      <p:sp>
        <p:nvSpPr>
          <p:cNvPr id="44" name="Google Shape;44;p4"/>
          <p:cNvSpPr txBox="1"/>
          <p:nvPr/>
        </p:nvSpPr>
        <p:spPr>
          <a:xfrm>
            <a:off x="15445475" y="31118256"/>
            <a:ext cx="13555200" cy="8997300"/>
          </a:xfrm>
          <a:prstGeom prst="rect">
            <a:avLst/>
          </a:prstGeom>
          <a:solidFill>
            <a:schemeClr val="accent5"/>
          </a:solidFill>
          <a:ln>
            <a:noFill/>
          </a:ln>
        </p:spPr>
        <p:txBody>
          <a:bodyPr anchorCtr="0" anchor="t" bIns="509575" lIns="509575" spcFirstLastPara="1" rIns="509575" wrap="square" tIns="509575">
            <a:noAutofit/>
          </a:bodyPr>
          <a:lstStyle/>
          <a:p>
            <a:pPr indent="-425450" lvl="0" marL="457200" marR="0" rtl="0" algn="just">
              <a:spcBef>
                <a:spcPts val="0"/>
              </a:spcBef>
              <a:spcAft>
                <a:spcPts val="0"/>
              </a:spcAft>
              <a:buClr>
                <a:schemeClr val="dk1"/>
              </a:buClr>
              <a:buSzPts val="3100"/>
              <a:buFont typeface="Arial"/>
              <a:buChar char="●"/>
            </a:pPr>
            <a:r>
              <a:rPr lang="en-US" sz="3100">
                <a:solidFill>
                  <a:schemeClr val="dk1"/>
                </a:solidFill>
              </a:rPr>
              <a:t>LSTM is an effective model for predicting user engagement.</a:t>
            </a:r>
            <a:endParaRPr sz="3100">
              <a:solidFill>
                <a:schemeClr val="dk1"/>
              </a:solidFill>
            </a:endParaRPr>
          </a:p>
          <a:p>
            <a:pPr indent="-425450" lvl="0" marL="457200" marR="0" rtl="0" algn="just">
              <a:spcBef>
                <a:spcPts val="0"/>
              </a:spcBef>
              <a:spcAft>
                <a:spcPts val="0"/>
              </a:spcAft>
              <a:buClr>
                <a:schemeClr val="dk1"/>
              </a:buClr>
              <a:buSzPts val="3100"/>
              <a:buChar char="●"/>
            </a:pPr>
            <a:r>
              <a:rPr lang="en-US" sz="3100">
                <a:solidFill>
                  <a:schemeClr val="dk1"/>
                </a:solidFill>
              </a:rPr>
              <a:t>MSE loss shows more satisfying loss curve compared to the L1 loss function, however both prediction accuracies are similar.</a:t>
            </a:r>
            <a:endParaRPr sz="3100">
              <a:solidFill>
                <a:schemeClr val="dk1"/>
              </a:solidFill>
            </a:endParaRPr>
          </a:p>
          <a:p>
            <a:pPr indent="-425450" lvl="0" marL="457200" marR="0" rtl="0" algn="just">
              <a:spcBef>
                <a:spcPts val="0"/>
              </a:spcBef>
              <a:spcAft>
                <a:spcPts val="0"/>
              </a:spcAft>
              <a:buClr>
                <a:schemeClr val="dk1"/>
              </a:buClr>
              <a:buSzPts val="3100"/>
              <a:buChar char="●"/>
            </a:pPr>
            <a:r>
              <a:rPr lang="en-US" sz="3100">
                <a:solidFill>
                  <a:schemeClr val="dk1"/>
                </a:solidFill>
              </a:rPr>
              <a:t>LSTM does not require 500 Epoch to show a satisfying accuracy.</a:t>
            </a:r>
            <a:endParaRPr sz="3100">
              <a:solidFill>
                <a:schemeClr val="dk1"/>
              </a:solidFill>
            </a:endParaRPr>
          </a:p>
        </p:txBody>
      </p:sp>
      <p:sp>
        <p:nvSpPr>
          <p:cNvPr id="45" name="Google Shape;45;p4"/>
          <p:cNvSpPr txBox="1"/>
          <p:nvPr/>
        </p:nvSpPr>
        <p:spPr>
          <a:xfrm>
            <a:off x="15441534" y="11822499"/>
            <a:ext cx="13555108" cy="815345"/>
          </a:xfrm>
          <a:prstGeom prst="rect">
            <a:avLst/>
          </a:prstGeom>
          <a:noFill/>
          <a:ln>
            <a:noFill/>
          </a:ln>
        </p:spPr>
        <p:txBody>
          <a:bodyPr anchorCtr="0" anchor="t" bIns="0" lIns="0" spcFirstLastPara="1" rIns="0" wrap="square" tIns="0">
            <a:noAutofit/>
          </a:bodyPr>
          <a:lstStyle/>
          <a:p>
            <a:pPr indent="0" lvl="0" marL="0" marR="0" rtl="0" algn="l">
              <a:lnSpc>
                <a:spcPct val="96865"/>
              </a:lnSpc>
              <a:spcBef>
                <a:spcPts val="0"/>
              </a:spcBef>
              <a:spcAft>
                <a:spcPts val="0"/>
              </a:spcAft>
              <a:buNone/>
            </a:pPr>
            <a:r>
              <a:rPr b="1" i="0" lang="en-US" sz="4530" u="none" cap="none" strike="noStrike">
                <a:solidFill>
                  <a:schemeClr val="accent1"/>
                </a:solidFill>
                <a:latin typeface="Arial"/>
                <a:ea typeface="Arial"/>
                <a:cs typeface="Arial"/>
                <a:sym typeface="Arial"/>
              </a:rPr>
              <a:t>3 RESULTS</a:t>
            </a:r>
            <a:endParaRPr/>
          </a:p>
        </p:txBody>
      </p:sp>
      <p:sp>
        <p:nvSpPr>
          <p:cNvPr id="46" name="Google Shape;46;p4"/>
          <p:cNvSpPr txBox="1"/>
          <p:nvPr/>
        </p:nvSpPr>
        <p:spPr>
          <a:xfrm>
            <a:off x="15445467" y="30244986"/>
            <a:ext cx="13553658" cy="815345"/>
          </a:xfrm>
          <a:prstGeom prst="rect">
            <a:avLst/>
          </a:prstGeom>
          <a:noFill/>
          <a:ln>
            <a:noFill/>
          </a:ln>
        </p:spPr>
        <p:txBody>
          <a:bodyPr anchorCtr="0" anchor="t" bIns="0" lIns="0" spcFirstLastPara="1" rIns="0" wrap="square" tIns="0">
            <a:noAutofit/>
          </a:bodyPr>
          <a:lstStyle/>
          <a:p>
            <a:pPr indent="0" lvl="0" marL="0" marR="0" rtl="0" algn="l">
              <a:lnSpc>
                <a:spcPct val="96865"/>
              </a:lnSpc>
              <a:spcBef>
                <a:spcPts val="0"/>
              </a:spcBef>
              <a:spcAft>
                <a:spcPts val="0"/>
              </a:spcAft>
              <a:buNone/>
            </a:pPr>
            <a:r>
              <a:rPr b="1" i="0" lang="en-US" sz="4530" u="none" cap="none" strike="noStrike">
                <a:solidFill>
                  <a:schemeClr val="accent1"/>
                </a:solidFill>
                <a:latin typeface="Arial"/>
                <a:ea typeface="Arial"/>
                <a:cs typeface="Arial"/>
                <a:sym typeface="Arial"/>
              </a:rPr>
              <a:t>4 CONCLUSION</a:t>
            </a:r>
            <a:endParaRPr/>
          </a:p>
        </p:txBody>
      </p:sp>
      <p:sp>
        <p:nvSpPr>
          <p:cNvPr id="47" name="Google Shape;47;p4"/>
          <p:cNvSpPr txBox="1"/>
          <p:nvPr/>
        </p:nvSpPr>
        <p:spPr>
          <a:xfrm>
            <a:off x="1274924" y="19754862"/>
            <a:ext cx="13555108" cy="815345"/>
          </a:xfrm>
          <a:prstGeom prst="rect">
            <a:avLst/>
          </a:prstGeom>
          <a:noFill/>
          <a:ln>
            <a:noFill/>
          </a:ln>
        </p:spPr>
        <p:txBody>
          <a:bodyPr anchorCtr="0" anchor="t" bIns="0" lIns="0" spcFirstLastPara="1" rIns="0" wrap="square" tIns="0">
            <a:noAutofit/>
          </a:bodyPr>
          <a:lstStyle/>
          <a:p>
            <a:pPr indent="0" lvl="0" marL="0" marR="0" rtl="0" algn="l">
              <a:lnSpc>
                <a:spcPct val="96865"/>
              </a:lnSpc>
              <a:spcBef>
                <a:spcPts val="0"/>
              </a:spcBef>
              <a:spcAft>
                <a:spcPts val="0"/>
              </a:spcAft>
              <a:buNone/>
            </a:pPr>
            <a:r>
              <a:rPr b="1" i="0" lang="en-US" sz="4530" u="none" cap="none" strike="noStrike">
                <a:solidFill>
                  <a:schemeClr val="accent1"/>
                </a:solidFill>
                <a:latin typeface="Arial"/>
                <a:ea typeface="Arial"/>
                <a:cs typeface="Arial"/>
                <a:sym typeface="Arial"/>
              </a:rPr>
              <a:t>2 METHODOLOGY</a:t>
            </a:r>
            <a:endParaRPr/>
          </a:p>
        </p:txBody>
      </p:sp>
      <p:sp>
        <p:nvSpPr>
          <p:cNvPr id="48" name="Google Shape;48;p4"/>
          <p:cNvSpPr txBox="1"/>
          <p:nvPr/>
        </p:nvSpPr>
        <p:spPr>
          <a:xfrm>
            <a:off x="1274924" y="11822499"/>
            <a:ext cx="13555108" cy="815345"/>
          </a:xfrm>
          <a:prstGeom prst="rect">
            <a:avLst/>
          </a:prstGeom>
          <a:noFill/>
          <a:ln>
            <a:noFill/>
          </a:ln>
        </p:spPr>
        <p:txBody>
          <a:bodyPr anchorCtr="0" anchor="t" bIns="0" lIns="0" spcFirstLastPara="1" rIns="0" wrap="square" tIns="0">
            <a:noAutofit/>
          </a:bodyPr>
          <a:lstStyle/>
          <a:p>
            <a:pPr indent="0" lvl="0" marL="0" marR="0" rtl="0" algn="l">
              <a:lnSpc>
                <a:spcPct val="96865"/>
              </a:lnSpc>
              <a:spcBef>
                <a:spcPts val="0"/>
              </a:spcBef>
              <a:spcAft>
                <a:spcPts val="0"/>
              </a:spcAft>
              <a:buNone/>
            </a:pPr>
            <a:r>
              <a:rPr b="1" i="0" lang="en-US" sz="4530" u="none" cap="none" strike="noStrike">
                <a:solidFill>
                  <a:schemeClr val="accent1"/>
                </a:solidFill>
                <a:latin typeface="Arial"/>
                <a:ea typeface="Arial"/>
                <a:cs typeface="Arial"/>
                <a:sym typeface="Arial"/>
              </a:rPr>
              <a:t>1 INTRODUCTION + RESEARCH QUESTION</a:t>
            </a:r>
            <a:endParaRPr/>
          </a:p>
        </p:txBody>
      </p:sp>
      <p:pic>
        <p:nvPicPr>
          <p:cNvPr id="49" name="Google Shape;49;p4"/>
          <p:cNvPicPr preferRelativeResize="0"/>
          <p:nvPr/>
        </p:nvPicPr>
        <p:blipFill rotWithShape="1">
          <a:blip r:embed="rId4">
            <a:alphaModFix/>
          </a:blip>
          <a:srcRect b="0" l="0" r="0" t="0"/>
          <a:stretch/>
        </p:blipFill>
        <p:spPr>
          <a:xfrm>
            <a:off x="975849" y="628206"/>
            <a:ext cx="6840078" cy="2462426"/>
          </a:xfrm>
          <a:prstGeom prst="rect">
            <a:avLst/>
          </a:prstGeom>
          <a:noFill/>
          <a:ln>
            <a:noFill/>
          </a:ln>
        </p:spPr>
      </p:pic>
      <p:pic>
        <p:nvPicPr>
          <p:cNvPr id="50" name="Google Shape;50;p4"/>
          <p:cNvPicPr preferRelativeResize="0"/>
          <p:nvPr/>
        </p:nvPicPr>
        <p:blipFill rotWithShape="1">
          <a:blip r:embed="rId5">
            <a:alphaModFix/>
          </a:blip>
          <a:srcRect b="22867" l="11251" r="23072" t="23590"/>
          <a:stretch/>
        </p:blipFill>
        <p:spPr>
          <a:xfrm>
            <a:off x="1270618" y="40370326"/>
            <a:ext cx="2676598" cy="1729741"/>
          </a:xfrm>
          <a:prstGeom prst="rect">
            <a:avLst/>
          </a:prstGeom>
          <a:noFill/>
          <a:ln>
            <a:noFill/>
          </a:ln>
        </p:spPr>
      </p:pic>
      <p:grpSp>
        <p:nvGrpSpPr>
          <p:cNvPr id="51" name="Google Shape;51;p4"/>
          <p:cNvGrpSpPr/>
          <p:nvPr/>
        </p:nvGrpSpPr>
        <p:grpSpPr>
          <a:xfrm>
            <a:off x="1274925" y="31904463"/>
            <a:ext cx="13553733" cy="8211331"/>
            <a:chOff x="1274925" y="31904463"/>
            <a:chExt cx="13553733" cy="8211331"/>
          </a:xfrm>
        </p:grpSpPr>
        <p:sp>
          <p:nvSpPr>
            <p:cNvPr id="52" name="Google Shape;52;p4"/>
            <p:cNvSpPr/>
            <p:nvPr/>
          </p:nvSpPr>
          <p:spPr>
            <a:xfrm>
              <a:off x="1733938" y="31904463"/>
              <a:ext cx="12637200" cy="71775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427" u="none" cap="none" strike="noStrike">
                <a:solidFill>
                  <a:schemeClr val="dk1"/>
                </a:solidFill>
                <a:latin typeface="Arial"/>
                <a:ea typeface="Arial"/>
                <a:cs typeface="Arial"/>
                <a:sym typeface="Arial"/>
              </a:endParaRPr>
            </a:p>
          </p:txBody>
        </p:sp>
        <p:sp>
          <p:nvSpPr>
            <p:cNvPr id="53" name="Google Shape;53;p4"/>
            <p:cNvSpPr txBox="1"/>
            <p:nvPr/>
          </p:nvSpPr>
          <p:spPr>
            <a:xfrm>
              <a:off x="1274925" y="37245200"/>
              <a:ext cx="13553733" cy="2870593"/>
            </a:xfrm>
            <a:prstGeom prst="rect">
              <a:avLst/>
            </a:prstGeom>
            <a:noFill/>
            <a:ln>
              <a:noFill/>
            </a:ln>
          </p:spPr>
          <p:txBody>
            <a:bodyPr anchorCtr="0" anchor="b" bIns="509575" lIns="509575" spcFirstLastPara="1" rIns="509575" wrap="square" tIns="0">
              <a:no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Figure 1</a:t>
              </a:r>
              <a:r>
                <a:rPr b="0" i="0" lang="en-US" sz="2000" u="none" cap="none" strike="noStrike">
                  <a:solidFill>
                    <a:schemeClr val="dk1"/>
                  </a:solidFill>
                  <a:latin typeface="Arial"/>
                  <a:ea typeface="Arial"/>
                  <a:cs typeface="Arial"/>
                  <a:sym typeface="Arial"/>
                </a:rPr>
                <a:t>. </a:t>
              </a:r>
              <a:r>
                <a:rPr lang="en-US" sz="2000">
                  <a:solidFill>
                    <a:schemeClr val="dk1"/>
                  </a:solidFill>
                </a:rPr>
                <a:t>Mean transaction per week</a:t>
              </a:r>
              <a:endParaRPr/>
            </a:p>
          </p:txBody>
        </p:sp>
      </p:grpSp>
      <p:pic>
        <p:nvPicPr>
          <p:cNvPr id="54" name="Google Shape;54;p4"/>
          <p:cNvPicPr preferRelativeResize="0"/>
          <p:nvPr/>
        </p:nvPicPr>
        <p:blipFill>
          <a:blip r:embed="rId6">
            <a:alphaModFix/>
          </a:blip>
          <a:stretch>
            <a:fillRect/>
          </a:stretch>
        </p:blipFill>
        <p:spPr>
          <a:xfrm>
            <a:off x="3586413" y="32086875"/>
            <a:ext cx="8923515" cy="7000350"/>
          </a:xfrm>
          <a:prstGeom prst="rect">
            <a:avLst/>
          </a:prstGeom>
          <a:noFill/>
          <a:ln>
            <a:noFill/>
          </a:ln>
        </p:spPr>
      </p:pic>
      <p:grpSp>
        <p:nvGrpSpPr>
          <p:cNvPr id="55" name="Google Shape;55;p4"/>
          <p:cNvGrpSpPr/>
          <p:nvPr/>
        </p:nvGrpSpPr>
        <p:grpSpPr>
          <a:xfrm>
            <a:off x="15438625" y="23538477"/>
            <a:ext cx="13555200" cy="6292414"/>
            <a:chOff x="15438625" y="23895502"/>
            <a:chExt cx="13555200" cy="6292414"/>
          </a:xfrm>
        </p:grpSpPr>
        <p:grpSp>
          <p:nvGrpSpPr>
            <p:cNvPr id="56" name="Google Shape;56;p4"/>
            <p:cNvGrpSpPr/>
            <p:nvPr/>
          </p:nvGrpSpPr>
          <p:grpSpPr>
            <a:xfrm>
              <a:off x="15438625" y="23895502"/>
              <a:ext cx="13555200" cy="6292414"/>
              <a:chOff x="15438624" y="17446650"/>
              <a:chExt cx="13555200" cy="6662870"/>
            </a:xfrm>
          </p:grpSpPr>
          <p:sp>
            <p:nvSpPr>
              <p:cNvPr id="57" name="Google Shape;57;p4"/>
              <p:cNvSpPr/>
              <p:nvPr/>
            </p:nvSpPr>
            <p:spPr>
              <a:xfrm>
                <a:off x="15891125" y="17446650"/>
                <a:ext cx="12636600" cy="57087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427" u="none" cap="none" strike="noStrike">
                  <a:solidFill>
                    <a:schemeClr val="dk1"/>
                  </a:solidFill>
                  <a:latin typeface="Arial"/>
                  <a:ea typeface="Arial"/>
                  <a:cs typeface="Arial"/>
                  <a:sym typeface="Arial"/>
                </a:endParaRPr>
              </a:p>
            </p:txBody>
          </p:sp>
          <p:sp>
            <p:nvSpPr>
              <p:cNvPr id="58" name="Google Shape;58;p4"/>
              <p:cNvSpPr txBox="1"/>
              <p:nvPr/>
            </p:nvSpPr>
            <p:spPr>
              <a:xfrm>
                <a:off x="15438624" y="21878720"/>
                <a:ext cx="13555200" cy="2230800"/>
              </a:xfrm>
              <a:prstGeom prst="rect">
                <a:avLst/>
              </a:prstGeom>
              <a:noFill/>
              <a:ln>
                <a:noFill/>
              </a:ln>
            </p:spPr>
            <p:txBody>
              <a:bodyPr anchorCtr="0" anchor="b" bIns="509575" lIns="509575" spcFirstLastPara="1" rIns="509575" wrap="square" tIns="0">
                <a:no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Figure </a:t>
                </a:r>
                <a:r>
                  <a:rPr b="1" lang="en-US" sz="2000">
                    <a:solidFill>
                      <a:schemeClr val="dk1"/>
                    </a:solidFill>
                  </a:rPr>
                  <a:t>2</a:t>
                </a:r>
                <a:r>
                  <a:rPr b="0" i="0" lang="en-US" sz="2000" u="none" cap="none" strike="noStrike">
                    <a:solidFill>
                      <a:schemeClr val="dk1"/>
                    </a:solidFill>
                    <a:latin typeface="Arial"/>
                    <a:ea typeface="Arial"/>
                    <a:cs typeface="Arial"/>
                    <a:sym typeface="Arial"/>
                  </a:rPr>
                  <a:t>. </a:t>
                </a:r>
                <a:r>
                  <a:rPr lang="en-US" sz="2000">
                    <a:solidFill>
                      <a:schemeClr val="dk1"/>
                    </a:solidFill>
                  </a:rPr>
                  <a:t>Training and validation loss for both models</a:t>
                </a:r>
                <a:endParaRPr/>
              </a:p>
            </p:txBody>
          </p:sp>
        </p:grpSp>
        <p:pic>
          <p:nvPicPr>
            <p:cNvPr id="59" name="Google Shape;59;p4"/>
            <p:cNvPicPr preferRelativeResize="0"/>
            <p:nvPr/>
          </p:nvPicPr>
          <p:blipFill>
            <a:blip r:embed="rId7">
              <a:alphaModFix/>
            </a:blip>
            <a:stretch>
              <a:fillRect/>
            </a:stretch>
          </p:blipFill>
          <p:spPr>
            <a:xfrm>
              <a:off x="22269200" y="24394650"/>
              <a:ext cx="5877775" cy="4611025"/>
            </a:xfrm>
            <a:prstGeom prst="rect">
              <a:avLst/>
            </a:prstGeom>
            <a:noFill/>
            <a:ln>
              <a:noFill/>
            </a:ln>
          </p:spPr>
        </p:pic>
        <p:pic>
          <p:nvPicPr>
            <p:cNvPr id="60" name="Google Shape;60;p4"/>
            <p:cNvPicPr preferRelativeResize="0"/>
            <p:nvPr/>
          </p:nvPicPr>
          <p:blipFill>
            <a:blip r:embed="rId8">
              <a:alphaModFix/>
            </a:blip>
            <a:stretch>
              <a:fillRect/>
            </a:stretch>
          </p:blipFill>
          <p:spPr>
            <a:xfrm>
              <a:off x="16271873" y="24394648"/>
              <a:ext cx="5705559" cy="4611025"/>
            </a:xfrm>
            <a:prstGeom prst="rect">
              <a:avLst/>
            </a:prstGeom>
            <a:noFill/>
            <a:ln>
              <a:noFill/>
            </a:ln>
          </p:spPr>
        </p:pic>
      </p:grpSp>
      <p:grpSp>
        <p:nvGrpSpPr>
          <p:cNvPr id="61" name="Google Shape;61;p4"/>
          <p:cNvGrpSpPr/>
          <p:nvPr/>
        </p:nvGrpSpPr>
        <p:grpSpPr>
          <a:xfrm>
            <a:off x="15445475" y="34024494"/>
            <a:ext cx="13555200" cy="6094214"/>
            <a:chOff x="15438624" y="17446638"/>
            <a:chExt cx="13555200" cy="6662882"/>
          </a:xfrm>
        </p:grpSpPr>
        <p:sp>
          <p:nvSpPr>
            <p:cNvPr id="62" name="Google Shape;62;p4"/>
            <p:cNvSpPr/>
            <p:nvPr/>
          </p:nvSpPr>
          <p:spPr>
            <a:xfrm>
              <a:off x="15891124" y="17446638"/>
              <a:ext cx="12636600" cy="54534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427" u="none" cap="none" strike="noStrike">
                <a:solidFill>
                  <a:schemeClr val="dk1"/>
                </a:solidFill>
                <a:latin typeface="Arial"/>
                <a:ea typeface="Arial"/>
                <a:cs typeface="Arial"/>
                <a:sym typeface="Arial"/>
              </a:endParaRPr>
            </a:p>
          </p:txBody>
        </p:sp>
        <p:sp>
          <p:nvSpPr>
            <p:cNvPr id="63" name="Google Shape;63;p4"/>
            <p:cNvSpPr txBox="1"/>
            <p:nvPr/>
          </p:nvSpPr>
          <p:spPr>
            <a:xfrm>
              <a:off x="15438624" y="21878720"/>
              <a:ext cx="13555200" cy="2230800"/>
            </a:xfrm>
            <a:prstGeom prst="rect">
              <a:avLst/>
            </a:prstGeom>
            <a:noFill/>
            <a:ln>
              <a:noFill/>
            </a:ln>
          </p:spPr>
          <p:txBody>
            <a:bodyPr anchorCtr="0" anchor="b" bIns="509575" lIns="509575" spcFirstLastPara="1" rIns="509575" wrap="square" tIns="0">
              <a:no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Figure </a:t>
              </a:r>
              <a:r>
                <a:rPr b="1" lang="en-US" sz="2000">
                  <a:solidFill>
                    <a:schemeClr val="dk1"/>
                  </a:solidFill>
                </a:rPr>
                <a:t>3</a:t>
              </a:r>
              <a:r>
                <a:rPr b="0" i="0" lang="en-US" sz="2000" u="none" cap="none" strike="noStrike">
                  <a:solidFill>
                    <a:schemeClr val="dk1"/>
                  </a:solidFill>
                  <a:latin typeface="Arial"/>
                  <a:ea typeface="Arial"/>
                  <a:cs typeface="Arial"/>
                  <a:sym typeface="Arial"/>
                </a:rPr>
                <a:t>. </a:t>
              </a:r>
              <a:r>
                <a:rPr lang="en-US" sz="2000">
                  <a:solidFill>
                    <a:schemeClr val="dk1"/>
                  </a:solidFill>
                </a:rPr>
                <a:t>Prediction sample for both models</a:t>
              </a:r>
              <a:endParaRPr/>
            </a:p>
          </p:txBody>
        </p:sp>
      </p:grpSp>
      <p:pic>
        <p:nvPicPr>
          <p:cNvPr id="64" name="Google Shape;64;p4"/>
          <p:cNvPicPr preferRelativeResize="0"/>
          <p:nvPr/>
        </p:nvPicPr>
        <p:blipFill>
          <a:blip r:embed="rId9">
            <a:alphaModFix/>
          </a:blip>
          <a:stretch>
            <a:fillRect/>
          </a:stretch>
        </p:blipFill>
        <p:spPr>
          <a:xfrm>
            <a:off x="16404488" y="34290700"/>
            <a:ext cx="5650522" cy="4586974"/>
          </a:xfrm>
          <a:prstGeom prst="rect">
            <a:avLst/>
          </a:prstGeom>
          <a:noFill/>
          <a:ln>
            <a:noFill/>
          </a:ln>
        </p:spPr>
      </p:pic>
      <p:pic>
        <p:nvPicPr>
          <p:cNvPr id="65" name="Google Shape;65;p4"/>
          <p:cNvPicPr preferRelativeResize="0"/>
          <p:nvPr/>
        </p:nvPicPr>
        <p:blipFill>
          <a:blip r:embed="rId10">
            <a:alphaModFix/>
          </a:blip>
          <a:stretch>
            <a:fillRect/>
          </a:stretch>
        </p:blipFill>
        <p:spPr>
          <a:xfrm>
            <a:off x="22391141" y="34290700"/>
            <a:ext cx="5650522" cy="4586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 name="Shape 69"/>
        <p:cNvGrpSpPr/>
        <p:nvPr/>
      </p:nvGrpSpPr>
      <p:grpSpPr>
        <a:xfrm>
          <a:off x="0" y="0"/>
          <a:ext cx="0" cy="0"/>
          <a:chOff x="0" y="0"/>
          <a:chExt cx="0" cy="0"/>
        </a:xfrm>
      </p:grpSpPr>
      <p:sp>
        <p:nvSpPr>
          <p:cNvPr id="70" name="Google Shape;70;p5"/>
          <p:cNvSpPr/>
          <p:nvPr/>
        </p:nvSpPr>
        <p:spPr>
          <a:xfrm>
            <a:off x="1270618" y="40312604"/>
            <a:ext cx="5075700" cy="2058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427" u="none" cap="none" strike="noStrike">
              <a:solidFill>
                <a:schemeClr val="dk1"/>
              </a:solidFill>
              <a:latin typeface="Arial"/>
              <a:ea typeface="Arial"/>
              <a:cs typeface="Arial"/>
              <a:sym typeface="Arial"/>
            </a:endParaRPr>
          </a:p>
        </p:txBody>
      </p:sp>
      <p:sp>
        <p:nvSpPr>
          <p:cNvPr id="71" name="Google Shape;71;p5"/>
          <p:cNvSpPr txBox="1"/>
          <p:nvPr/>
        </p:nvSpPr>
        <p:spPr>
          <a:xfrm>
            <a:off x="15438669" y="12625338"/>
            <a:ext cx="13555200" cy="17205600"/>
          </a:xfrm>
          <a:prstGeom prst="rect">
            <a:avLst/>
          </a:prstGeom>
          <a:solidFill>
            <a:srgbClr val="F2F2F2"/>
          </a:solidFill>
          <a:ln>
            <a:noFill/>
          </a:ln>
        </p:spPr>
        <p:txBody>
          <a:bodyPr anchorCtr="0" anchor="t" bIns="509575" lIns="509575" spcFirstLastPara="1" rIns="509575" wrap="square" tIns="509575">
            <a:noAutofit/>
          </a:bodyPr>
          <a:lstStyle/>
          <a:p>
            <a:pPr indent="0" lvl="0" marL="0" marR="0" rtl="0" algn="l">
              <a:spcBef>
                <a:spcPts val="0"/>
              </a:spcBef>
              <a:spcAft>
                <a:spcPts val="0"/>
              </a:spcAft>
              <a:buNone/>
            </a:pPr>
            <a:r>
              <a:rPr lang="en-US" sz="3100">
                <a:solidFill>
                  <a:schemeClr val="dk1"/>
                </a:solidFill>
              </a:rPr>
              <a:t>We trained using two different loss functions: L1 loss function and MSE. The training were done for different type of model depending on the loss, we used the L1 loss function for training a 1 week ahead predictor, and MSE loss function for training a 4 week ahead predictor.</a:t>
            </a:r>
            <a:endParaRPr sz="3100">
              <a:solidFill>
                <a:schemeClr val="dk1"/>
              </a:solidFill>
            </a:endParaRPr>
          </a:p>
          <a:p>
            <a:pPr indent="0" lvl="0" marL="0" marR="0" rtl="0" algn="l">
              <a:spcBef>
                <a:spcPts val="0"/>
              </a:spcBef>
              <a:spcAft>
                <a:spcPts val="0"/>
              </a:spcAft>
              <a:buNone/>
            </a:pPr>
            <a:r>
              <a:t/>
            </a:r>
            <a:endParaRPr sz="3100">
              <a:solidFill>
                <a:schemeClr val="dk1"/>
              </a:solidFill>
            </a:endParaRPr>
          </a:p>
          <a:p>
            <a:pPr indent="0" lvl="0" marL="0" rtl="0" algn="just">
              <a:spcBef>
                <a:spcPts val="0"/>
              </a:spcBef>
              <a:spcAft>
                <a:spcPts val="0"/>
              </a:spcAft>
              <a:buNone/>
            </a:pPr>
            <a:r>
              <a:rPr b="1" lang="en-US" sz="4400">
                <a:solidFill>
                  <a:schemeClr val="dk1"/>
                </a:solidFill>
              </a:rPr>
              <a:t>1 week ahead using L1 loss</a:t>
            </a:r>
            <a:endParaRPr sz="3100">
              <a:solidFill>
                <a:schemeClr val="dk1"/>
              </a:solidFill>
            </a:endParaRPr>
          </a:p>
          <a:p>
            <a:pPr indent="-425450" lvl="0" marL="457200" marR="0" rtl="0" algn="l">
              <a:spcBef>
                <a:spcPts val="0"/>
              </a:spcBef>
              <a:spcAft>
                <a:spcPts val="0"/>
              </a:spcAft>
              <a:buClr>
                <a:schemeClr val="dk1"/>
              </a:buClr>
              <a:buSzPts val="3100"/>
              <a:buChar char="●"/>
            </a:pPr>
            <a:r>
              <a:rPr lang="en-US" sz="3100">
                <a:solidFill>
                  <a:schemeClr val="dk1"/>
                </a:solidFill>
              </a:rPr>
              <a:t>Results stabilize after 50-100 Epochs.</a:t>
            </a:r>
            <a:endParaRPr sz="3100">
              <a:solidFill>
                <a:schemeClr val="dk1"/>
              </a:solidFill>
            </a:endParaRPr>
          </a:p>
          <a:p>
            <a:pPr indent="-425450" lvl="0" marL="457200" marR="0" rtl="0" algn="l">
              <a:spcBef>
                <a:spcPts val="0"/>
              </a:spcBef>
              <a:spcAft>
                <a:spcPts val="0"/>
              </a:spcAft>
              <a:buClr>
                <a:schemeClr val="dk1"/>
              </a:buClr>
              <a:buSzPts val="3100"/>
              <a:buChar char="●"/>
            </a:pPr>
            <a:r>
              <a:rPr lang="en-US" sz="3100">
                <a:solidFill>
                  <a:schemeClr val="dk1"/>
                </a:solidFill>
              </a:rPr>
              <a:t>Validation loss increases after the ~25 first Epochs.</a:t>
            </a:r>
            <a:endParaRPr sz="3100">
              <a:solidFill>
                <a:schemeClr val="dk1"/>
              </a:solidFill>
            </a:endParaRPr>
          </a:p>
          <a:p>
            <a:pPr indent="-425450" lvl="0" marL="457200" marR="0" rtl="0" algn="l">
              <a:spcBef>
                <a:spcPts val="0"/>
              </a:spcBef>
              <a:spcAft>
                <a:spcPts val="0"/>
              </a:spcAft>
              <a:buClr>
                <a:schemeClr val="dk1"/>
              </a:buClr>
              <a:buSzPts val="3100"/>
              <a:buChar char="●"/>
            </a:pPr>
            <a:r>
              <a:rPr lang="en-US" sz="3100">
                <a:solidFill>
                  <a:schemeClr val="dk1"/>
                </a:solidFill>
              </a:rPr>
              <a:t>Significant overfitting</a:t>
            </a:r>
            <a:endParaRPr sz="3100">
              <a:solidFill>
                <a:schemeClr val="dk1"/>
              </a:solidFill>
            </a:endParaRPr>
          </a:p>
          <a:p>
            <a:pPr indent="0" lvl="0" marL="0" marR="0" rtl="0" algn="l">
              <a:spcBef>
                <a:spcPts val="0"/>
              </a:spcBef>
              <a:spcAft>
                <a:spcPts val="0"/>
              </a:spcAft>
              <a:buNone/>
            </a:pPr>
            <a:r>
              <a:t/>
            </a:r>
            <a:endParaRPr sz="3100">
              <a:solidFill>
                <a:schemeClr val="dk1"/>
              </a:solidFill>
            </a:endParaRPr>
          </a:p>
          <a:p>
            <a:pPr indent="0" lvl="0" marL="0" rtl="0" algn="just">
              <a:spcBef>
                <a:spcPts val="0"/>
              </a:spcBef>
              <a:spcAft>
                <a:spcPts val="0"/>
              </a:spcAft>
              <a:buNone/>
            </a:pPr>
            <a:r>
              <a:rPr b="1" lang="en-US" sz="4400">
                <a:solidFill>
                  <a:schemeClr val="dk1"/>
                </a:solidFill>
              </a:rPr>
              <a:t>4 week ahead using MSE</a:t>
            </a:r>
            <a:endParaRPr sz="3100">
              <a:solidFill>
                <a:schemeClr val="dk1"/>
              </a:solidFill>
            </a:endParaRPr>
          </a:p>
          <a:p>
            <a:pPr indent="-425450" lvl="0" marL="457200" rtl="0" algn="l">
              <a:spcBef>
                <a:spcPts val="0"/>
              </a:spcBef>
              <a:spcAft>
                <a:spcPts val="0"/>
              </a:spcAft>
              <a:buClr>
                <a:schemeClr val="dk1"/>
              </a:buClr>
              <a:buSzPts val="3100"/>
              <a:buChar char="●"/>
            </a:pPr>
            <a:r>
              <a:rPr lang="en-US" sz="3100">
                <a:solidFill>
                  <a:schemeClr val="dk1"/>
                </a:solidFill>
              </a:rPr>
              <a:t>Promising improvement compared to L1 loss.</a:t>
            </a:r>
            <a:endParaRPr sz="3100">
              <a:solidFill>
                <a:schemeClr val="dk1"/>
              </a:solidFill>
            </a:endParaRPr>
          </a:p>
          <a:p>
            <a:pPr indent="-425450" lvl="0" marL="457200" rtl="0" algn="l">
              <a:spcBef>
                <a:spcPts val="0"/>
              </a:spcBef>
              <a:spcAft>
                <a:spcPts val="0"/>
              </a:spcAft>
              <a:buClr>
                <a:schemeClr val="dk1"/>
              </a:buClr>
              <a:buSzPts val="3100"/>
              <a:buChar char="●"/>
            </a:pPr>
            <a:r>
              <a:rPr lang="en-US" sz="3100">
                <a:solidFill>
                  <a:schemeClr val="dk1"/>
                </a:solidFill>
              </a:rPr>
              <a:t>Results stabilize after 200-300 Epochs.</a:t>
            </a:r>
            <a:endParaRPr sz="3100">
              <a:solidFill>
                <a:schemeClr val="dk1"/>
              </a:solidFill>
            </a:endParaRPr>
          </a:p>
          <a:p>
            <a:pPr indent="-425450" lvl="0" marL="457200" rtl="0" algn="l">
              <a:spcBef>
                <a:spcPts val="0"/>
              </a:spcBef>
              <a:spcAft>
                <a:spcPts val="0"/>
              </a:spcAft>
              <a:buClr>
                <a:schemeClr val="dk1"/>
              </a:buClr>
              <a:buSzPts val="3100"/>
              <a:buChar char="●"/>
            </a:pPr>
            <a:r>
              <a:rPr lang="en-US" sz="3100">
                <a:solidFill>
                  <a:schemeClr val="dk1"/>
                </a:solidFill>
              </a:rPr>
              <a:t>Validation loss much more stable compared to L1 loss.</a:t>
            </a:r>
            <a:endParaRPr sz="3100">
              <a:solidFill>
                <a:schemeClr val="dk1"/>
              </a:solidFill>
            </a:endParaRPr>
          </a:p>
          <a:p>
            <a:pPr indent="-425450" lvl="0" marL="457200" rtl="0" algn="l">
              <a:spcBef>
                <a:spcPts val="0"/>
              </a:spcBef>
              <a:spcAft>
                <a:spcPts val="0"/>
              </a:spcAft>
              <a:buClr>
                <a:schemeClr val="dk1"/>
              </a:buClr>
              <a:buSzPts val="3100"/>
              <a:buChar char="●"/>
            </a:pPr>
            <a:r>
              <a:rPr lang="en-US" sz="3100">
                <a:solidFill>
                  <a:schemeClr val="dk1"/>
                </a:solidFill>
              </a:rPr>
              <a:t>No visible overfitting so far; validation loss decreases along with the training loss.</a:t>
            </a:r>
            <a:endParaRPr sz="3100">
              <a:solidFill>
                <a:schemeClr val="dk1"/>
              </a:solidFill>
            </a:endParaRPr>
          </a:p>
          <a:p>
            <a:pPr indent="0" lvl="0" marL="0" rtl="0" algn="l">
              <a:spcBef>
                <a:spcPts val="0"/>
              </a:spcBef>
              <a:spcAft>
                <a:spcPts val="0"/>
              </a:spcAft>
              <a:buNone/>
            </a:pPr>
            <a:r>
              <a:t/>
            </a:r>
            <a:endParaRPr sz="3100">
              <a:solidFill>
                <a:schemeClr val="dk1"/>
              </a:solidFill>
            </a:endParaRPr>
          </a:p>
          <a:p>
            <a:pPr indent="0" lvl="0" marL="0" rtl="0" algn="l">
              <a:spcBef>
                <a:spcPts val="1000"/>
              </a:spcBef>
              <a:spcAft>
                <a:spcPts val="0"/>
              </a:spcAft>
              <a:buNone/>
            </a:pPr>
            <a:r>
              <a:rPr lang="en-US" sz="3100">
                <a:solidFill>
                  <a:schemeClr val="dk1"/>
                </a:solidFill>
              </a:rPr>
              <a:t>Despite difference in the loss curve, while predicting a single user engagement from our test set, both models were able to show satisfying results.</a:t>
            </a:r>
            <a:endParaRPr sz="3100">
              <a:solidFill>
                <a:schemeClr val="dk1"/>
              </a:solidFill>
            </a:endParaRPr>
          </a:p>
          <a:p>
            <a:pPr indent="0" lvl="0" marL="0" rtl="0" algn="just">
              <a:spcBef>
                <a:spcPts val="1000"/>
              </a:spcBef>
              <a:spcAft>
                <a:spcPts val="0"/>
              </a:spcAft>
              <a:buNone/>
            </a:pPr>
            <a:r>
              <a:t/>
            </a:r>
            <a:endParaRPr b="1" sz="4400">
              <a:solidFill>
                <a:schemeClr val="dk1"/>
              </a:solidFill>
            </a:endParaRPr>
          </a:p>
        </p:txBody>
      </p:sp>
      <p:sp>
        <p:nvSpPr>
          <p:cNvPr id="72" name="Google Shape;72;p5"/>
          <p:cNvSpPr txBox="1"/>
          <p:nvPr/>
        </p:nvSpPr>
        <p:spPr>
          <a:xfrm>
            <a:off x="15439060" y="36847160"/>
            <a:ext cx="13555200" cy="3268500"/>
          </a:xfrm>
          <a:prstGeom prst="rect">
            <a:avLst/>
          </a:prstGeom>
          <a:solidFill>
            <a:srgbClr val="F2F2F2"/>
          </a:solidFill>
          <a:ln>
            <a:noFill/>
          </a:ln>
        </p:spPr>
        <p:txBody>
          <a:bodyPr anchorCtr="0" anchor="t" bIns="509575" lIns="509575" spcFirstLastPara="1" rIns="509575" wrap="square" tIns="509575">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[1] </a:t>
            </a:r>
            <a:endParaRPr/>
          </a:p>
          <a:p>
            <a:pPr indent="0" lvl="0" marL="0" marR="0" rtl="0" algn="l">
              <a:spcBef>
                <a:spcPts val="849"/>
              </a:spcBef>
              <a:spcAft>
                <a:spcPts val="0"/>
              </a:spcAft>
              <a:buNone/>
            </a:pPr>
            <a:r>
              <a:rPr b="0" i="0" lang="en-US" sz="2000" u="none" cap="none" strike="noStrike">
                <a:solidFill>
                  <a:schemeClr val="dk1"/>
                </a:solidFill>
                <a:latin typeface="Arial"/>
                <a:ea typeface="Arial"/>
                <a:cs typeface="Arial"/>
                <a:sym typeface="Arial"/>
              </a:rPr>
              <a:t>[2] </a:t>
            </a:r>
            <a:endParaRPr/>
          </a:p>
          <a:p>
            <a:pPr indent="0" lvl="0" marL="0" marR="0" rtl="0" algn="l">
              <a:spcBef>
                <a:spcPts val="849"/>
              </a:spcBef>
              <a:spcAft>
                <a:spcPts val="0"/>
              </a:spcAft>
              <a:buNone/>
            </a:pPr>
            <a:r>
              <a:rPr b="0" i="0" lang="en-US" sz="2000" u="none" cap="none" strike="noStrike">
                <a:solidFill>
                  <a:schemeClr val="dk1"/>
                </a:solidFill>
                <a:latin typeface="Arial"/>
                <a:ea typeface="Arial"/>
                <a:cs typeface="Arial"/>
                <a:sym typeface="Arial"/>
              </a:rPr>
              <a:t>[3]</a:t>
            </a:r>
            <a:endParaRPr/>
          </a:p>
        </p:txBody>
      </p:sp>
      <p:sp>
        <p:nvSpPr>
          <p:cNvPr id="73" name="Google Shape;73;p5"/>
          <p:cNvSpPr txBox="1"/>
          <p:nvPr/>
        </p:nvSpPr>
        <p:spPr>
          <a:xfrm>
            <a:off x="1270618" y="20791852"/>
            <a:ext cx="13555200" cy="19323900"/>
          </a:xfrm>
          <a:prstGeom prst="rect">
            <a:avLst/>
          </a:prstGeom>
          <a:solidFill>
            <a:schemeClr val="accent6"/>
          </a:solidFill>
          <a:ln>
            <a:noFill/>
          </a:ln>
        </p:spPr>
        <p:txBody>
          <a:bodyPr anchorCtr="0" anchor="t" bIns="509575" lIns="509575" spcFirstLastPara="1" rIns="509575" wrap="square" tIns="509575">
            <a:noAutofit/>
          </a:bodyPr>
          <a:lstStyle/>
          <a:p>
            <a:pPr indent="0" lvl="0" marL="0" marR="0" rtl="0" algn="just">
              <a:spcBef>
                <a:spcPts val="0"/>
              </a:spcBef>
              <a:spcAft>
                <a:spcPts val="0"/>
              </a:spcAft>
              <a:buNone/>
            </a:pPr>
            <a:r>
              <a:rPr b="1" i="0" lang="en-US" sz="4400" u="none" cap="none" strike="noStrike">
                <a:solidFill>
                  <a:schemeClr val="dk1"/>
                </a:solidFill>
              </a:rPr>
              <a:t>Model Architecture</a:t>
            </a:r>
            <a:endParaRPr b="1"/>
          </a:p>
          <a:p>
            <a:pPr indent="-425450" lvl="0" marL="457200" marR="0" rtl="0" algn="just">
              <a:spcBef>
                <a:spcPts val="1699"/>
              </a:spcBef>
              <a:spcAft>
                <a:spcPts val="0"/>
              </a:spcAft>
              <a:buClr>
                <a:schemeClr val="dk1"/>
              </a:buClr>
              <a:buSzPts val="3100"/>
              <a:buFont typeface="Arial"/>
              <a:buChar char="●"/>
            </a:pPr>
            <a:r>
              <a:rPr lang="en-US" sz="3100">
                <a:solidFill>
                  <a:schemeClr val="dk1"/>
                </a:solidFill>
              </a:rPr>
              <a:t>Stacked LSTM: </a:t>
            </a:r>
            <a:endParaRPr sz="3100">
              <a:solidFill>
                <a:schemeClr val="dk1"/>
              </a:solidFill>
            </a:endParaRPr>
          </a:p>
          <a:p>
            <a:pPr indent="-425450" lvl="1" marL="914400" marR="0" rtl="0" algn="just">
              <a:spcBef>
                <a:spcPts val="0"/>
              </a:spcBef>
              <a:spcAft>
                <a:spcPts val="0"/>
              </a:spcAft>
              <a:buClr>
                <a:schemeClr val="dk1"/>
              </a:buClr>
              <a:buSzPts val="3100"/>
              <a:buFont typeface="Arial"/>
              <a:buChar char="○"/>
            </a:pPr>
            <a:r>
              <a:rPr lang="en-US" sz="3100">
                <a:solidFill>
                  <a:schemeClr val="dk1"/>
                </a:solidFill>
              </a:rPr>
              <a:t>3 LSTM layers</a:t>
            </a:r>
            <a:endParaRPr sz="3100">
              <a:solidFill>
                <a:schemeClr val="dk1"/>
              </a:solidFill>
            </a:endParaRPr>
          </a:p>
          <a:p>
            <a:pPr indent="-425450" lvl="1" marL="914400" marR="0" rtl="0" algn="just">
              <a:spcBef>
                <a:spcPts val="0"/>
              </a:spcBef>
              <a:spcAft>
                <a:spcPts val="0"/>
              </a:spcAft>
              <a:buClr>
                <a:schemeClr val="dk1"/>
              </a:buClr>
              <a:buSzPts val="3100"/>
              <a:buChar char="○"/>
            </a:pPr>
            <a:r>
              <a:rPr lang="en-US" sz="3100">
                <a:solidFill>
                  <a:schemeClr val="dk1"/>
                </a:solidFill>
              </a:rPr>
              <a:t>2 dropout layers with a probability of 0.1</a:t>
            </a:r>
            <a:endParaRPr sz="3100">
              <a:solidFill>
                <a:schemeClr val="dk1"/>
              </a:solidFill>
            </a:endParaRPr>
          </a:p>
          <a:p>
            <a:pPr indent="-425450" lvl="0" marL="457200" marR="0" rtl="0" algn="just">
              <a:spcBef>
                <a:spcPts val="0"/>
              </a:spcBef>
              <a:spcAft>
                <a:spcPts val="0"/>
              </a:spcAft>
              <a:buClr>
                <a:schemeClr val="dk1"/>
              </a:buClr>
              <a:buSzPts val="3100"/>
              <a:buChar char="●"/>
            </a:pPr>
            <a:r>
              <a:rPr lang="en-US" sz="3100">
                <a:solidFill>
                  <a:schemeClr val="dk1"/>
                </a:solidFill>
              </a:rPr>
              <a:t>1 Linear layer</a:t>
            </a:r>
            <a:endParaRPr sz="3100">
              <a:solidFill>
                <a:schemeClr val="dk1"/>
              </a:solidFill>
            </a:endParaRPr>
          </a:p>
          <a:p>
            <a:pPr indent="-425450" lvl="0" marL="457200" marR="0" rtl="0" algn="just">
              <a:spcBef>
                <a:spcPts val="0"/>
              </a:spcBef>
              <a:spcAft>
                <a:spcPts val="0"/>
              </a:spcAft>
              <a:buClr>
                <a:schemeClr val="dk1"/>
              </a:buClr>
              <a:buSzPts val="3100"/>
              <a:buChar char="●"/>
            </a:pPr>
            <a:r>
              <a:rPr lang="en-US" sz="3100">
                <a:solidFill>
                  <a:schemeClr val="dk1"/>
                </a:solidFill>
              </a:rPr>
              <a:t>Adam optimizer</a:t>
            </a:r>
            <a:endParaRPr sz="3100">
              <a:solidFill>
                <a:schemeClr val="dk1"/>
              </a:solidFill>
            </a:endParaRPr>
          </a:p>
          <a:p>
            <a:pPr indent="-425450" lvl="0" marL="457200" marR="0" rtl="0" algn="just">
              <a:spcBef>
                <a:spcPts val="0"/>
              </a:spcBef>
              <a:spcAft>
                <a:spcPts val="0"/>
              </a:spcAft>
              <a:buClr>
                <a:schemeClr val="dk1"/>
              </a:buClr>
              <a:buSzPts val="3100"/>
              <a:buChar char="●"/>
            </a:pPr>
            <a:r>
              <a:rPr lang="en-US" sz="3100">
                <a:solidFill>
                  <a:schemeClr val="dk1"/>
                </a:solidFill>
              </a:rPr>
              <a:t>L1 loss function (1 week ahead) and MSE (4 week ahead)</a:t>
            </a:r>
            <a:endParaRPr sz="3100">
              <a:solidFill>
                <a:schemeClr val="dk1"/>
              </a:solidFill>
            </a:endParaRPr>
          </a:p>
          <a:p>
            <a:pPr indent="0" lvl="0" marL="0" marR="0" rtl="0" algn="just">
              <a:spcBef>
                <a:spcPts val="1699"/>
              </a:spcBef>
              <a:spcAft>
                <a:spcPts val="0"/>
              </a:spcAft>
              <a:buNone/>
            </a:pPr>
            <a:r>
              <a:rPr lang="en-US" sz="3100">
                <a:solidFill>
                  <a:schemeClr val="dk1"/>
                </a:solidFill>
              </a:rPr>
              <a:t>LSTM is an RNN deep learning model. Thus, features selection is less crucial as it aims to predict itself which features are the most meaningful through the training process. We however still had to select some from the provided dataset in order to reduce the dataset size.</a:t>
            </a:r>
            <a:endParaRPr sz="3100">
              <a:solidFill>
                <a:schemeClr val="dk1"/>
              </a:solidFill>
            </a:endParaRPr>
          </a:p>
          <a:p>
            <a:pPr indent="0" lvl="0" marL="0" marR="0" rtl="0" algn="just">
              <a:spcBef>
                <a:spcPts val="1699"/>
              </a:spcBef>
              <a:spcAft>
                <a:spcPts val="0"/>
              </a:spcAft>
              <a:buNone/>
            </a:pPr>
            <a:r>
              <a:t/>
            </a:r>
            <a:endParaRPr sz="3100">
              <a:solidFill>
                <a:schemeClr val="dk1"/>
              </a:solidFill>
            </a:endParaRPr>
          </a:p>
          <a:p>
            <a:pPr indent="0" lvl="0" marL="0" marR="0" rtl="0" algn="just">
              <a:spcBef>
                <a:spcPts val="1699"/>
              </a:spcBef>
              <a:spcAft>
                <a:spcPts val="0"/>
              </a:spcAft>
              <a:buNone/>
            </a:pPr>
            <a:r>
              <a:rPr b="1" i="0" lang="en-US" sz="4400" u="none" cap="none" strike="noStrike">
                <a:solidFill>
                  <a:schemeClr val="dk1"/>
                </a:solidFill>
              </a:rPr>
              <a:t>Dataset</a:t>
            </a:r>
            <a:endParaRPr b="1" i="0" sz="4400" u="none" cap="none" strike="noStrike">
              <a:solidFill>
                <a:schemeClr val="dk1"/>
              </a:solidFill>
            </a:endParaRPr>
          </a:p>
          <a:p>
            <a:pPr indent="-425450" lvl="0" marL="457200" rtl="0" algn="just">
              <a:spcBef>
                <a:spcPts val="1699"/>
              </a:spcBef>
              <a:spcAft>
                <a:spcPts val="0"/>
              </a:spcAft>
              <a:buClr>
                <a:schemeClr val="dk1"/>
              </a:buClr>
              <a:buSzPts val="3100"/>
              <a:buChar char="●"/>
            </a:pPr>
            <a:r>
              <a:rPr lang="en-US" sz="3100">
                <a:solidFill>
                  <a:schemeClr val="dk1"/>
                </a:solidFill>
              </a:rPr>
              <a:t>113 features</a:t>
            </a:r>
            <a:endParaRPr sz="3100">
              <a:solidFill>
                <a:schemeClr val="dk1"/>
              </a:solidFill>
            </a:endParaRPr>
          </a:p>
          <a:p>
            <a:pPr indent="-425450" lvl="0" marL="457200" rtl="0" algn="just">
              <a:spcBef>
                <a:spcPts val="0"/>
              </a:spcBef>
              <a:spcAft>
                <a:spcPts val="0"/>
              </a:spcAft>
              <a:buClr>
                <a:schemeClr val="dk1"/>
              </a:buClr>
              <a:buSzPts val="3100"/>
              <a:buChar char="●"/>
            </a:pPr>
            <a:r>
              <a:rPr lang="en-US" sz="3100">
                <a:solidFill>
                  <a:schemeClr val="dk1"/>
                </a:solidFill>
              </a:rPr>
              <a:t>3 categorical features, one-hot encoded</a:t>
            </a:r>
            <a:endParaRPr sz="3100">
              <a:solidFill>
                <a:schemeClr val="dk1"/>
              </a:solidFill>
            </a:endParaRPr>
          </a:p>
          <a:p>
            <a:pPr indent="-425450" lvl="0" marL="457200" rtl="0" algn="just">
              <a:spcBef>
                <a:spcPts val="0"/>
              </a:spcBef>
              <a:spcAft>
                <a:spcPts val="0"/>
              </a:spcAft>
              <a:buClr>
                <a:schemeClr val="dk1"/>
              </a:buClr>
              <a:buSzPts val="3100"/>
              <a:buChar char="●"/>
            </a:pPr>
            <a:r>
              <a:rPr lang="en-US" sz="3100">
                <a:solidFill>
                  <a:schemeClr val="dk1"/>
                </a:solidFill>
              </a:rPr>
              <a:t>xxx users (TBD)</a:t>
            </a:r>
            <a:endParaRPr sz="3100">
              <a:solidFill>
                <a:schemeClr val="dk1"/>
              </a:solidFill>
            </a:endParaRPr>
          </a:p>
          <a:p>
            <a:pPr indent="-425450" lvl="0" marL="457200" rtl="0" algn="just">
              <a:spcBef>
                <a:spcPts val="0"/>
              </a:spcBef>
              <a:spcAft>
                <a:spcPts val="0"/>
              </a:spcAft>
              <a:buClr>
                <a:schemeClr val="dk1"/>
              </a:buClr>
              <a:buSzPts val="3100"/>
              <a:buChar char="●"/>
            </a:pPr>
            <a:r>
              <a:rPr lang="en-US" sz="3100">
                <a:solidFill>
                  <a:schemeClr val="dk1"/>
                </a:solidFill>
              </a:rPr>
              <a:t>Label: engagement - number of transactions per week</a:t>
            </a:r>
            <a:endParaRPr sz="3100">
              <a:solidFill>
                <a:schemeClr val="dk1"/>
              </a:solidFill>
            </a:endParaRPr>
          </a:p>
          <a:p>
            <a:pPr indent="-425450" lvl="0" marL="457200" rtl="0" algn="just">
              <a:spcBef>
                <a:spcPts val="0"/>
              </a:spcBef>
              <a:spcAft>
                <a:spcPts val="0"/>
              </a:spcAft>
              <a:buClr>
                <a:schemeClr val="dk1"/>
              </a:buClr>
              <a:buSzPts val="3100"/>
              <a:buChar char="●"/>
            </a:pPr>
            <a:r>
              <a:rPr lang="en-US" sz="3100">
                <a:solidFill>
                  <a:schemeClr val="dk1"/>
                </a:solidFill>
              </a:rPr>
              <a:t>Time serie: data spread on several weeks</a:t>
            </a:r>
            <a:endParaRPr sz="3100">
              <a:solidFill>
                <a:schemeClr val="dk1"/>
              </a:solidFill>
            </a:endParaRPr>
          </a:p>
        </p:txBody>
      </p:sp>
      <p:sp>
        <p:nvSpPr>
          <p:cNvPr id="74" name="Google Shape;74;p5"/>
          <p:cNvSpPr txBox="1"/>
          <p:nvPr/>
        </p:nvSpPr>
        <p:spPr>
          <a:xfrm>
            <a:off x="1274924" y="12637847"/>
            <a:ext cx="13555200" cy="6292200"/>
          </a:xfrm>
          <a:prstGeom prst="rect">
            <a:avLst/>
          </a:prstGeom>
          <a:solidFill>
            <a:schemeClr val="accent5"/>
          </a:solidFill>
          <a:ln>
            <a:noFill/>
          </a:ln>
        </p:spPr>
        <p:txBody>
          <a:bodyPr anchorCtr="0" anchor="t" bIns="509575" lIns="509575" spcFirstLastPara="1" rIns="509575" wrap="square" tIns="509575">
            <a:noAutofit/>
          </a:bodyPr>
          <a:lstStyle/>
          <a:p>
            <a:pPr indent="0" lvl="0" marL="0" marR="0" rtl="0" algn="just">
              <a:spcBef>
                <a:spcPts val="0"/>
              </a:spcBef>
              <a:spcAft>
                <a:spcPts val="0"/>
              </a:spcAft>
              <a:buNone/>
            </a:pPr>
            <a:r>
              <a:rPr lang="en-US" sz="3100">
                <a:solidFill>
                  <a:schemeClr val="dk1"/>
                </a:solidFill>
              </a:rPr>
              <a:t>It is well known that a major issue that slows down students in their learning is not their understanding of the topics or exercises difficulty, but their consistency in their learning curve and thus their engagement toward their study.</a:t>
            </a:r>
            <a:endParaRPr sz="3100">
              <a:solidFill>
                <a:schemeClr val="dk1"/>
              </a:solidFill>
            </a:endParaRPr>
          </a:p>
          <a:p>
            <a:pPr indent="0" lvl="0" marL="0" marR="0" rtl="0" algn="just">
              <a:spcBef>
                <a:spcPts val="0"/>
              </a:spcBef>
              <a:spcAft>
                <a:spcPts val="0"/>
              </a:spcAft>
              <a:buNone/>
            </a:pPr>
            <a:r>
              <a:t/>
            </a:r>
            <a:endParaRPr sz="3100">
              <a:solidFill>
                <a:schemeClr val="dk1"/>
              </a:solidFill>
            </a:endParaRPr>
          </a:p>
          <a:p>
            <a:pPr indent="0" lvl="0" marL="0" marR="0" rtl="0" algn="just">
              <a:spcBef>
                <a:spcPts val="0"/>
              </a:spcBef>
              <a:spcAft>
                <a:spcPts val="0"/>
              </a:spcAft>
              <a:buNone/>
            </a:pPr>
            <a:r>
              <a:rPr lang="en-US" sz="3100">
                <a:solidFill>
                  <a:schemeClr val="dk1"/>
                </a:solidFill>
              </a:rPr>
              <a:t>Here, we decided to focus on </a:t>
            </a:r>
            <a:r>
              <a:rPr b="1" lang="en-US" sz="3100">
                <a:solidFill>
                  <a:schemeClr val="dk1"/>
                </a:solidFill>
              </a:rPr>
              <a:t>predicting user engagement</a:t>
            </a:r>
            <a:r>
              <a:rPr lang="en-US" sz="3100">
                <a:solidFill>
                  <a:schemeClr val="dk1"/>
                </a:solidFill>
              </a:rPr>
              <a:t> on Learnnavi as it can result in meaningful data that can help the web application in providing more resources and support for users who may reduce their activity in the near future.</a:t>
            </a:r>
            <a:endParaRPr b="0" i="0" sz="3100" u="none" cap="none" strike="noStrike">
              <a:solidFill>
                <a:schemeClr val="dk1"/>
              </a:solidFill>
              <a:latin typeface="Arial"/>
              <a:ea typeface="Arial"/>
              <a:cs typeface="Arial"/>
              <a:sym typeface="Arial"/>
            </a:endParaRPr>
          </a:p>
        </p:txBody>
      </p:sp>
      <p:sp>
        <p:nvSpPr>
          <p:cNvPr id="75" name="Google Shape;75;p5"/>
          <p:cNvSpPr txBox="1"/>
          <p:nvPr>
            <p:ph idx="1" type="body"/>
          </p:nvPr>
        </p:nvSpPr>
        <p:spPr>
          <a:xfrm>
            <a:off x="1272145" y="3667350"/>
            <a:ext cx="27730800" cy="7644000"/>
          </a:xfrm>
          <a:prstGeom prst="rect">
            <a:avLst/>
          </a:prstGeom>
          <a:solidFill>
            <a:srgbClr val="C00000"/>
          </a:solidFill>
          <a:ln>
            <a:noFill/>
          </a:ln>
        </p:spPr>
        <p:txBody>
          <a:bodyPr anchorCtr="0" anchor="t" bIns="720000" lIns="720000" spcFirstLastPara="1" rIns="720000" wrap="square" tIns="720000">
            <a:noAutofit/>
          </a:bodyPr>
          <a:lstStyle/>
          <a:p>
            <a:pPr indent="0" lvl="0" marL="0" rtl="0" algn="l">
              <a:lnSpc>
                <a:spcPct val="100000"/>
              </a:lnSpc>
              <a:spcBef>
                <a:spcPts val="0"/>
              </a:spcBef>
              <a:spcAft>
                <a:spcPts val="0"/>
              </a:spcAft>
              <a:buClr>
                <a:schemeClr val="lt1"/>
              </a:buClr>
              <a:buSzPts val="9600"/>
              <a:buNone/>
            </a:pPr>
            <a:r>
              <a:rPr b="1" lang="en-US" sz="9600"/>
              <a:t>LSTM TO PREDICT STUDENT ENGAGEMENT</a:t>
            </a:r>
            <a:endParaRPr b="1" sz="13800"/>
          </a:p>
          <a:p>
            <a:pPr indent="0" lvl="0" marL="0" rtl="0" algn="l">
              <a:lnSpc>
                <a:spcPct val="150000"/>
              </a:lnSpc>
              <a:spcBef>
                <a:spcPts val="0"/>
              </a:spcBef>
              <a:spcAft>
                <a:spcPts val="0"/>
              </a:spcAft>
              <a:buClr>
                <a:schemeClr val="lt1"/>
              </a:buClr>
              <a:buSzPts val="5600"/>
              <a:buNone/>
            </a:pPr>
            <a:r>
              <a:rPr lang="en-US" sz="5600"/>
              <a:t>A study conducted on Lennarvi, an educational web application</a:t>
            </a:r>
            <a:endParaRPr/>
          </a:p>
          <a:p>
            <a:pPr indent="0" lvl="1" marL="0" rtl="0" algn="l">
              <a:lnSpc>
                <a:spcPct val="100000"/>
              </a:lnSpc>
              <a:spcBef>
                <a:spcPts val="0"/>
              </a:spcBef>
              <a:spcAft>
                <a:spcPts val="0"/>
              </a:spcAft>
              <a:buClr>
                <a:schemeClr val="lt1"/>
              </a:buClr>
              <a:buSzPts val="3114"/>
              <a:buNone/>
            </a:pPr>
            <a:r>
              <a:t/>
            </a:r>
            <a:endParaRPr sz="3114"/>
          </a:p>
          <a:p>
            <a:pPr indent="0" lvl="1" marL="0" rtl="0" algn="l">
              <a:lnSpc>
                <a:spcPct val="100000"/>
              </a:lnSpc>
              <a:spcBef>
                <a:spcPts val="0"/>
              </a:spcBef>
              <a:spcAft>
                <a:spcPts val="0"/>
              </a:spcAft>
              <a:buClr>
                <a:schemeClr val="lt1"/>
              </a:buClr>
              <a:buSzPts val="4000"/>
              <a:buNone/>
            </a:pPr>
            <a:r>
              <a:rPr lang="en-US" sz="4000"/>
              <a:t>Dragos Albastroiu, Nathan Chettrit, Hongyi Shi</a:t>
            </a:r>
            <a:endParaRPr baseline="30000" sz="4000"/>
          </a:p>
          <a:p>
            <a:pPr indent="0" lvl="1" marL="0" rtl="0" algn="l">
              <a:lnSpc>
                <a:spcPct val="100000"/>
              </a:lnSpc>
              <a:spcBef>
                <a:spcPts val="0"/>
              </a:spcBef>
              <a:spcAft>
                <a:spcPts val="0"/>
              </a:spcAft>
              <a:buClr>
                <a:schemeClr val="lt1"/>
              </a:buClr>
              <a:buSzPts val="4000"/>
              <a:buNone/>
            </a:pPr>
            <a:r>
              <a:t/>
            </a:r>
            <a:endParaRPr sz="4000"/>
          </a:p>
          <a:p>
            <a:pPr indent="0" lvl="1" marL="0" rtl="0" algn="l">
              <a:lnSpc>
                <a:spcPct val="100000"/>
              </a:lnSpc>
              <a:spcBef>
                <a:spcPts val="0"/>
              </a:spcBef>
              <a:spcAft>
                <a:spcPts val="0"/>
              </a:spcAft>
              <a:buClr>
                <a:schemeClr val="lt1"/>
              </a:buClr>
              <a:buSzPts val="4000"/>
              <a:buNone/>
            </a:pPr>
            <a:r>
              <a:rPr lang="en-US" sz="4000"/>
              <a:t>Machine Learning for Behavioral Data (MLBD) Course, EPFL, 2022</a:t>
            </a:r>
            <a:endParaRPr/>
          </a:p>
        </p:txBody>
      </p:sp>
      <p:sp>
        <p:nvSpPr>
          <p:cNvPr id="76" name="Google Shape;76;p5"/>
          <p:cNvSpPr txBox="1"/>
          <p:nvPr>
            <p:ph idx="11" type="ftr"/>
          </p:nvPr>
        </p:nvSpPr>
        <p:spPr>
          <a:xfrm>
            <a:off x="13398740" y="1419184"/>
            <a:ext cx="15600000" cy="11637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en-US" sz="4400"/>
              <a:t>Machine Learning for Education Laboratory</a:t>
            </a:r>
            <a:endParaRPr/>
          </a:p>
          <a:p>
            <a:pPr indent="0" lvl="0" marL="0" rtl="0" algn="r">
              <a:spcBef>
                <a:spcPts val="0"/>
              </a:spcBef>
              <a:spcAft>
                <a:spcPts val="0"/>
              </a:spcAft>
              <a:buNone/>
            </a:pPr>
            <a:r>
              <a:rPr b="1" lang="en-US" sz="5400"/>
              <a:t>ML4ED</a:t>
            </a:r>
            <a:endParaRPr b="1"/>
          </a:p>
        </p:txBody>
      </p:sp>
      <p:sp>
        <p:nvSpPr>
          <p:cNvPr id="77" name="Google Shape;77;p5"/>
          <p:cNvSpPr txBox="1"/>
          <p:nvPr/>
        </p:nvSpPr>
        <p:spPr>
          <a:xfrm>
            <a:off x="15445466" y="31118244"/>
            <a:ext cx="13555200" cy="4402500"/>
          </a:xfrm>
          <a:prstGeom prst="rect">
            <a:avLst/>
          </a:prstGeom>
          <a:solidFill>
            <a:schemeClr val="accent5"/>
          </a:solidFill>
          <a:ln>
            <a:noFill/>
          </a:ln>
        </p:spPr>
        <p:txBody>
          <a:bodyPr anchorCtr="0" anchor="t" bIns="509575" lIns="509575" spcFirstLastPara="1" rIns="509575" wrap="square" tIns="509575">
            <a:noAutofit/>
          </a:bodyPr>
          <a:lstStyle/>
          <a:p>
            <a:pPr indent="-425450" lvl="0" marL="457200" marR="0" rtl="0" algn="l">
              <a:spcBef>
                <a:spcPts val="0"/>
              </a:spcBef>
              <a:spcAft>
                <a:spcPts val="0"/>
              </a:spcAft>
              <a:buClr>
                <a:schemeClr val="dk1"/>
              </a:buClr>
              <a:buSzPts val="3100"/>
              <a:buFont typeface="Arial"/>
              <a:buChar char="●"/>
            </a:pPr>
            <a:r>
              <a:rPr lang="en-US" sz="3100">
                <a:solidFill>
                  <a:schemeClr val="dk1"/>
                </a:solidFill>
              </a:rPr>
              <a:t>LSTM has shown being an effective model for predicting user engagement on a time serie dataset.</a:t>
            </a:r>
            <a:endParaRPr sz="3100">
              <a:solidFill>
                <a:schemeClr val="dk1"/>
              </a:solidFill>
            </a:endParaRPr>
          </a:p>
          <a:p>
            <a:pPr indent="-425450" lvl="0" marL="457200" marR="0" rtl="0" algn="l">
              <a:spcBef>
                <a:spcPts val="0"/>
              </a:spcBef>
              <a:spcAft>
                <a:spcPts val="0"/>
              </a:spcAft>
              <a:buClr>
                <a:schemeClr val="dk1"/>
              </a:buClr>
              <a:buSzPts val="3100"/>
              <a:buChar char="●"/>
            </a:pPr>
            <a:r>
              <a:rPr lang="en-US" sz="3100">
                <a:solidFill>
                  <a:schemeClr val="dk1"/>
                </a:solidFill>
              </a:rPr>
              <a:t>MSE loss shows more satisfying loss curve compared to the L1 loss function, however both prediction accuracies are similar.</a:t>
            </a:r>
            <a:endParaRPr sz="3100">
              <a:solidFill>
                <a:schemeClr val="dk1"/>
              </a:solidFill>
            </a:endParaRPr>
          </a:p>
          <a:p>
            <a:pPr indent="-425450" lvl="0" marL="457200" marR="0" rtl="0" algn="l">
              <a:spcBef>
                <a:spcPts val="0"/>
              </a:spcBef>
              <a:spcAft>
                <a:spcPts val="0"/>
              </a:spcAft>
              <a:buClr>
                <a:schemeClr val="dk1"/>
              </a:buClr>
              <a:buSzPts val="3100"/>
              <a:buChar char="●"/>
            </a:pPr>
            <a:r>
              <a:rPr lang="en-US" sz="3100">
                <a:solidFill>
                  <a:schemeClr val="dk1"/>
                </a:solidFill>
              </a:rPr>
              <a:t>LSTM is an efficient model that does not require 500 Epoch to show a satisfying accuracy.</a:t>
            </a:r>
            <a:endParaRPr sz="3100">
              <a:solidFill>
                <a:schemeClr val="dk1"/>
              </a:solidFill>
            </a:endParaRPr>
          </a:p>
        </p:txBody>
      </p:sp>
      <p:sp>
        <p:nvSpPr>
          <p:cNvPr id="78" name="Google Shape;78;p5"/>
          <p:cNvSpPr txBox="1"/>
          <p:nvPr/>
        </p:nvSpPr>
        <p:spPr>
          <a:xfrm>
            <a:off x="15441534" y="11822499"/>
            <a:ext cx="13555200" cy="815400"/>
          </a:xfrm>
          <a:prstGeom prst="rect">
            <a:avLst/>
          </a:prstGeom>
          <a:noFill/>
          <a:ln>
            <a:noFill/>
          </a:ln>
        </p:spPr>
        <p:txBody>
          <a:bodyPr anchorCtr="0" anchor="t" bIns="0" lIns="0" spcFirstLastPara="1" rIns="0" wrap="square" tIns="0">
            <a:noAutofit/>
          </a:bodyPr>
          <a:lstStyle/>
          <a:p>
            <a:pPr indent="0" lvl="0" marL="0" marR="0" rtl="0" algn="l">
              <a:lnSpc>
                <a:spcPct val="96865"/>
              </a:lnSpc>
              <a:spcBef>
                <a:spcPts val="0"/>
              </a:spcBef>
              <a:spcAft>
                <a:spcPts val="0"/>
              </a:spcAft>
              <a:buNone/>
            </a:pPr>
            <a:r>
              <a:rPr b="1" i="0" lang="en-US" sz="4530" u="none" cap="none" strike="noStrike">
                <a:solidFill>
                  <a:schemeClr val="accent1"/>
                </a:solidFill>
                <a:latin typeface="Arial"/>
                <a:ea typeface="Arial"/>
                <a:cs typeface="Arial"/>
                <a:sym typeface="Arial"/>
              </a:rPr>
              <a:t>3 RESULTS</a:t>
            </a:r>
            <a:endParaRPr/>
          </a:p>
        </p:txBody>
      </p:sp>
      <p:sp>
        <p:nvSpPr>
          <p:cNvPr id="79" name="Google Shape;79;p5"/>
          <p:cNvSpPr txBox="1"/>
          <p:nvPr/>
        </p:nvSpPr>
        <p:spPr>
          <a:xfrm>
            <a:off x="15445467" y="30244986"/>
            <a:ext cx="13553700" cy="815400"/>
          </a:xfrm>
          <a:prstGeom prst="rect">
            <a:avLst/>
          </a:prstGeom>
          <a:noFill/>
          <a:ln>
            <a:noFill/>
          </a:ln>
        </p:spPr>
        <p:txBody>
          <a:bodyPr anchorCtr="0" anchor="t" bIns="0" lIns="0" spcFirstLastPara="1" rIns="0" wrap="square" tIns="0">
            <a:noAutofit/>
          </a:bodyPr>
          <a:lstStyle/>
          <a:p>
            <a:pPr indent="0" lvl="0" marL="0" marR="0" rtl="0" algn="l">
              <a:lnSpc>
                <a:spcPct val="96865"/>
              </a:lnSpc>
              <a:spcBef>
                <a:spcPts val="0"/>
              </a:spcBef>
              <a:spcAft>
                <a:spcPts val="0"/>
              </a:spcAft>
              <a:buNone/>
            </a:pPr>
            <a:r>
              <a:rPr b="1" i="0" lang="en-US" sz="4530" u="none" cap="none" strike="noStrike">
                <a:solidFill>
                  <a:schemeClr val="accent1"/>
                </a:solidFill>
                <a:latin typeface="Arial"/>
                <a:ea typeface="Arial"/>
                <a:cs typeface="Arial"/>
                <a:sym typeface="Arial"/>
              </a:rPr>
              <a:t>4 CONCLUSION</a:t>
            </a:r>
            <a:endParaRPr/>
          </a:p>
        </p:txBody>
      </p:sp>
      <p:sp>
        <p:nvSpPr>
          <p:cNvPr id="80" name="Google Shape;80;p5"/>
          <p:cNvSpPr txBox="1"/>
          <p:nvPr/>
        </p:nvSpPr>
        <p:spPr>
          <a:xfrm>
            <a:off x="1274924" y="19754862"/>
            <a:ext cx="13555200" cy="815400"/>
          </a:xfrm>
          <a:prstGeom prst="rect">
            <a:avLst/>
          </a:prstGeom>
          <a:noFill/>
          <a:ln>
            <a:noFill/>
          </a:ln>
        </p:spPr>
        <p:txBody>
          <a:bodyPr anchorCtr="0" anchor="t" bIns="0" lIns="0" spcFirstLastPara="1" rIns="0" wrap="square" tIns="0">
            <a:noAutofit/>
          </a:bodyPr>
          <a:lstStyle/>
          <a:p>
            <a:pPr indent="0" lvl="0" marL="0" marR="0" rtl="0" algn="l">
              <a:lnSpc>
                <a:spcPct val="96865"/>
              </a:lnSpc>
              <a:spcBef>
                <a:spcPts val="0"/>
              </a:spcBef>
              <a:spcAft>
                <a:spcPts val="0"/>
              </a:spcAft>
              <a:buNone/>
            </a:pPr>
            <a:r>
              <a:rPr b="1" i="0" lang="en-US" sz="4530" u="none" cap="none" strike="noStrike">
                <a:solidFill>
                  <a:schemeClr val="accent1"/>
                </a:solidFill>
                <a:latin typeface="Arial"/>
                <a:ea typeface="Arial"/>
                <a:cs typeface="Arial"/>
                <a:sym typeface="Arial"/>
              </a:rPr>
              <a:t>2 METHODOLOGY</a:t>
            </a:r>
            <a:endParaRPr/>
          </a:p>
        </p:txBody>
      </p:sp>
      <p:sp>
        <p:nvSpPr>
          <p:cNvPr id="81" name="Google Shape;81;p5"/>
          <p:cNvSpPr txBox="1"/>
          <p:nvPr/>
        </p:nvSpPr>
        <p:spPr>
          <a:xfrm>
            <a:off x="15438669" y="35918005"/>
            <a:ext cx="13555200" cy="713400"/>
          </a:xfrm>
          <a:prstGeom prst="rect">
            <a:avLst/>
          </a:prstGeom>
          <a:noFill/>
          <a:ln>
            <a:noFill/>
          </a:ln>
        </p:spPr>
        <p:txBody>
          <a:bodyPr anchorCtr="0" anchor="t" bIns="0" lIns="0" spcFirstLastPara="1" rIns="0" wrap="square" tIns="0">
            <a:noAutofit/>
          </a:bodyPr>
          <a:lstStyle/>
          <a:p>
            <a:pPr indent="0" lvl="0" marL="0" marR="0" rtl="0" algn="l">
              <a:lnSpc>
                <a:spcPct val="129172"/>
              </a:lnSpc>
              <a:spcBef>
                <a:spcPts val="0"/>
              </a:spcBef>
              <a:spcAft>
                <a:spcPts val="0"/>
              </a:spcAft>
              <a:buNone/>
            </a:pPr>
            <a:r>
              <a:rPr b="1" i="0" lang="en-US" sz="3397" u="none" cap="none" strike="noStrike">
                <a:solidFill>
                  <a:schemeClr val="accent1"/>
                </a:solidFill>
                <a:latin typeface="Arial"/>
                <a:ea typeface="Arial"/>
                <a:cs typeface="Arial"/>
                <a:sym typeface="Arial"/>
              </a:rPr>
              <a:t>REFERENCES</a:t>
            </a:r>
            <a:endParaRPr/>
          </a:p>
        </p:txBody>
      </p:sp>
      <p:sp>
        <p:nvSpPr>
          <p:cNvPr id="82" name="Google Shape;82;p5"/>
          <p:cNvSpPr txBox="1"/>
          <p:nvPr/>
        </p:nvSpPr>
        <p:spPr>
          <a:xfrm>
            <a:off x="1274924" y="11822499"/>
            <a:ext cx="13555200" cy="815400"/>
          </a:xfrm>
          <a:prstGeom prst="rect">
            <a:avLst/>
          </a:prstGeom>
          <a:noFill/>
          <a:ln>
            <a:noFill/>
          </a:ln>
        </p:spPr>
        <p:txBody>
          <a:bodyPr anchorCtr="0" anchor="t" bIns="0" lIns="0" spcFirstLastPara="1" rIns="0" wrap="square" tIns="0">
            <a:noAutofit/>
          </a:bodyPr>
          <a:lstStyle/>
          <a:p>
            <a:pPr indent="0" lvl="0" marL="0" marR="0" rtl="0" algn="l">
              <a:lnSpc>
                <a:spcPct val="96865"/>
              </a:lnSpc>
              <a:spcBef>
                <a:spcPts val="0"/>
              </a:spcBef>
              <a:spcAft>
                <a:spcPts val="0"/>
              </a:spcAft>
              <a:buNone/>
            </a:pPr>
            <a:r>
              <a:rPr b="1" i="0" lang="en-US" sz="4530" u="none" cap="none" strike="noStrike">
                <a:solidFill>
                  <a:schemeClr val="accent1"/>
                </a:solidFill>
                <a:latin typeface="Arial"/>
                <a:ea typeface="Arial"/>
                <a:cs typeface="Arial"/>
                <a:sym typeface="Arial"/>
              </a:rPr>
              <a:t>1 INTRODUCTION + RESEARCH QUESTION</a:t>
            </a:r>
            <a:endParaRPr/>
          </a:p>
        </p:txBody>
      </p:sp>
      <p:pic>
        <p:nvPicPr>
          <p:cNvPr id="83" name="Google Shape;83;p5"/>
          <p:cNvPicPr preferRelativeResize="0"/>
          <p:nvPr/>
        </p:nvPicPr>
        <p:blipFill rotWithShape="1">
          <a:blip r:embed="rId3">
            <a:alphaModFix/>
          </a:blip>
          <a:srcRect b="0" l="0" r="0" t="0"/>
          <a:stretch/>
        </p:blipFill>
        <p:spPr>
          <a:xfrm>
            <a:off x="975849" y="628206"/>
            <a:ext cx="6840078" cy="2462426"/>
          </a:xfrm>
          <a:prstGeom prst="rect">
            <a:avLst/>
          </a:prstGeom>
          <a:noFill/>
          <a:ln>
            <a:noFill/>
          </a:ln>
        </p:spPr>
      </p:pic>
      <p:pic>
        <p:nvPicPr>
          <p:cNvPr id="84" name="Google Shape;84;p5"/>
          <p:cNvPicPr preferRelativeResize="0"/>
          <p:nvPr/>
        </p:nvPicPr>
        <p:blipFill rotWithShape="1">
          <a:blip r:embed="rId4">
            <a:alphaModFix/>
          </a:blip>
          <a:srcRect b="22867" l="11250" r="23072" t="23590"/>
          <a:stretch/>
        </p:blipFill>
        <p:spPr>
          <a:xfrm>
            <a:off x="1270618" y="40370326"/>
            <a:ext cx="2676599" cy="1729742"/>
          </a:xfrm>
          <a:prstGeom prst="rect">
            <a:avLst/>
          </a:prstGeom>
          <a:noFill/>
          <a:ln>
            <a:noFill/>
          </a:ln>
        </p:spPr>
      </p:pic>
      <p:grpSp>
        <p:nvGrpSpPr>
          <p:cNvPr id="85" name="Google Shape;85;p5"/>
          <p:cNvGrpSpPr/>
          <p:nvPr/>
        </p:nvGrpSpPr>
        <p:grpSpPr>
          <a:xfrm>
            <a:off x="1274925" y="31904463"/>
            <a:ext cx="13553700" cy="8211438"/>
            <a:chOff x="1274925" y="31904463"/>
            <a:chExt cx="13553700" cy="8211438"/>
          </a:xfrm>
        </p:grpSpPr>
        <p:sp>
          <p:nvSpPr>
            <p:cNvPr id="86" name="Google Shape;86;p5"/>
            <p:cNvSpPr/>
            <p:nvPr/>
          </p:nvSpPr>
          <p:spPr>
            <a:xfrm>
              <a:off x="1733938" y="31904463"/>
              <a:ext cx="12637200" cy="71775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427" u="none" cap="none" strike="noStrike">
                <a:solidFill>
                  <a:schemeClr val="dk1"/>
                </a:solidFill>
                <a:latin typeface="Arial"/>
                <a:ea typeface="Arial"/>
                <a:cs typeface="Arial"/>
                <a:sym typeface="Arial"/>
              </a:endParaRPr>
            </a:p>
          </p:txBody>
        </p:sp>
        <p:sp>
          <p:nvSpPr>
            <p:cNvPr id="87" name="Google Shape;87;p5"/>
            <p:cNvSpPr txBox="1"/>
            <p:nvPr/>
          </p:nvSpPr>
          <p:spPr>
            <a:xfrm>
              <a:off x="1274925" y="37245200"/>
              <a:ext cx="13553700" cy="2870700"/>
            </a:xfrm>
            <a:prstGeom prst="rect">
              <a:avLst/>
            </a:prstGeom>
            <a:noFill/>
            <a:ln>
              <a:noFill/>
            </a:ln>
          </p:spPr>
          <p:txBody>
            <a:bodyPr anchorCtr="0" anchor="b" bIns="509575" lIns="509575" spcFirstLastPara="1" rIns="509575" wrap="square" tIns="0">
              <a:no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Figure 1</a:t>
              </a:r>
              <a:r>
                <a:rPr b="0" i="0" lang="en-US" sz="2000" u="none" cap="none" strike="noStrike">
                  <a:solidFill>
                    <a:schemeClr val="dk1"/>
                  </a:solidFill>
                  <a:latin typeface="Arial"/>
                  <a:ea typeface="Arial"/>
                  <a:cs typeface="Arial"/>
                  <a:sym typeface="Arial"/>
                </a:rPr>
                <a:t>. </a:t>
              </a:r>
              <a:r>
                <a:rPr lang="en-US" sz="2000">
                  <a:solidFill>
                    <a:schemeClr val="dk1"/>
                  </a:solidFill>
                </a:rPr>
                <a:t>Mean transaction per week</a:t>
              </a:r>
              <a:endParaRPr/>
            </a:p>
          </p:txBody>
        </p:sp>
      </p:grpSp>
      <p:pic>
        <p:nvPicPr>
          <p:cNvPr id="88" name="Google Shape;88;p5"/>
          <p:cNvPicPr preferRelativeResize="0"/>
          <p:nvPr/>
        </p:nvPicPr>
        <p:blipFill>
          <a:blip r:embed="rId5">
            <a:alphaModFix/>
          </a:blip>
          <a:stretch>
            <a:fillRect/>
          </a:stretch>
        </p:blipFill>
        <p:spPr>
          <a:xfrm>
            <a:off x="3586413" y="32086875"/>
            <a:ext cx="8923515" cy="7000350"/>
          </a:xfrm>
          <a:prstGeom prst="rect">
            <a:avLst/>
          </a:prstGeom>
          <a:noFill/>
          <a:ln>
            <a:noFill/>
          </a:ln>
        </p:spPr>
      </p:pic>
      <p:grpSp>
        <p:nvGrpSpPr>
          <p:cNvPr id="89" name="Google Shape;89;p5"/>
          <p:cNvGrpSpPr/>
          <p:nvPr/>
        </p:nvGrpSpPr>
        <p:grpSpPr>
          <a:xfrm>
            <a:off x="15438625" y="23538477"/>
            <a:ext cx="13555200" cy="6292414"/>
            <a:chOff x="15438625" y="23895502"/>
            <a:chExt cx="13555200" cy="6292414"/>
          </a:xfrm>
        </p:grpSpPr>
        <p:grpSp>
          <p:nvGrpSpPr>
            <p:cNvPr id="90" name="Google Shape;90;p5"/>
            <p:cNvGrpSpPr/>
            <p:nvPr/>
          </p:nvGrpSpPr>
          <p:grpSpPr>
            <a:xfrm>
              <a:off x="15438625" y="23895502"/>
              <a:ext cx="13555200" cy="6292414"/>
              <a:chOff x="15438624" y="17446650"/>
              <a:chExt cx="13555200" cy="6662870"/>
            </a:xfrm>
          </p:grpSpPr>
          <p:sp>
            <p:nvSpPr>
              <p:cNvPr id="91" name="Google Shape;91;p5"/>
              <p:cNvSpPr/>
              <p:nvPr/>
            </p:nvSpPr>
            <p:spPr>
              <a:xfrm>
                <a:off x="15891125" y="17446650"/>
                <a:ext cx="12636600" cy="57087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427" u="none" cap="none" strike="noStrike">
                  <a:solidFill>
                    <a:schemeClr val="dk1"/>
                  </a:solidFill>
                  <a:latin typeface="Arial"/>
                  <a:ea typeface="Arial"/>
                  <a:cs typeface="Arial"/>
                  <a:sym typeface="Arial"/>
                </a:endParaRPr>
              </a:p>
            </p:txBody>
          </p:sp>
          <p:sp>
            <p:nvSpPr>
              <p:cNvPr id="92" name="Google Shape;92;p5"/>
              <p:cNvSpPr txBox="1"/>
              <p:nvPr/>
            </p:nvSpPr>
            <p:spPr>
              <a:xfrm>
                <a:off x="15438624" y="21878720"/>
                <a:ext cx="13555200" cy="2230800"/>
              </a:xfrm>
              <a:prstGeom prst="rect">
                <a:avLst/>
              </a:prstGeom>
              <a:noFill/>
              <a:ln>
                <a:noFill/>
              </a:ln>
            </p:spPr>
            <p:txBody>
              <a:bodyPr anchorCtr="0" anchor="b" bIns="509575" lIns="509575" spcFirstLastPara="1" rIns="509575" wrap="square" tIns="0">
                <a:no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Figure </a:t>
                </a:r>
                <a:r>
                  <a:rPr b="1" lang="en-US" sz="2000">
                    <a:solidFill>
                      <a:schemeClr val="dk1"/>
                    </a:solidFill>
                  </a:rPr>
                  <a:t>2</a:t>
                </a:r>
                <a:r>
                  <a:rPr b="0" i="0" lang="en-US" sz="2000" u="none" cap="none" strike="noStrike">
                    <a:solidFill>
                      <a:schemeClr val="dk1"/>
                    </a:solidFill>
                    <a:latin typeface="Arial"/>
                    <a:ea typeface="Arial"/>
                    <a:cs typeface="Arial"/>
                    <a:sym typeface="Arial"/>
                  </a:rPr>
                  <a:t>. </a:t>
                </a:r>
                <a:r>
                  <a:rPr lang="en-US" sz="2000">
                    <a:solidFill>
                      <a:schemeClr val="dk1"/>
                    </a:solidFill>
                  </a:rPr>
                  <a:t>Training and validation loss for both models</a:t>
                </a:r>
                <a:endParaRPr/>
              </a:p>
            </p:txBody>
          </p:sp>
        </p:grpSp>
        <p:pic>
          <p:nvPicPr>
            <p:cNvPr id="93" name="Google Shape;93;p5"/>
            <p:cNvPicPr preferRelativeResize="0"/>
            <p:nvPr/>
          </p:nvPicPr>
          <p:blipFill>
            <a:blip r:embed="rId6">
              <a:alphaModFix/>
            </a:blip>
            <a:stretch>
              <a:fillRect/>
            </a:stretch>
          </p:blipFill>
          <p:spPr>
            <a:xfrm>
              <a:off x="22269200" y="24394650"/>
              <a:ext cx="5877775" cy="4611025"/>
            </a:xfrm>
            <a:prstGeom prst="rect">
              <a:avLst/>
            </a:prstGeom>
            <a:noFill/>
            <a:ln>
              <a:noFill/>
            </a:ln>
          </p:spPr>
        </p:pic>
        <p:pic>
          <p:nvPicPr>
            <p:cNvPr id="94" name="Google Shape;94;p5"/>
            <p:cNvPicPr preferRelativeResize="0"/>
            <p:nvPr/>
          </p:nvPicPr>
          <p:blipFill>
            <a:blip r:embed="rId7">
              <a:alphaModFix/>
            </a:blip>
            <a:stretch>
              <a:fillRect/>
            </a:stretch>
          </p:blipFill>
          <p:spPr>
            <a:xfrm>
              <a:off x="16271873" y="24394648"/>
              <a:ext cx="5705559" cy="4611025"/>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ETH Blau">
      <a:dk1>
        <a:srgbClr val="000000"/>
      </a:dk1>
      <a:lt1>
        <a:srgbClr val="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TH Grau">
  <a:themeElements>
    <a:clrScheme name="ETH Grau">
      <a:dk1>
        <a:srgbClr val="000000"/>
      </a:dk1>
      <a:lt1>
        <a:srgbClr val="FFFFFF"/>
      </a:lt1>
      <a:dk2>
        <a:srgbClr val="000000"/>
      </a:dk2>
      <a:lt2>
        <a:srgbClr val="FFFFFF"/>
      </a:lt2>
      <a:accent1>
        <a:srgbClr val="6F6F6F"/>
      </a:accent1>
      <a:accent2>
        <a:srgbClr val="8C8C8C"/>
      </a:accent2>
      <a:accent3>
        <a:srgbClr val="A9A9A9"/>
      </a:accent3>
      <a:accent4>
        <a:srgbClr val="C5C5C5"/>
      </a:accent4>
      <a:accent5>
        <a:srgbClr val="E2E2E2"/>
      </a:accent5>
      <a:accent6>
        <a:srgbClr val="F0F0F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