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8" r:id="rId3"/>
    <p:sldId id="311" r:id="rId4"/>
    <p:sldId id="314" r:id="rId5"/>
    <p:sldId id="333" r:id="rId6"/>
    <p:sldId id="334" r:id="rId7"/>
    <p:sldId id="335" r:id="rId8"/>
    <p:sldId id="336" r:id="rId9"/>
    <p:sldId id="338" r:id="rId10"/>
    <p:sldId id="339" r:id="rId11"/>
    <p:sldId id="340" r:id="rId12"/>
    <p:sldId id="364" r:id="rId13"/>
    <p:sldId id="362" r:id="rId14"/>
    <p:sldId id="363" r:id="rId15"/>
    <p:sldId id="366" r:id="rId16"/>
    <p:sldId id="367" r:id="rId17"/>
    <p:sldId id="342" r:id="rId18"/>
    <p:sldId id="343" r:id="rId19"/>
    <p:sldId id="344" r:id="rId20"/>
    <p:sldId id="345" r:id="rId21"/>
    <p:sldId id="304" r:id="rId22"/>
    <p:sldId id="346" r:id="rId23"/>
    <p:sldId id="355" r:id="rId24"/>
    <p:sldId id="356" r:id="rId25"/>
    <p:sldId id="357" r:id="rId26"/>
    <p:sldId id="358" r:id="rId27"/>
    <p:sldId id="359" r:id="rId28"/>
    <p:sldId id="353" r:id="rId29"/>
    <p:sldId id="369" r:id="rId30"/>
    <p:sldId id="347" r:id="rId31"/>
    <p:sldId id="348" r:id="rId32"/>
    <p:sldId id="350" r:id="rId33"/>
    <p:sldId id="351" r:id="rId34"/>
    <p:sldId id="352" r:id="rId35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6"/>
    <p:restoredTop sz="86306" autoAdjust="0"/>
  </p:normalViewPr>
  <p:slideViewPr>
    <p:cSldViewPr>
      <p:cViewPr varScale="1">
        <p:scale>
          <a:sx n="112" d="100"/>
          <a:sy n="112" d="100"/>
        </p:scale>
        <p:origin x="-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7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312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BD2D0E-7EF7-44CF-B6E2-6A18BB7659FF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DBC52EA-2AB7-49C2-827C-E071AA6295C2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56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6DA75-0346-1D47-A3F2-52ECFE4E20E0}" type="datetimeFigureOut">
              <a:rPr lang="en-US" smtClean="0"/>
              <a:t>18/11/16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FA2CB-CD20-6E4D-9920-8A2D3E3FA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A2D5FF-6DB8-4FF3-90EA-E4A506DFF0F1}" type="slidenum">
              <a:rPr lang="es-ES" smtClean="0"/>
              <a:pPr/>
              <a:t>‹Nr.›</a:t>
            </a:fld>
            <a:r>
              <a:rPr lang="es-ES" dirty="0" smtClean="0"/>
              <a:t>/13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91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1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06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s Alt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3" name="12 Rectángulo"/>
          <p:cNvSpPr/>
          <p:nvPr userDrawn="1"/>
        </p:nvSpPr>
        <p:spPr>
          <a:xfrm>
            <a:off x="8028384" y="6453336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i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fld id="{EBFF7A91-241D-47EF-85A8-3E332F3D70FD}" type="slidenum">
              <a:rPr lang="es-ES" sz="1400" i="1" smtClean="0">
                <a:solidFill>
                  <a:schemeClr val="accent1">
                    <a:lumMod val="75000"/>
                  </a:schemeClr>
                </a:solidFill>
              </a:rPr>
              <a:pPr/>
              <a:t>‹Nr.›</a:t>
            </a:fld>
            <a:r>
              <a:rPr lang="es-ES" sz="1400" i="1" dirty="0" smtClean="0">
                <a:solidFill>
                  <a:schemeClr val="accent1">
                    <a:lumMod val="75000"/>
                  </a:schemeClr>
                </a:solidFill>
              </a:rPr>
              <a:t>/33 -</a:t>
            </a:r>
            <a:endParaRPr lang="es-E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6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32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10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7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06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79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21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2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8C7E-869D-4BE7-9AAD-857B6FD53323}" type="datetimeFigureOut">
              <a:rPr lang="es-ES" smtClean="0"/>
              <a:pPr/>
              <a:t>18/11/16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r>
              <a:rPr lang="es-ES" dirty="0" err="1" smtClean="0"/>
              <a:t>asdfasdfasdf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7A91-241D-47EF-85A8-3E332F3D70FD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05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00.png"/><Relationship Id="rId5" Type="http://schemas.openxmlformats.org/officeDocument/2006/relationships/image" Target="../media/image210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dimrehurek.com/gensim/tut1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094879"/>
            <a:ext cx="7772400" cy="147002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err="1" smtClean="0"/>
              <a:t>Topic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endParaRPr lang="es-ES" dirty="0"/>
          </a:p>
        </p:txBody>
      </p:sp>
      <p:pic>
        <p:nvPicPr>
          <p:cNvPr id="5" name="4 Imagen" descr="logo_uc3m_nue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4747" y="4910799"/>
            <a:ext cx="509361" cy="509361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446615" y="4752518"/>
            <a:ext cx="8229600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Vanessa G</a:t>
            </a:r>
            <a:r>
              <a:rPr kumimoji="0" lang="es-ES_tradnl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ómez</a:t>
            </a:r>
            <a:r>
              <a:rPr kumimoji="0" lang="es-ES_tradnl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Verdejo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Jesús Cid </a:t>
            </a:r>
            <a:r>
              <a:rPr kumimoji="0" lang="es-ES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Sueiro</a:t>
            </a:r>
            <a:endParaRPr kumimoji="0" lang="es-ES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s-ES" i="1" dirty="0" smtClean="0"/>
              <a:t>ML4DS: Machine </a:t>
            </a:r>
            <a:r>
              <a:rPr lang="es-ES" i="1" dirty="0" err="1" smtClean="0"/>
              <a:t>Learning</a:t>
            </a:r>
            <a:r>
              <a:rPr lang="es-ES" i="1" dirty="0" smtClean="0"/>
              <a:t> </a:t>
            </a:r>
            <a:r>
              <a:rPr lang="es-ES" i="1" dirty="0"/>
              <a:t>4</a:t>
            </a:r>
            <a:r>
              <a:rPr lang="es-ES" i="1" dirty="0" smtClean="0"/>
              <a:t> Data </a:t>
            </a:r>
            <a:r>
              <a:rPr lang="es-ES" i="1" dirty="0" err="1" smtClean="0"/>
              <a:t>Science</a:t>
            </a:r>
            <a:endParaRPr lang="es-ES" i="1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Universidad</a:t>
            </a:r>
            <a:r>
              <a:rPr kumimoji="0" lang="es-ES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Carlos III de Madrid</a:t>
            </a:r>
            <a:endParaRPr kumimoji="0" lang="es-ES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2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17248" y="2564904"/>
            <a:ext cx="2952328" cy="1833551"/>
          </a:xfrm>
          <a:prstGeom prst="rect">
            <a:avLst/>
          </a:prstGeom>
        </p:spPr>
      </p:pic>
      <p:pic>
        <p:nvPicPr>
          <p:cNvPr id="9" name="8 Imagen" descr="ml4ds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5265" y="5494668"/>
            <a:ext cx="1786150" cy="5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7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transforms documents from either </a:t>
            </a:r>
          </a:p>
          <a:p>
            <a:pPr lvl="1"/>
            <a:r>
              <a:rPr lang="en-US" dirty="0" smtClean="0"/>
              <a:t>bag-of-words, or </a:t>
            </a:r>
          </a:p>
          <a:p>
            <a:pPr lvl="1"/>
            <a:r>
              <a:rPr lang="en-US" dirty="0" smtClean="0"/>
              <a:t>(preferably) </a:t>
            </a:r>
            <a:r>
              <a:rPr lang="en-US" dirty="0" err="1" smtClean="0"/>
              <a:t>TfIdf</a:t>
            </a:r>
            <a:r>
              <a:rPr lang="en-US" dirty="0" smtClean="0"/>
              <a:t>-weighted space </a:t>
            </a:r>
          </a:p>
          <a:p>
            <a:pPr marL="317500" indent="-317500">
              <a:buNone/>
            </a:pPr>
            <a:r>
              <a:rPr lang="en-US" dirty="0"/>
              <a:t>	</a:t>
            </a:r>
            <a:r>
              <a:rPr lang="en-US" dirty="0" smtClean="0"/>
              <a:t>into a latent space of a lower dimensionality. </a:t>
            </a:r>
          </a:p>
          <a:p>
            <a:r>
              <a:rPr lang="en-US" dirty="0" smtClean="0"/>
              <a:t>LSI is able to correlate semantically related terms that are latent in a collection of text</a:t>
            </a:r>
          </a:p>
          <a:p>
            <a:r>
              <a:rPr lang="en-US" dirty="0" smtClean="0"/>
              <a:t>LSI uses example documents to establish the conceptual basis for each category.</a:t>
            </a:r>
          </a:p>
          <a:p>
            <a:r>
              <a:rPr lang="en-US" dirty="0" smtClean="0"/>
              <a:t>LSI overcomes two of the most problematic constraints of Boolean keyword queries: multiple words that have similar meanings (synonymy) and words that have more than one meaning (polysemy).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2. Latent Semantic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1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322" y="1417638"/>
                <a:ext cx="8229600" cy="179608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starting point of LSI is the TF-IDF matrix, </a:t>
                </a:r>
                <a14:m>
                  <m:oMath xmlns:m="http://schemas.openxmlformats.org/officeDocument/2006/math" xmlns="">
                    <m:r>
                      <a:rPr lang="en-US" b="1" i="0" dirty="0" smtClean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 smtClean="0"/>
                  <a:t>, with size </a:t>
                </a:r>
                <a14:m>
                  <m:oMath xmlns:m="http://schemas.openxmlformats.org/officeDocument/2006/math" xmlns="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s-ES" i="1" dirty="0">
                        <a:latin typeface="Cambria Math" charset="0"/>
                      </a:rPr>
                      <m:t>𝑡</m:t>
                    </m:r>
                    <m:r>
                      <a:rPr lang="en-US" i="1" dirty="0">
                        <a:latin typeface="Cambria Math" charset="0"/>
                      </a:rPr>
                      <m:t> × </m:t>
                    </m:r>
                    <m:r>
                      <a:rPr lang="es-ES" i="1" dirty="0">
                        <a:latin typeface="Cambria Math" charset="0"/>
                      </a:rPr>
                      <m:t>𝑑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s-ES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 is the number of terms (tokens), and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s-ES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 is the number of documents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1417638"/>
                <a:ext cx="8229600" cy="1796083"/>
              </a:xfrm>
              <a:blipFill rotWithShape="0">
                <a:blip r:embed="rId2"/>
                <a:stretch>
                  <a:fillRect l="-1556" t="-6803" b="-8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Analysis/Indexing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59632" y="3501007"/>
                <a:ext cx="1941119" cy="20882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smtClean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lang="es-ES" sz="2400" b="1" dirty="0" smtClean="0"/>
              </a:p>
              <a:p>
                <a:pPr algn="ctr"/>
                <a:r>
                  <a:rPr lang="en-US" sz="2000" dirty="0" smtClean="0"/>
                  <a:t>(</a:t>
                </a:r>
                <a14:m>
                  <m:oMath xmlns:m="http://schemas.openxmlformats.org/officeDocument/2006/math" xmlns="">
                    <m:r>
                      <a:rPr lang="es-ES" sz="2000" b="0" i="1" smtClean="0">
                        <a:latin typeface="Cambria Math" charset="0"/>
                      </a:rPr>
                      <m:t>𝑡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01007"/>
                <a:ext cx="1941119" cy="20882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1619672" y="3501006"/>
            <a:ext cx="144016" cy="2088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0191" y="5732509"/>
                <a:ext cx="25202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s-ES" b="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err="1" smtClean="0"/>
                  <a:t>-th</a:t>
                </a:r>
                <a:r>
                  <a:rPr lang="en-US" dirty="0" smtClean="0"/>
                  <a:t> column: TF-IDF representation of document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91" y="5732509"/>
                <a:ext cx="252028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217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32" idx="2"/>
            <a:endCxn id="5" idx="1"/>
          </p:cNvCxnSpPr>
          <p:nvPr/>
        </p:nvCxnSpPr>
        <p:spPr>
          <a:xfrm rot="16200000" flipH="1">
            <a:off x="1658468" y="5622450"/>
            <a:ext cx="604935" cy="538511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322" y="1417638"/>
                <a:ext cx="8229600" cy="301947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LSI computes the term and document vector spaces by means of the singular value decomposition (SVD) of matrix, </a:t>
                </a:r>
                <a14:m>
                  <m:oMath xmlns:m="http://schemas.openxmlformats.org/officeDocument/2006/math" xmlns="">
                    <m:r>
                      <a:rPr lang="en-US" b="1" i="0" dirty="0" smtClean="0">
                        <a:latin typeface="Cambria Math" charset="0"/>
                      </a:rPr>
                      <m:t>𝐀</m:t>
                    </m:r>
                    <m:r>
                      <a:rPr lang="es-ES" b="1" i="0" dirty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s-ES" b="0" i="1" dirty="0" smtClean="0">
                        <a:latin typeface="Cambria Math" charset="0"/>
                      </a:rPr>
                      <m:t>𝑡</m:t>
                    </m:r>
                    <m:r>
                      <a:rPr lang="en-US" i="1" dirty="0">
                        <a:latin typeface="Cambria Math" charset="0"/>
                      </a:rPr>
                      <m:t> × </m:t>
                    </m:r>
                    <m:r>
                      <a:rPr lang="es-ES" b="0" i="1" dirty="0" smtClean="0">
                        <a:latin typeface="Cambria Math" charset="0"/>
                      </a:rPr>
                      <m:t>𝑑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, with rank 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, into the product of 3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1" i="0">
                          <a:latin typeface="Cambria Math" charset="0"/>
                        </a:rPr>
                        <m:t>𝐀</m:t>
                      </m:r>
                      <m:r>
                        <a:rPr lang="es-ES_tradnl" i="1">
                          <a:latin typeface="Cambria Math" charset="0"/>
                        </a:rPr>
                        <m:t>=</m:t>
                      </m:r>
                      <m:r>
                        <a:rPr lang="es-ES_tradnl" b="1" i="0">
                          <a:latin typeface="Cambria Math" charset="0"/>
                        </a:rPr>
                        <m:t>𝐓𝐒</m:t>
                      </m:r>
                      <m:sSup>
                        <m:sSupPr>
                          <m:ctrlPr>
                            <a:rPr lang="es-ES_tradnl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_tradnl" b="1" i="0">
                              <a:latin typeface="Cambria Math" charset="0"/>
                            </a:rPr>
                            <m:t>𝐃</m:t>
                          </m:r>
                        </m:e>
                        <m:sup>
                          <m:r>
                            <a:rPr lang="es-ES_tradnl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 xmlns="">
                    <m:r>
                      <a:rPr lang="en-US" b="1" dirty="0">
                        <a:latin typeface="Cambria Math" charset="0"/>
                      </a:rPr>
                      <m:t>𝐓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 xmlns="">
                    <m:r>
                      <a:rPr lang="es-ES" b="0" i="1" dirty="0" smtClean="0">
                        <a:latin typeface="Cambria Math" charset="0"/>
                      </a:rPr>
                      <m:t>𝑡</m:t>
                    </m:r>
                    <m:r>
                      <a:rPr lang="en-US" i="1" dirty="0" smtClean="0">
                        <a:latin typeface="Cambria Math" charset="0"/>
                      </a:rPr>
                      <m:t> × </m:t>
                    </m:r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): Unitary concept </a:t>
                </a:r>
                <a:r>
                  <a:rPr lang="en-US" dirty="0"/>
                  <a:t>vector </a:t>
                </a:r>
                <a:r>
                  <a:rPr lang="en-US" dirty="0" smtClean="0"/>
                  <a:t>matrix: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s-ES_tradnl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_tradnl" b="1" i="0" smtClean="0">
                            <a:latin typeface="Cambria Math" charset="0"/>
                          </a:rPr>
                          <m:t>𝐓</m:t>
                        </m:r>
                      </m:e>
                      <m:sup>
                        <m:r>
                          <a:rPr lang="es-ES_tradnl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s-ES_tradnl" b="1" i="0" smtClean="0">
                        <a:latin typeface="Cambria Math" charset="0"/>
                      </a:rPr>
                      <m:t>𝐓</m:t>
                    </m:r>
                    <m:r>
                      <a:rPr lang="es-ES_tradnl" b="0" i="1" smtClean="0">
                        <a:latin typeface="Cambria Math" charset="0"/>
                      </a:rPr>
                      <m:t>=</m:t>
                    </m:r>
                    <m:r>
                      <a:rPr lang="es-ES_tradnl" b="1" i="0" smtClean="0">
                        <a:latin typeface="Cambria Math" charset="0"/>
                      </a:rPr>
                      <m:t>𝐈</m:t>
                    </m:r>
                    <m:r>
                      <a:rPr lang="es-ES_tradnl" b="0" i="1" baseline="-25000" smtClean="0">
                        <a:latin typeface="Cambria Math" charset="0"/>
                      </a:rPr>
                      <m:t>𝑟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 xmlns="">
                    <m:r>
                      <a:rPr lang="en-US" b="1" i="0" dirty="0">
                        <a:latin typeface="Cambria Math" charset="0"/>
                      </a:rPr>
                      <m:t>𝐒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𝑟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×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): Diagonal matrix of singular values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latin typeface="Cambria Math" charset="0"/>
                        </a:rPr>
                        <m:t>𝑠</m:t>
                      </m:r>
                      <m:r>
                        <a:rPr lang="es-ES_tradnl" i="1" baseline="-25000">
                          <a:latin typeface="Cambria Math" charset="0"/>
                        </a:rPr>
                        <m:t>11</m:t>
                      </m:r>
                      <m:r>
                        <a:rPr lang="es-ES_tradnl" i="1">
                          <a:latin typeface="Cambria Math" charset="0"/>
                        </a:rPr>
                        <m:t>&gt;</m:t>
                      </m:r>
                      <m:r>
                        <a:rPr lang="es-ES_tradnl" i="1">
                          <a:latin typeface="Cambria Math" charset="0"/>
                        </a:rPr>
                        <m:t>𝑠</m:t>
                      </m:r>
                      <m:r>
                        <a:rPr lang="es-ES_tradnl" i="1" baseline="-25000">
                          <a:latin typeface="Cambria Math" charset="0"/>
                        </a:rPr>
                        <m:t>22</m:t>
                      </m:r>
                      <m:r>
                        <a:rPr lang="es-ES_tradnl" i="1">
                          <a:latin typeface="Cambria Math" charset="0"/>
                        </a:rPr>
                        <m:t>&gt;…&gt;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𝑟𝑟</m:t>
                          </m:r>
                        </m:sub>
                      </m:sSub>
                      <m:r>
                        <a:rPr lang="es-ES_tradnl" i="1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 xmlns="">
                    <m:r>
                      <a:rPr lang="en-US" b="1" i="0" dirty="0">
                        <a:latin typeface="Cambria Math" charset="0"/>
                      </a:rPr>
                      <m:t>𝐃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 xmlns="">
                    <m:r>
                      <a:rPr lang="es-ES" b="0" i="1" dirty="0" smtClean="0">
                        <a:latin typeface="Cambria Math" charset="0"/>
                      </a:rPr>
                      <m:t>𝑑</m:t>
                    </m:r>
                    <m:r>
                      <a:rPr lang="en-US" i="1" dirty="0">
                        <a:latin typeface="Cambria Math" charset="0"/>
                      </a:rPr>
                      <m:t> × </m:t>
                    </m:r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): Unitary concept-document matrix: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s-ES_tradnl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_tradnl" b="1" i="0">
                            <a:latin typeface="Cambria Math" charset="0"/>
                          </a:rPr>
                          <m:t>𝐃</m:t>
                        </m:r>
                      </m:e>
                      <m:sup>
                        <m:r>
                          <a:rPr lang="es-ES_tradnl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s-ES_tradnl" b="1" i="0">
                        <a:latin typeface="Cambria Math" charset="0"/>
                      </a:rPr>
                      <m:t>𝐃</m:t>
                    </m:r>
                    <m:r>
                      <a:rPr lang="es-ES_tradnl" i="1">
                        <a:latin typeface="Cambria Math" charset="0"/>
                      </a:rPr>
                      <m:t>=</m:t>
                    </m:r>
                    <m:r>
                      <a:rPr lang="es-ES_tradnl" b="1" i="0" smtClean="0">
                        <a:latin typeface="Cambria Math" charset="0"/>
                      </a:rPr>
                      <m:t>𝐈</m:t>
                    </m:r>
                    <m:r>
                      <a:rPr lang="es-ES_tradnl" b="0" i="1" baseline="-25000" smtClean="0">
                        <a:latin typeface="Cambria Math" charset="0"/>
                      </a:rPr>
                      <m:t>𝑟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1417638"/>
                <a:ext cx="8229600" cy="3019474"/>
              </a:xfrm>
              <a:blipFill rotWithShape="0">
                <a:blip r:embed="rId2"/>
                <a:stretch>
                  <a:fillRect l="-1111" t="-3838" r="-1185" b="-7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Analysis/Indexing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7584" y="4509120"/>
                <a:ext cx="1941119" cy="208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smtClean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lang="es-ES" sz="2400" b="1" dirty="0" smtClean="0"/>
              </a:p>
              <a:p>
                <a:pPr algn="ctr"/>
                <a:r>
                  <a:rPr lang="en-US" sz="2000" dirty="0" smtClean="0"/>
                  <a:t>(</a:t>
                </a:r>
                <a14:m>
                  <m:oMath xmlns:m="http://schemas.openxmlformats.org/officeDocument/2006/math" xmlns="">
                    <m:r>
                      <a:rPr lang="es-ES" sz="2000" b="0" i="1" smtClean="0">
                        <a:latin typeface="Cambria Math" charset="0"/>
                      </a:rPr>
                      <m:t>𝑡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09120"/>
                <a:ext cx="1941119" cy="20882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99792" y="526689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5056263" y="4699539"/>
            <a:ext cx="1675977" cy="16763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60244" y="4703731"/>
            <a:ext cx="144016" cy="144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2644" y="4856131"/>
            <a:ext cx="14401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5044" y="5008531"/>
            <a:ext cx="1440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17444" y="517569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22244" y="5465731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74644" y="5618131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7044" y="5770531"/>
            <a:ext cx="144016" cy="1440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79444" y="5922931"/>
            <a:ext cx="144016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31844" y="6075331"/>
            <a:ext cx="144016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84244" y="6227731"/>
            <a:ext cx="144016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6016" y="5302635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302635"/>
                <a:ext cx="3600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669844" y="5313331"/>
            <a:ext cx="1440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0232" y="5256439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56439"/>
                <a:ext cx="3600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11624" y="4509120"/>
                <a:ext cx="1676400" cy="20882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latin typeface="Cambria Math" charset="0"/>
                        </a:rPr>
                        <m:t>𝐓</m:t>
                      </m:r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</a:rPr>
                      <m:t>𝑡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24" y="4509120"/>
                <a:ext cx="1676400" cy="20882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023369" y="4699540"/>
                <a:ext cx="1941119" cy="1672208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2000" b="1" i="0" smtClean="0">
                              <a:latin typeface="Cambria Math" charset="0"/>
                            </a:rPr>
                            <m:t>𝐃</m:t>
                          </m:r>
                        </m:e>
                        <m:sup>
                          <m:r>
                            <a:rPr lang="es-ES" sz="2000" b="1" i="1" smtClean="0">
                              <a:latin typeface="Cambria Math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b="0" i="1" smtClean="0">
                        <a:latin typeface="Cambria Math" charset="0"/>
                      </a:rPr>
                      <m:t>𝑟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69" y="4699540"/>
                <a:ext cx="1941119" cy="16722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35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28272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LSI approximates </a:t>
                </a:r>
                <a14:m>
                  <m:oMath xmlns:m="http://schemas.openxmlformats.org/officeDocument/2006/math" xmlns="">
                    <m:r>
                      <a:rPr lang="en-US" b="1" i="0" dirty="0" smtClean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 smtClean="0"/>
                  <a:t> using a reduced number </a:t>
                </a:r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 of concepts (the “topics” in LSI), by ignoring the smallest singular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_tradnl" b="0" i="1" dirty="0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s-ES_tradnl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s-ES_tradnl" b="0" i="1" dirty="0" smtClean="0">
                              <a:latin typeface="Cambria Math" charset="0"/>
                            </a:rPr>
                            <m:t>+1,</m:t>
                          </m:r>
                          <m:r>
                            <a:rPr lang="es-ES_tradnl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s-ES_tradnl" b="0" i="1" dirty="0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s-ES_trad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≈0, …,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_tradnl" i="1" dirty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s-ES_tradnl" b="0" i="1" dirty="0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s-ES_tradnl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s-ES_tradnl" b="0" i="1" dirty="0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lang="es-ES_tradnl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s-ES_trad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   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 xmlns="">
                    <m:r>
                      <a:rPr lang="en-US" b="1" dirty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is approximated as 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1" smtClean="0">
                          <a:latin typeface="Cambria Math" charset="0"/>
                        </a:rPr>
                        <m:t>𝐀</m:t>
                      </m:r>
                      <m:r>
                        <a:rPr lang="es-ES_tradnl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s-ES_tradnl" b="1">
                              <a:latin typeface="Cambria Math" charset="0"/>
                            </a:rPr>
                            <m:t>𝐓</m:t>
                          </m:r>
                        </m:e>
                        <m:sub>
                          <m:r>
                            <a:rPr lang="es-ES_tradnl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s-ES_tradnl" b="1" i="0" smtClean="0">
                              <a:latin typeface="Cambria Math" charset="0"/>
                            </a:rPr>
                            <m:t>𝐒</m:t>
                          </m:r>
                        </m:e>
                        <m:sub>
                          <m:r>
                            <a:rPr lang="es-ES_tradnl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_tradnl" b="1">
                              <a:latin typeface="Cambria Math" charset="0"/>
                            </a:rPr>
                            <m:t>𝐃</m:t>
                          </m:r>
                        </m:e>
                        <m:sub>
                          <m:r>
                            <a:rPr lang="es-ES_tradnl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2827252"/>
              </a:xfrm>
              <a:blipFill rotWithShape="0">
                <a:blip r:embed="rId2"/>
                <a:stretch>
                  <a:fillRect l="-1481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Analysis/Indexing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7584" y="4523198"/>
                <a:ext cx="1941119" cy="20741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smtClean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lang="es-ES" sz="2400" b="1" dirty="0" smtClean="0"/>
              </a:p>
              <a:p>
                <a:pPr algn="ctr"/>
                <a:r>
                  <a:rPr lang="en-US" sz="2000" dirty="0" smtClean="0"/>
                  <a:t>(</a:t>
                </a:r>
                <a14:m>
                  <m:oMath xmlns:m="http://schemas.openxmlformats.org/officeDocument/2006/math" xmlns="">
                    <m:r>
                      <a:rPr lang="es-ES" sz="2000" b="0" i="1" smtClean="0">
                        <a:latin typeface="Cambria Math" charset="0"/>
                      </a:rPr>
                      <m:t>𝑡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23198"/>
                <a:ext cx="1941119" cy="2074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6695" y="5266892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95" y="5266892"/>
                <a:ext cx="360040" cy="584775"/>
              </a:xfrm>
              <a:prstGeom prst="rect">
                <a:avLst/>
              </a:prstGeom>
              <a:blipFill rotWithShape="0">
                <a:blip r:embed="rId4"/>
                <a:stretch>
                  <a:fillRect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053166" y="4699539"/>
            <a:ext cx="1675977" cy="16763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7147" y="4703731"/>
            <a:ext cx="144016" cy="144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09547" y="4856131"/>
            <a:ext cx="14401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61947" y="5008531"/>
            <a:ext cx="1440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4347" y="517569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12919" y="5302635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19" y="5302635"/>
                <a:ext cx="3600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66747" y="5313331"/>
            <a:ext cx="1440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7135" y="5256439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35" y="5256439"/>
                <a:ext cx="3600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28743" y="4523198"/>
            <a:ext cx="1676400" cy="20741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7020272" y="4699540"/>
            <a:ext cx="1941119" cy="1672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130309" y="4523198"/>
                <a:ext cx="753846" cy="20741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latin typeface="Cambria Math" charset="0"/>
                            </a:rPr>
                            <m:t>𝐓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</a:rPr>
                      <m:t>𝑡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09" y="4523198"/>
                <a:ext cx="753846" cy="2074154"/>
              </a:xfrm>
              <a:prstGeom prst="rect">
                <a:avLst/>
              </a:prstGeom>
              <a:blipFill rotWithShape="0">
                <a:blip r:embed="rId7"/>
                <a:stretch>
                  <a:fillRect l="-3937"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020271" y="4699539"/>
                <a:ext cx="1941119" cy="750991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" sz="2000" b="1">
                              <a:latin typeface="Cambria Math" charset="0"/>
                            </a:rPr>
                            <m:t>𝐃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charset="0"/>
                            </a:rPr>
                            <m:t>𝒌</m:t>
                          </m:r>
                        </m:sub>
                        <m:sup>
                          <m:r>
                            <a:rPr lang="es-ES" sz="2000" b="1" i="1"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b="0" i="1" smtClean="0">
                        <a:latin typeface="Cambria Math" charset="0"/>
                      </a:rPr>
                      <m:t>𝑘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699539"/>
                <a:ext cx="1941119" cy="750991"/>
              </a:xfrm>
              <a:prstGeom prst="rect">
                <a:avLst/>
              </a:prstGeom>
              <a:blipFill rotWithShape="0">
                <a:blip r:embed="rId8"/>
                <a:stretch>
                  <a:fillRect b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17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28272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LSI approximates </a:t>
                </a:r>
                <a14:m>
                  <m:oMath xmlns:m="http://schemas.openxmlformats.org/officeDocument/2006/math" xmlns="">
                    <m:r>
                      <a:rPr lang="en-US" b="1" dirty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/>
                  <a:t> using a reduced number (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) of concepts (the “topics” in LSI), by ignoring the smallest singular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_tradnl" i="1" dirty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s-ES_tradnl" i="1" dirty="0">
                              <a:latin typeface="Cambria Math" charset="0"/>
                            </a:rPr>
                            <m:t>𝑘</m:t>
                          </m:r>
                          <m:r>
                            <a:rPr lang="es-ES_tradnl" i="1" dirty="0">
                              <a:latin typeface="Cambria Math" charset="0"/>
                            </a:rPr>
                            <m:t>+1,</m:t>
                          </m:r>
                          <m:r>
                            <a:rPr lang="es-ES_tradnl" i="1" dirty="0">
                              <a:latin typeface="Cambria Math" charset="0"/>
                            </a:rPr>
                            <m:t>𝑘</m:t>
                          </m:r>
                          <m:r>
                            <a:rPr lang="es-ES_tradnl" i="1" dirty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s-ES_tradnl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≈0, …,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_tradnl" i="1" dirty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s-ES_tradnl" i="1" dirty="0">
                              <a:latin typeface="Cambria Math" charset="0"/>
                            </a:rPr>
                            <m:t>𝑟</m:t>
                          </m:r>
                          <m:r>
                            <a:rPr lang="es-ES_tradnl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s-ES_tradnl" i="1" dirty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lang="es-ES_tradnl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≈0   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 xmlns="">
                    <m:r>
                      <a:rPr lang="en-US" b="1" dirty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/>
                  <a:t>, is approximated as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1">
                          <a:latin typeface="Cambria Math" charset="0"/>
                        </a:rPr>
                        <m:t>𝐀</m:t>
                      </m:r>
                      <m:r>
                        <a:rPr lang="es-ES_tradnl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s-ES_tradnl" b="1">
                              <a:latin typeface="Cambria Math" charset="0"/>
                            </a:rPr>
                            <m:t>𝐓</m:t>
                          </m:r>
                        </m:e>
                        <m:sub>
                          <m:r>
                            <a:rPr lang="es-ES_tradnl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s-ES_tradnl" b="1">
                              <a:latin typeface="Cambria Math" charset="0"/>
                            </a:rPr>
                            <m:t>𝐒</m:t>
                          </m:r>
                        </m:e>
                        <m:sub>
                          <m:r>
                            <a:rPr lang="es-ES_tradnl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_tradnl" b="1">
                              <a:latin typeface="Cambria Math" charset="0"/>
                            </a:rPr>
                            <m:t>𝐃</m:t>
                          </m:r>
                        </m:e>
                        <m:sub>
                          <m:r>
                            <a:rPr lang="es-ES_tradnl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s-ES_tradnl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2827252"/>
              </a:xfrm>
              <a:blipFill rotWithShape="0">
                <a:blip r:embed="rId2"/>
                <a:stretch>
                  <a:fillRect l="-1481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Analysis/Indexing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902689" y="4523198"/>
                <a:ext cx="1941119" cy="20741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smtClean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lang="es-ES" sz="2400" b="1" dirty="0" smtClean="0"/>
              </a:p>
              <a:p>
                <a:pPr algn="ctr"/>
                <a:r>
                  <a:rPr lang="en-US" sz="2000" dirty="0" smtClean="0"/>
                  <a:t>(</a:t>
                </a:r>
                <a14:m>
                  <m:oMath xmlns:m="http://schemas.openxmlformats.org/officeDocument/2006/math" xmlns="">
                    <m:r>
                      <a:rPr lang="es-ES" sz="2000" b="0" i="1" smtClean="0">
                        <a:latin typeface="Cambria Math" charset="0"/>
                      </a:rPr>
                      <m:t>𝑡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89" y="4523198"/>
                <a:ext cx="1941119" cy="2074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43808" y="5266892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266892"/>
                <a:ext cx="36004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534483" y="5191472"/>
            <a:ext cx="757597" cy="750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38464" y="5195664"/>
            <a:ext cx="144016" cy="144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90864" y="5348064"/>
            <a:ext cx="14401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43264" y="5500464"/>
            <a:ext cx="1440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95664" y="5667632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7944" y="5266892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266892"/>
                <a:ext cx="3600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5148064" y="5805264"/>
            <a:ext cx="1440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64088" y="5256439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256439"/>
                <a:ext cx="3600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314098" y="4523198"/>
                <a:ext cx="753846" cy="20741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latin typeface="Cambria Math" charset="0"/>
                            </a:rPr>
                            <m:t>𝐓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</a:rPr>
                      <m:t>𝑡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98" y="4523198"/>
                <a:ext cx="753846" cy="2074154"/>
              </a:xfrm>
              <a:prstGeom prst="rect">
                <a:avLst/>
              </a:prstGeom>
              <a:blipFill rotWithShape="0">
                <a:blip r:embed="rId7"/>
                <a:stretch>
                  <a:fillRect l="-3937"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871241" y="5198289"/>
                <a:ext cx="1941119" cy="750991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" sz="2000" b="1">
                              <a:latin typeface="Cambria Math" charset="0"/>
                            </a:rPr>
                            <m:t>𝐃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charset="0"/>
                            </a:rPr>
                            <m:t>𝒌</m:t>
                          </m:r>
                        </m:sub>
                        <m:sup>
                          <m:r>
                            <a:rPr lang="es-ES" sz="2000" b="1" i="1"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b="0" i="1" smtClean="0">
                        <a:latin typeface="Cambria Math" charset="0"/>
                      </a:rPr>
                      <m:t>𝑘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241" y="5198289"/>
                <a:ext cx="1941119" cy="750991"/>
              </a:xfrm>
              <a:prstGeom prst="rect">
                <a:avLst/>
              </a:prstGeom>
              <a:blipFill rotWithShape="0">
                <a:blip r:embed="rId8"/>
                <a:stretch>
                  <a:fillRect b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97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7105370" cy="28272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s-ES_tradnl" b="1">
                            <a:latin typeface="Cambria Math" charset="0"/>
                          </a:rPr>
                          <m:t>𝐓</m:t>
                        </m:r>
                      </m:e>
                      <m: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the topic matrix. </a:t>
                </a:r>
              </a:p>
              <a:p>
                <a:pPr lvl="1"/>
                <a:r>
                  <a:rPr lang="en-US" dirty="0" smtClean="0"/>
                  <a:t>Column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s-ES_tradnl" b="1">
                            <a:latin typeface="Cambria Math" charset="0"/>
                          </a:rPr>
                          <m:t>𝐓</m:t>
                        </m:r>
                      </m:e>
                      <m: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represents topic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as a vector of weights, one per token.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7105370" cy="2827252"/>
              </a:xfrm>
              <a:blipFill rotWithShape="0">
                <a:blip r:embed="rId2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Analysis/Indexing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51720" y="3284985"/>
                <a:ext cx="753846" cy="20882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latin typeface="Cambria Math" charset="0"/>
                            </a:rPr>
                            <m:t>𝐓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284985"/>
                <a:ext cx="753846" cy="20882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555776" y="3284985"/>
            <a:ext cx="105774" cy="20882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20731" y="5517232"/>
                <a:ext cx="183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s-ES" b="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topic vector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31" y="5517232"/>
                <a:ext cx="183930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>
            <a:stCxn id="17" idx="2"/>
            <a:endCxn id="18" idx="1"/>
          </p:cNvCxnSpPr>
          <p:nvPr/>
        </p:nvCxnSpPr>
        <p:spPr>
          <a:xfrm rot="16200000" flipH="1">
            <a:off x="2650356" y="5331523"/>
            <a:ext cx="328682" cy="412068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0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969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Note that the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 of </a:t>
                </a:r>
                <a14:m>
                  <m:oMath xmlns:m="http://schemas.openxmlformats.org/officeDocument/2006/math" xmlns="">
                    <m:r>
                      <a:rPr lang="es-ES" b="1">
                        <a:latin typeface="Cambria Math" charset="0"/>
                      </a:rPr>
                      <m:t>𝐀</m:t>
                    </m:r>
                    <m:r>
                      <a:rPr lang="es-ES" b="1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s-ES" dirty="0" smtClean="0"/>
                  <a:t>d</a:t>
                </a:r>
                <a:r>
                  <a:rPr lang="en-US" dirty="0" err="1" smtClean="0"/>
                  <a:t>epends</a:t>
                </a:r>
                <a:r>
                  <a:rPr lang="en-US" dirty="0" smtClean="0"/>
                  <a:t> on the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 of 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s-ES" b="1">
                            <a:latin typeface="Cambria Math" charset="0"/>
                          </a:rPr>
                          <m:t>𝐃</m:t>
                        </m:r>
                      </m:e>
                      <m:sub>
                        <m:r>
                          <a:rPr lang="es-ES" b="1" i="1">
                            <a:latin typeface="Cambria Math" charset="0"/>
                          </a:rPr>
                          <m:t>𝒌</m:t>
                        </m:r>
                      </m:sub>
                      <m:sup>
                        <m:r>
                          <a:rPr lang="es-ES" b="1" i="1">
                            <a:latin typeface="Cambria Math" charset="0"/>
                          </a:rPr>
                          <m:t>𝑻</m:t>
                        </m:r>
                      </m:sup>
                    </m:sSubSup>
                    <m:r>
                      <a:rPr lang="es-E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only.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969681"/>
              </a:xfrm>
              <a:blipFill rotWithShape="0">
                <a:blip r:embed="rId2"/>
                <a:stretch>
                  <a:fillRect l="-1481" t="-12579" b="-17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Analysis/Indexing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409842" y="2420888"/>
                <a:ext cx="1941119" cy="20882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smtClean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lang="es-ES" sz="2400" b="1" dirty="0" smtClean="0"/>
              </a:p>
              <a:p>
                <a:pPr algn="ctr"/>
                <a:r>
                  <a:rPr lang="en-US" sz="2000" dirty="0" smtClean="0"/>
                  <a:t>(</a:t>
                </a:r>
                <a14:m>
                  <m:oMath xmlns:m="http://schemas.openxmlformats.org/officeDocument/2006/math" xmlns="">
                    <m:r>
                      <a:rPr lang="es-ES" sz="2000" b="0" i="1" smtClean="0">
                        <a:latin typeface="Cambria Math" charset="0"/>
                      </a:rPr>
                      <m:t>𝑡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42" y="2420888"/>
                <a:ext cx="1941119" cy="20882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47864" y="3106651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106651"/>
                <a:ext cx="360040" cy="584775"/>
              </a:xfrm>
              <a:prstGeom prst="rect">
                <a:avLst/>
              </a:prstGeom>
              <a:blipFill rotWithShape="0">
                <a:blip r:embed="rId4"/>
                <a:stretch>
                  <a:fillRect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5038539" y="3031231"/>
            <a:ext cx="757597" cy="750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042520" y="3035423"/>
            <a:ext cx="144016" cy="144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94920" y="3187823"/>
            <a:ext cx="14401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47320" y="3340223"/>
            <a:ext cx="1440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99720" y="350739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72000" y="3106651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06651"/>
                <a:ext cx="3600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5652120" y="3645023"/>
            <a:ext cx="1440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796136" y="3096198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096198"/>
                <a:ext cx="3600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818154" y="2420888"/>
                <a:ext cx="753846" cy="20698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latin typeface="Cambria Math" charset="0"/>
                            </a:rPr>
                            <m:t>𝐓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</a:rPr>
                      <m:t>𝑡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54" y="2420888"/>
                <a:ext cx="753846" cy="2069860"/>
              </a:xfrm>
              <a:prstGeom prst="rect">
                <a:avLst/>
              </a:prstGeom>
              <a:blipFill rotWithShape="0">
                <a:blip r:embed="rId7"/>
                <a:stretch>
                  <a:fillRect l="-3125" r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228184" y="3038048"/>
                <a:ext cx="1941119" cy="750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" sz="2000" b="1">
                              <a:latin typeface="Cambria Math" charset="0"/>
                            </a:rPr>
                            <m:t>𝐃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charset="0"/>
                            </a:rPr>
                            <m:t>𝒌</m:t>
                          </m:r>
                        </m:sub>
                        <m:sup>
                          <m:r>
                            <a:rPr lang="es-ES" sz="2000" b="1" i="1"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b="0" i="1" smtClean="0">
                        <a:latin typeface="Cambria Math" charset="0"/>
                      </a:rPr>
                      <m:t>𝑘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038048"/>
                <a:ext cx="1941119" cy="750991"/>
              </a:xfrm>
              <a:prstGeom prst="rect">
                <a:avLst/>
              </a:prstGeom>
              <a:blipFill rotWithShape="0">
                <a:blip r:embed="rId8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847177" y="2420887"/>
            <a:ext cx="159945" cy="20882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665292" y="3038048"/>
            <a:ext cx="138956" cy="7441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4932041" y="2564903"/>
            <a:ext cx="2027587" cy="1745082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1"/>
              <p:cNvSpPr txBox="1">
                <a:spLocks/>
              </p:cNvSpPr>
              <p:nvPr/>
            </p:nvSpPr>
            <p:spPr>
              <a:xfrm>
                <a:off x="609600" y="4632297"/>
                <a:ext cx="5615386" cy="1901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This shows that LSI approximates each document vector in </a:t>
                </a:r>
                <a14:m>
                  <m:oMath xmlns:m="http://schemas.openxmlformats.org/officeDocument/2006/math" xmlns="">
                    <m:r>
                      <a:rPr lang="en-US" b="1" dirty="0" smtClean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 smtClean="0"/>
                  <a:t> is approximated as a linear combination of the topic vectors. 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2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32297"/>
                <a:ext cx="5615386" cy="1901431"/>
              </a:xfrm>
              <a:prstGeom prst="rect">
                <a:avLst/>
              </a:prstGeom>
              <a:blipFill rotWithShape="0">
                <a:blip r:embed="rId9"/>
                <a:stretch>
                  <a:fillRect l="-1846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444208" y="4581128"/>
            <a:ext cx="136862" cy="2088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588224" y="5229200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229200"/>
                <a:ext cx="360040" cy="584775"/>
              </a:xfrm>
              <a:prstGeom prst="rect">
                <a:avLst/>
              </a:prstGeom>
              <a:blipFill rotWithShape="0">
                <a:blip r:embed="rId10"/>
                <a:stretch>
                  <a:fillRect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60404" y="5290844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404" y="5290844"/>
                <a:ext cx="3600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040324" y="4581128"/>
                <a:ext cx="753846" cy="20698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latin typeface="Cambria Math" charset="0"/>
                            </a:rPr>
                            <m:t>𝐓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</a:rPr>
                      <m:t>𝑡</m:t>
                    </m:r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324" y="4581128"/>
                <a:ext cx="753846" cy="2069860"/>
              </a:xfrm>
              <a:prstGeom prst="rect">
                <a:avLst/>
              </a:prstGeom>
              <a:blipFill rotWithShape="0">
                <a:blip r:embed="rId12"/>
                <a:stretch>
                  <a:fillRect l="-3906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8177460" y="5180368"/>
            <a:ext cx="138956" cy="744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" name="Curved Connector 4"/>
          <p:cNvCxnSpPr>
            <a:stCxn id="7" idx="7"/>
            <a:endCxn id="36" idx="0"/>
          </p:cNvCxnSpPr>
          <p:nvPr/>
        </p:nvCxnSpPr>
        <p:spPr>
          <a:xfrm rot="16200000" flipH="1">
            <a:off x="6274864" y="3208295"/>
            <a:ext cx="2359904" cy="1584243"/>
          </a:xfrm>
          <a:prstGeom prst="curvedConnector3">
            <a:avLst>
              <a:gd name="adj1" fmla="val -20516"/>
            </a:avLst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8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Steps </a:t>
            </a:r>
            <a:r>
              <a:rPr lang="en-US" dirty="0"/>
              <a:t>to transform our </a:t>
            </a:r>
            <a:r>
              <a:rPr lang="en-US" dirty="0" err="1"/>
              <a:t>Tf-Idf</a:t>
            </a:r>
            <a:r>
              <a:rPr lang="en-US" dirty="0"/>
              <a:t> corpus via </a:t>
            </a:r>
            <a:r>
              <a:rPr lang="en-US" dirty="0" smtClean="0"/>
              <a:t>LSI into a latent </a:t>
            </a:r>
            <a:r>
              <a:rPr lang="en-US" dirty="0"/>
              <a:t>2-D </a:t>
            </a:r>
            <a:r>
              <a:rPr lang="en-US" dirty="0" smtClean="0"/>
              <a:t>space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incremental updates:</a:t>
            </a:r>
          </a:p>
          <a:p>
            <a:pPr marL="0" indent="0">
              <a:buNone/>
            </a:pPr>
            <a:endParaRPr lang="en-US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LSA-LSI in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00212" y="2492896"/>
            <a:ext cx="7776864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Initialize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 LSI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transformation</a:t>
            </a:r>
          </a:p>
          <a:p>
            <a:pPr marL="5715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models.LsiModel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corpus_tfidf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5715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id2word=dictionary,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num_topics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=2) </a:t>
            </a:r>
          </a:p>
          <a:p>
            <a:pPr marL="5715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On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real corpora, target dimensionality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of</a:t>
            </a:r>
          </a:p>
          <a:p>
            <a:pPr marL="5715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200–500 is recommended as a “golden standard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Create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double wrapper over the original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corpus bow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fold-in-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corpus_lsi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lsi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99592" y="5949280"/>
            <a:ext cx="7776864" cy="404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lsi.add_documents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another_tfidf_corpus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2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Analyzing the topics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trees”, “graph” and “minors” are all related words (and contribute the most to the direction of the first topic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LSA-LSI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08249" y="1988840"/>
            <a:ext cx="7776864" cy="288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 transformations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are actually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executed here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on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the fly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lsi.print_topics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topic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#0(1.594):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0.703*"trees" + -0.538*"graph" + -0.402*"minors" +…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topic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#1(1.476): -0.460*"system" + -0.373*"user" + -0.332*"eps"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+….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7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/>
              <a:t>Analyzing document representation over the topics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LSA-LSI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09936" y="2514624"/>
            <a:ext cx="7776864" cy="3290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doc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corpus_lsi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print(doc)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"The intersection graph of paths in trees"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0,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-0.877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(1, -0.168)]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"System and human system engineering testing of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EPS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0, -0.076), (1,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0.632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)]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6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 smtClean="0"/>
              <a:t>1. Topic Models</a:t>
            </a:r>
          </a:p>
          <a:p>
            <a:r>
              <a:rPr lang="en-US" dirty="0" smtClean="0"/>
              <a:t>2. Latent Semantic Indexing</a:t>
            </a:r>
          </a:p>
          <a:p>
            <a:r>
              <a:rPr lang="en-US" dirty="0" smtClean="0"/>
              <a:t>3.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7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LDA </a:t>
            </a:r>
            <a:r>
              <a:rPr lang="en-US" dirty="0"/>
              <a:t>is another transformation from bag-of-words counts into a topic space of lower dimensionality. </a:t>
            </a:r>
          </a:p>
          <a:p>
            <a:r>
              <a:rPr lang="en-US" dirty="0"/>
              <a:t>LDA is a probabilistic extension of LSA, so LDA’s topics can be interpreted as probability distributions over words. </a:t>
            </a:r>
          </a:p>
          <a:p>
            <a:r>
              <a:rPr lang="en-US" dirty="0"/>
              <a:t>These distributions are inferred automatically from a training corpus. </a:t>
            </a:r>
          </a:p>
          <a:p>
            <a:r>
              <a:rPr lang="en-US" dirty="0"/>
              <a:t>Documents are in turn interpreted as a (soft) mixture of these topics (again, just </a:t>
            </a:r>
            <a:r>
              <a:rPr lang="en-US" dirty="0" smtClean="0"/>
              <a:t>like </a:t>
            </a:r>
            <a:r>
              <a:rPr lang="en-US" dirty="0"/>
              <a:t>LSA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3.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5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pic>
        <p:nvPicPr>
          <p:cNvPr id="2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06" y="1677293"/>
            <a:ext cx="8228192" cy="4335181"/>
          </a:xfrm>
          <a:prstGeom prst="rect">
            <a:avLst/>
          </a:prstGeom>
          <a:ln w="889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120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LDA is a generative probabilistic model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 assumes that documents have been generated according to some probability model with some unknown parameters an certain hidden variables</a:t>
            </a:r>
            <a:endParaRPr lang="en-US" dirty="0"/>
          </a:p>
          <a:p>
            <a:pPr lvl="1"/>
            <a:r>
              <a:rPr lang="en-US" dirty="0" smtClean="0"/>
              <a:t>The corpus data is used to inferring </a:t>
            </a:r>
            <a:r>
              <a:rPr lang="en-US" dirty="0"/>
              <a:t>the topic structure (hidden variables) from the words of documents (observed variables)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LDA</a:t>
            </a:r>
            <a:endParaRPr lang="en-US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2024" y="4446121"/>
            <a:ext cx="4071938" cy="1250157"/>
          </a:xfrm>
          <a:prstGeom prst="rect">
            <a:avLst/>
          </a:prstGeom>
          <a:ln w="889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3476" y="3429000"/>
            <a:ext cx="885404" cy="2872783"/>
          </a:xfrm>
          <a:prstGeom prst="rect">
            <a:avLst/>
          </a:prstGeom>
          <a:ln w="88900">
            <a:miter lim="400000"/>
          </a:ln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953918">
            <a:off x="5957606" y="4181086"/>
            <a:ext cx="1752261" cy="284814"/>
          </a:xfrm>
          <a:prstGeom prst="rect">
            <a:avLst/>
          </a:prstGeom>
        </p:spPr>
      </p:pic>
      <p:pic>
        <p:nvPicPr>
          <p:cNvPr id="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7035" y="3700067"/>
            <a:ext cx="1866305" cy="2330649"/>
          </a:xfrm>
          <a:prstGeom prst="rect">
            <a:avLst/>
          </a:prstGeom>
          <a:ln w="88900">
            <a:miter lim="400000"/>
          </a:ln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673304">
            <a:off x="2202990" y="4525699"/>
            <a:ext cx="1533350" cy="284815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0114" y="5345744"/>
            <a:ext cx="3353314" cy="1058238"/>
          </a:xfrm>
          <a:prstGeom prst="rect">
            <a:avLst/>
          </a:prstGeom>
        </p:spPr>
      </p:pic>
      <p:sp>
        <p:nvSpPr>
          <p:cNvPr id="10" name="Shape 272"/>
          <p:cNvSpPr/>
          <p:nvPr/>
        </p:nvSpPr>
        <p:spPr>
          <a:xfrm>
            <a:off x="4847220" y="3437287"/>
            <a:ext cx="2104615" cy="678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800">
                <a:solidFill>
                  <a:srgbClr val="FF2600"/>
                </a:solidFill>
              </a:defRPr>
            </a:pPr>
            <a:r>
              <a:rPr sz="1969"/>
              <a:t>Topic distribution</a:t>
            </a:r>
          </a:p>
          <a:p>
            <a:pPr>
              <a:defRPr sz="2800">
                <a:solidFill>
                  <a:srgbClr val="FF2600"/>
                </a:solidFill>
              </a:defRPr>
            </a:pPr>
            <a:r>
              <a:rPr sz="1969"/>
              <a:t>over the vocabulary</a:t>
            </a:r>
          </a:p>
        </p:txBody>
      </p:sp>
      <p:sp>
        <p:nvSpPr>
          <p:cNvPr id="11" name="Shape 273"/>
          <p:cNvSpPr/>
          <p:nvPr/>
        </p:nvSpPr>
        <p:spPr>
          <a:xfrm>
            <a:off x="1796481" y="3675968"/>
            <a:ext cx="2314244" cy="678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rPr sz="1969"/>
              <a:t>Topic proportions of d-th document</a:t>
            </a:r>
          </a:p>
        </p:txBody>
      </p:sp>
      <p:sp>
        <p:nvSpPr>
          <p:cNvPr id="12" name="Shape 274"/>
          <p:cNvSpPr/>
          <p:nvPr/>
        </p:nvSpPr>
        <p:spPr>
          <a:xfrm>
            <a:off x="3974042" y="5733256"/>
            <a:ext cx="3046230" cy="678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rPr sz="1969" dirty="0"/>
              <a:t>Topic assignment of n-th word in document d-th</a:t>
            </a:r>
          </a:p>
        </p:txBody>
      </p:sp>
    </p:spTree>
    <p:extLst>
      <p:ext uri="{BB962C8B-B14F-4D97-AF65-F5344CB8AC3E}">
        <p14:creationId xmlns:p14="http://schemas.microsoft.com/office/powerpoint/2010/main" val="93982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056854" y="1268760"/>
            <a:ext cx="1644922" cy="18001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Corpus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3066389"/>
          </a:xfrm>
        </p:spPr>
        <p:txBody>
          <a:bodyPr/>
          <a:lstStyle/>
          <a:p>
            <a:r>
              <a:rPr lang="en-US" dirty="0" smtClean="0"/>
              <a:t>Inference: </a:t>
            </a:r>
          </a:p>
          <a:p>
            <a:pPr lvl="1"/>
            <a:r>
              <a:rPr lang="en-US" dirty="0" smtClean="0"/>
              <a:t>Given the corpus, obtain the vocabulary.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In real documents, token proportions are far from uniform.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na</a:t>
            </a:r>
            <a:r>
              <a:rPr lang="es-ES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corpus generator: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3298" y="1412776"/>
            <a:ext cx="1152128" cy="91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oken generator</a:t>
            </a:r>
            <a:endParaRPr lang="en-US" dirty="0"/>
          </a:p>
        </p:txBody>
      </p:sp>
      <p:cxnSp>
        <p:nvCxnSpPr>
          <p:cNvPr id="43" name="Curved Connector 42"/>
          <p:cNvCxnSpPr>
            <a:stCxn id="4" idx="3"/>
            <a:endCxn id="85" idx="0"/>
          </p:cNvCxnSpPr>
          <p:nvPr/>
        </p:nvCxnSpPr>
        <p:spPr>
          <a:xfrm>
            <a:off x="4145426" y="1868258"/>
            <a:ext cx="3026363" cy="250310"/>
          </a:xfrm>
          <a:prstGeom prst="bent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5" idx="4"/>
            <a:endCxn id="4" idx="1"/>
          </p:cNvCxnSpPr>
          <p:nvPr/>
        </p:nvCxnSpPr>
        <p:spPr>
          <a:xfrm>
            <a:off x="2494112" y="1862238"/>
            <a:ext cx="499186" cy="60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hevron 87"/>
          <p:cNvSpPr/>
          <p:nvPr/>
        </p:nvSpPr>
        <p:spPr>
          <a:xfrm>
            <a:off x="7308304" y="2118568"/>
            <a:ext cx="895586" cy="21087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100" dirty="0" smtClean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6776714" y="2118568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0" name="Chevron 89"/>
          <p:cNvSpPr/>
          <p:nvPr/>
        </p:nvSpPr>
        <p:spPr>
          <a:xfrm>
            <a:off x="6156176" y="2118568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9" name="Chevron 88"/>
          <p:cNvSpPr/>
          <p:nvPr/>
        </p:nvSpPr>
        <p:spPr>
          <a:xfrm>
            <a:off x="5562910" y="2119136"/>
            <a:ext cx="895586" cy="210303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1259632" y="1664217"/>
            <a:ext cx="1234480" cy="39604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70" name="Chevron 69"/>
          <p:cNvSpPr/>
          <p:nvPr/>
        </p:nvSpPr>
        <p:spPr>
          <a:xfrm>
            <a:off x="4955356" y="2118568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8946" y="204583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Doc.</a:t>
            </a:r>
          </a:p>
        </p:txBody>
      </p:sp>
      <p:sp>
        <p:nvSpPr>
          <p:cNvPr id="25" name="Chevron 24"/>
          <p:cNvSpPr/>
          <p:nvPr/>
        </p:nvSpPr>
        <p:spPr>
          <a:xfrm>
            <a:off x="6415064" y="2501463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5821798" y="2493317"/>
            <a:ext cx="895586" cy="21901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214244" y="2501463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7834" y="24287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Doc.</a:t>
            </a:r>
          </a:p>
        </p:txBody>
      </p:sp>
      <p:sp>
        <p:nvSpPr>
          <p:cNvPr id="30" name="Chevron 29"/>
          <p:cNvSpPr/>
          <p:nvPr/>
        </p:nvSpPr>
        <p:spPr>
          <a:xfrm>
            <a:off x="7780870" y="2819365"/>
            <a:ext cx="895586" cy="213864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160332" y="2819365"/>
            <a:ext cx="895586" cy="213864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567066" y="2819365"/>
            <a:ext cx="895586" cy="213864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5959512" y="2819365"/>
            <a:ext cx="895586" cy="213864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8024" y="27496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Doc.</a:t>
            </a:r>
          </a:p>
        </p:txBody>
      </p:sp>
      <p:sp>
        <p:nvSpPr>
          <p:cNvPr id="38" name="Chevron 37"/>
          <p:cNvSpPr/>
          <p:nvPr/>
        </p:nvSpPr>
        <p:spPr>
          <a:xfrm>
            <a:off x="6124686" y="3132401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531420" y="3132969"/>
            <a:ext cx="895586" cy="210303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5379958" y="2819364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8326" y="30596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Doc.</a:t>
            </a:r>
          </a:p>
        </p:txBody>
      </p:sp>
    </p:spTree>
    <p:extLst>
      <p:ext uri="{BB962C8B-B14F-4D97-AF65-F5344CB8AC3E}">
        <p14:creationId xmlns:p14="http://schemas.microsoft.com/office/powerpoint/2010/main" val="140941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043609" y="1340768"/>
            <a:ext cx="2841281" cy="18001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Corpus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30963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Differentiated token proportions.</a:t>
            </a:r>
          </a:p>
          <a:p>
            <a:r>
              <a:rPr lang="en-US" dirty="0" smtClean="0"/>
              <a:t>Inference (for a given corpus):</a:t>
            </a:r>
            <a:endParaRPr lang="en-US" dirty="0"/>
          </a:p>
          <a:p>
            <a:pPr lvl="1"/>
            <a:r>
              <a:rPr lang="en-US" dirty="0" smtClean="0"/>
              <a:t>Compute the vocabulary and estimate the token distribution.</a:t>
            </a:r>
          </a:p>
          <a:p>
            <a:pPr lvl="1"/>
            <a:r>
              <a:rPr lang="en-US" dirty="0" smtClean="0"/>
              <a:t>The token distribution can be easily estimated from token frequencies</a:t>
            </a:r>
            <a:r>
              <a:rPr lang="en-US" dirty="0"/>
              <a:t> </a:t>
            </a:r>
            <a:r>
              <a:rPr lang="en-US" dirty="0" smtClean="0"/>
              <a:t>measured over the whole corpus.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Real corpora are heterogeneous: each document use to obey a different token distribution.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homogeneous corpus generator: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1960" y="1446484"/>
            <a:ext cx="1152128" cy="71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generator</a:t>
            </a:r>
            <a:endParaRPr lang="en-US" dirty="0"/>
          </a:p>
        </p:txBody>
      </p:sp>
      <p:cxnSp>
        <p:nvCxnSpPr>
          <p:cNvPr id="43" name="Curved Connector 42"/>
          <p:cNvCxnSpPr>
            <a:stCxn id="4" idx="3"/>
            <a:endCxn id="20" idx="0"/>
          </p:cNvCxnSpPr>
          <p:nvPr/>
        </p:nvCxnSpPr>
        <p:spPr>
          <a:xfrm>
            <a:off x="5364088" y="1806023"/>
            <a:ext cx="2422803" cy="534290"/>
          </a:xfrm>
          <a:prstGeom prst="bent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2" idx="3"/>
            <a:endCxn id="4" idx="1"/>
          </p:cNvCxnSpPr>
          <p:nvPr/>
        </p:nvCxnSpPr>
        <p:spPr>
          <a:xfrm>
            <a:off x="2915816" y="1804518"/>
            <a:ext cx="1296144" cy="1505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547664" y="1443474"/>
            <a:ext cx="1368152" cy="7220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Token distribution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11760" y="2348880"/>
            <a:ext cx="1234480" cy="614364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Vocabulary</a:t>
            </a:r>
            <a:endParaRPr lang="en-US" dirty="0"/>
          </a:p>
        </p:txBody>
      </p:sp>
      <p:cxnSp>
        <p:nvCxnSpPr>
          <p:cNvPr id="56" name="Curved Connector 55"/>
          <p:cNvCxnSpPr>
            <a:stCxn id="55" idx="4"/>
            <a:endCxn id="4" idx="2"/>
          </p:cNvCxnSpPr>
          <p:nvPr/>
        </p:nvCxnSpPr>
        <p:spPr>
          <a:xfrm flipV="1">
            <a:off x="3646240" y="2165561"/>
            <a:ext cx="1141784" cy="490501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5" idx="2"/>
            <a:endCxn id="22" idx="2"/>
          </p:cNvCxnSpPr>
          <p:nvPr/>
        </p:nvCxnSpPr>
        <p:spPr>
          <a:xfrm rot="10800000">
            <a:off x="2231740" y="2165562"/>
            <a:ext cx="180020" cy="490501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evron 18"/>
          <p:cNvSpPr/>
          <p:nvPr/>
        </p:nvSpPr>
        <p:spPr>
          <a:xfrm>
            <a:off x="7923406" y="2340313"/>
            <a:ext cx="895586" cy="21087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100" dirty="0" smtClean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7391816" y="2340313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6771278" y="2340313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78012" y="2340881"/>
            <a:ext cx="895586" cy="210303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5570458" y="2340313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4048" y="22675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Doc.</a:t>
            </a:r>
          </a:p>
        </p:txBody>
      </p:sp>
    </p:spTree>
    <p:extLst>
      <p:ext uri="{BB962C8B-B14F-4D97-AF65-F5344CB8AC3E}">
        <p14:creationId xmlns:p14="http://schemas.microsoft.com/office/powerpoint/2010/main" val="105180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2800484" y="1227905"/>
            <a:ext cx="1771516" cy="1985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Doc. 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1581" y="1202616"/>
            <a:ext cx="1843524" cy="1985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Corpus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32040" y="1466492"/>
            <a:ext cx="1152128" cy="71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generator</a:t>
            </a:r>
            <a:endParaRPr lang="en-US" dirty="0"/>
          </a:p>
        </p:txBody>
      </p:sp>
      <p:cxnSp>
        <p:nvCxnSpPr>
          <p:cNvPr id="24" name="Curved Connector 42"/>
          <p:cNvCxnSpPr>
            <a:stCxn id="23" idx="3"/>
            <a:endCxn id="31" idx="0"/>
          </p:cNvCxnSpPr>
          <p:nvPr/>
        </p:nvCxnSpPr>
        <p:spPr>
          <a:xfrm>
            <a:off x="6084168" y="1826031"/>
            <a:ext cx="1846739" cy="817470"/>
          </a:xfrm>
          <a:prstGeom prst="bent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4" idx="3"/>
            <a:endCxn id="23" idx="1"/>
          </p:cNvCxnSpPr>
          <p:nvPr/>
        </p:nvCxnSpPr>
        <p:spPr>
          <a:xfrm flipV="1">
            <a:off x="4355976" y="1826031"/>
            <a:ext cx="576064" cy="279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1249288" y="2316444"/>
            <a:ext cx="1234480" cy="614364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Vocabulary</a:t>
            </a:r>
            <a:endParaRPr lang="en-US" dirty="0"/>
          </a:p>
        </p:txBody>
      </p:sp>
      <p:cxnSp>
        <p:nvCxnSpPr>
          <p:cNvPr id="28" name="Curved Connector 27"/>
          <p:cNvCxnSpPr>
            <a:stCxn id="27" idx="4"/>
            <a:endCxn id="23" idx="2"/>
          </p:cNvCxnSpPr>
          <p:nvPr/>
        </p:nvCxnSpPr>
        <p:spPr>
          <a:xfrm flipV="1">
            <a:off x="2483768" y="2185569"/>
            <a:ext cx="3024336" cy="438057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4"/>
            <a:endCxn id="44" idx="2"/>
          </p:cNvCxnSpPr>
          <p:nvPr/>
        </p:nvCxnSpPr>
        <p:spPr>
          <a:xfrm flipV="1">
            <a:off x="2483768" y="2260876"/>
            <a:ext cx="1188132" cy="362750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hevron 29"/>
          <p:cNvSpPr/>
          <p:nvPr/>
        </p:nvSpPr>
        <p:spPr>
          <a:xfrm>
            <a:off x="8067422" y="2643501"/>
            <a:ext cx="895586" cy="21087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100" dirty="0" smtClean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535832" y="2643501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915294" y="2643501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6322028" y="2644069"/>
            <a:ext cx="895586" cy="210303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03979"/>
                <a:ext cx="8229600" cy="29882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token distribution is a random variable, </a:t>
                </a:r>
                <a14:m>
                  <m:oMath xmlns:m="http://schemas.openxmlformats.org/officeDocument/2006/math" xmlns="">
                    <m:r>
                      <a:rPr lang="es-ES" b="1">
                        <a:latin typeface="Cambria Math" charset="0"/>
                        <a:ea typeface="Cambria Math" charset="0"/>
                        <a:cs typeface="Cambria Math" charset="0"/>
                      </a:rPr>
                      <m:t>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Each document is generated with a different token distribution.</a:t>
                </a:r>
              </a:p>
              <a:p>
                <a:r>
                  <a:rPr lang="en-US" dirty="0" smtClean="0"/>
                  <a:t>Each token distribution is an outcome of a (symmetric) </a:t>
                </a:r>
                <a:r>
                  <a:rPr lang="en-US" dirty="0" err="1" smtClean="0"/>
                  <a:t>Dirichlet</a:t>
                </a:r>
                <a:r>
                  <a:rPr lang="en-US" dirty="0" smtClean="0"/>
                  <a:t> distribution with </a:t>
                </a:r>
                <a:r>
                  <a:rPr lang="en-US" i="1" dirty="0" smtClean="0"/>
                  <a:t>concentration parameters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 xmlns="">
                    <m:r>
                      <a:rPr lang="es-E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s-E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𝛃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e>
                    </m:d>
                    <m:r>
                      <a:rPr lang="es-E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s-I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charset="0"/>
                          </a:rPr>
                          <m:t>𝐵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nary>
                      <m:naryPr>
                        <m:chr m:val="∏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charset="0"/>
                          </a:rPr>
                          <m:t>𝑖</m:t>
                        </m:r>
                        <m:r>
                          <a:rPr lang="es-E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</a:rPr>
                      <m:t>𝐵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 smtClean="0"/>
                  <a:t> is a normalizing constant: 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</a:rPr>
                      <m:t>𝐵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𝛈</m:t>
                        </m:r>
                      </m:e>
                    </m:d>
                    <m:r>
                      <a:rPr lang="es-E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s-I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</m:d>
                          </m:e>
                          <m:sup>
                            <m:r>
                              <a:rPr lang="es-E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d>
                          <m:dPr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en-US" dirty="0" smtClean="0"/>
                  <a:t> is the Gamma function.</a:t>
                </a:r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03979"/>
                <a:ext cx="8229600" cy="2988201"/>
              </a:xfrm>
              <a:blipFill rotWithShape="0">
                <a:blip r:embed="rId3"/>
                <a:stretch>
                  <a:fillRect l="-815" t="-3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heterogeneous corpus generator: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97360" y="1576944"/>
            <a:ext cx="514400" cy="49919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h</a:t>
            </a:r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cxnSp>
        <p:nvCxnSpPr>
          <p:cNvPr id="17" name="Curved Connector 16"/>
          <p:cNvCxnSpPr>
            <a:stCxn id="16" idx="6"/>
            <a:endCxn id="44" idx="1"/>
          </p:cNvCxnSpPr>
          <p:nvPr/>
        </p:nvCxnSpPr>
        <p:spPr>
          <a:xfrm>
            <a:off x="2411760" y="1826541"/>
            <a:ext cx="576064" cy="228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87824" y="139678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distribution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7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457200" y="3303979"/>
            <a:ext cx="2721496" cy="31240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Dirichlet</a:t>
            </a:r>
            <a:r>
              <a:rPr lang="en-US" dirty="0" smtClean="0"/>
              <a:t> distributions for a vocabulary of size 3.</a:t>
            </a:r>
          </a:p>
          <a:p>
            <a:r>
              <a:rPr lang="en-US" dirty="0" smtClean="0"/>
              <a:t>For large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h</a:t>
            </a:r>
            <a:r>
              <a:rPr lang="en-US" dirty="0" smtClean="0"/>
              <a:t>, probabilities concentrate in a few terms.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heterogeneous corpus generator: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37997" y="6453336"/>
            <a:ext cx="607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Image taken from http</a:t>
            </a:r>
            <a:r>
              <a:rPr lang="en-US" sz="1200" dirty="0">
                <a:solidFill>
                  <a:schemeClr val="tx2"/>
                </a:solidFill>
              </a:rPr>
              <a:t>://</a:t>
            </a:r>
            <a:r>
              <a:rPr lang="en-US" sz="1200" dirty="0" err="1" smtClean="0">
                <a:solidFill>
                  <a:schemeClr val="tx2"/>
                </a:solidFill>
              </a:rPr>
              <a:t>www.cnblogs.com</a:t>
            </a:r>
            <a:r>
              <a:rPr lang="en-US" sz="1200" dirty="0" smtClean="0">
                <a:solidFill>
                  <a:schemeClr val="tx2"/>
                </a:solidFill>
              </a:rPr>
              <a:t>/</a:t>
            </a:r>
            <a:r>
              <a:rPr lang="en-US" sz="1200" dirty="0" err="1" smtClean="0">
                <a:solidFill>
                  <a:schemeClr val="tx2"/>
                </a:solidFill>
              </a:rPr>
              <a:t>huashiyiqike</a:t>
            </a:r>
            <a:r>
              <a:rPr lang="en-US" sz="1200" dirty="0" smtClean="0">
                <a:solidFill>
                  <a:schemeClr val="tx2"/>
                </a:solidFill>
              </a:rPr>
              <a:t>/articles/3232082.html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00484" y="1227905"/>
            <a:ext cx="1771516" cy="1985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Doc. 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91581" y="1202616"/>
            <a:ext cx="1843524" cy="1985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Corpus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32040" y="1466492"/>
            <a:ext cx="1152128" cy="71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generator</a:t>
            </a:r>
            <a:endParaRPr lang="en-US" dirty="0"/>
          </a:p>
        </p:txBody>
      </p:sp>
      <p:cxnSp>
        <p:nvCxnSpPr>
          <p:cNvPr id="39" name="Curved Connector 42"/>
          <p:cNvCxnSpPr/>
          <p:nvPr/>
        </p:nvCxnSpPr>
        <p:spPr>
          <a:xfrm>
            <a:off x="6084168" y="1826031"/>
            <a:ext cx="1846739" cy="817470"/>
          </a:xfrm>
          <a:prstGeom prst="bent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4355976" y="1826031"/>
            <a:ext cx="576064" cy="279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1249288" y="2316444"/>
            <a:ext cx="1234480" cy="614364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Vocabulary</a:t>
            </a:r>
            <a:endParaRPr lang="en-US" dirty="0"/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2483768" y="2185569"/>
            <a:ext cx="3024336" cy="438057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2483768" y="2260876"/>
            <a:ext cx="1188132" cy="362750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hevron 44"/>
          <p:cNvSpPr/>
          <p:nvPr/>
        </p:nvSpPr>
        <p:spPr>
          <a:xfrm>
            <a:off x="8067422" y="2643501"/>
            <a:ext cx="895586" cy="21087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100" dirty="0" smtClean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7535832" y="2643501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6915294" y="2643501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6322028" y="2644069"/>
            <a:ext cx="895586" cy="210303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97360" y="1576944"/>
            <a:ext cx="514400" cy="49919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h</a:t>
            </a:r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cxnSp>
        <p:nvCxnSpPr>
          <p:cNvPr id="50" name="Curved Connector 49"/>
          <p:cNvCxnSpPr>
            <a:stCxn id="51" idx="6"/>
          </p:cNvCxnSpPr>
          <p:nvPr/>
        </p:nvCxnSpPr>
        <p:spPr>
          <a:xfrm>
            <a:off x="2411760" y="1826541"/>
            <a:ext cx="576064" cy="228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87824" y="139678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distribution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96" y="2732213"/>
            <a:ext cx="5508104" cy="37211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925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2800484" y="1227905"/>
            <a:ext cx="1771516" cy="1985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Doc. 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1581" y="1202616"/>
            <a:ext cx="1843524" cy="1985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Corpus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32040" y="1466492"/>
            <a:ext cx="1152128" cy="71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generator</a:t>
            </a:r>
            <a:endParaRPr lang="en-US" dirty="0"/>
          </a:p>
        </p:txBody>
      </p:sp>
      <p:cxnSp>
        <p:nvCxnSpPr>
          <p:cNvPr id="24" name="Curved Connector 42"/>
          <p:cNvCxnSpPr>
            <a:stCxn id="23" idx="3"/>
            <a:endCxn id="31" idx="0"/>
          </p:cNvCxnSpPr>
          <p:nvPr/>
        </p:nvCxnSpPr>
        <p:spPr>
          <a:xfrm>
            <a:off x="6084168" y="1826031"/>
            <a:ext cx="1846739" cy="817470"/>
          </a:xfrm>
          <a:prstGeom prst="bent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4" idx="3"/>
            <a:endCxn id="23" idx="1"/>
          </p:cNvCxnSpPr>
          <p:nvPr/>
        </p:nvCxnSpPr>
        <p:spPr>
          <a:xfrm flipV="1">
            <a:off x="4355976" y="1826031"/>
            <a:ext cx="576064" cy="279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1249288" y="2316444"/>
            <a:ext cx="1234480" cy="614364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Vocabulary</a:t>
            </a:r>
            <a:endParaRPr lang="en-US" dirty="0"/>
          </a:p>
        </p:txBody>
      </p:sp>
      <p:cxnSp>
        <p:nvCxnSpPr>
          <p:cNvPr id="28" name="Curved Connector 27"/>
          <p:cNvCxnSpPr>
            <a:stCxn id="27" idx="4"/>
            <a:endCxn id="23" idx="2"/>
          </p:cNvCxnSpPr>
          <p:nvPr/>
        </p:nvCxnSpPr>
        <p:spPr>
          <a:xfrm flipV="1">
            <a:off x="2483768" y="2185569"/>
            <a:ext cx="3024336" cy="438057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4"/>
            <a:endCxn id="44" idx="2"/>
          </p:cNvCxnSpPr>
          <p:nvPr/>
        </p:nvCxnSpPr>
        <p:spPr>
          <a:xfrm flipV="1">
            <a:off x="2483768" y="2260876"/>
            <a:ext cx="1188132" cy="362750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hevron 29"/>
          <p:cNvSpPr/>
          <p:nvPr/>
        </p:nvSpPr>
        <p:spPr>
          <a:xfrm>
            <a:off x="8067422" y="2643501"/>
            <a:ext cx="895586" cy="21087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1100" dirty="0" smtClean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535832" y="2643501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915294" y="2643501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6322028" y="2644069"/>
            <a:ext cx="895586" cy="210303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03979"/>
                <a:ext cx="8229600" cy="29882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Inference (given the corpus and 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:r>
                  <a:rPr lang="en-US" dirty="0" smtClean="0"/>
                  <a:t>Collect vocabulary and estimate the token distribution for each topic.</a:t>
                </a:r>
              </a:p>
              <a:p>
                <a:r>
                  <a:rPr lang="en-US" dirty="0" smtClean="0"/>
                  <a:t>Advantages:</a:t>
                </a:r>
              </a:p>
              <a:p>
                <a:pPr lvl="1"/>
                <a:r>
                  <a:rPr lang="en-US" dirty="0" smtClean="0"/>
                  <a:t>Each document has different token proportions.</a:t>
                </a:r>
              </a:p>
              <a:p>
                <a:pPr lvl="1"/>
                <a:r>
                  <a:rPr lang="en-US" dirty="0" smtClean="0"/>
                  <a:t>Concentration parameter can be tuned to generate sparse token distributions, which generate documents that use only a portion of words in the vocabulary. This is realistic in many corpora.</a:t>
                </a:r>
              </a:p>
              <a:p>
                <a:r>
                  <a:rPr lang="en-US" dirty="0" smtClean="0"/>
                  <a:t>Limitations:</a:t>
                </a:r>
              </a:p>
              <a:p>
                <a:pPr lvl="1"/>
                <a:r>
                  <a:rPr lang="en-US" dirty="0" smtClean="0"/>
                  <a:t>Real corpora have some topic structure. Token distributions for documents from different topics tend to be substantially different.</a:t>
                </a:r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03979"/>
                <a:ext cx="8229600" cy="2988201"/>
              </a:xfrm>
              <a:blipFill rotWithShape="0">
                <a:blip r:embed="rId3"/>
                <a:stretch>
                  <a:fillRect l="-815" t="-3469" b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heterogeneous corpus generator: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97360" y="1576944"/>
            <a:ext cx="514400" cy="49919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h</a:t>
            </a:r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cxnSp>
        <p:nvCxnSpPr>
          <p:cNvPr id="17" name="Curved Connector 16"/>
          <p:cNvCxnSpPr>
            <a:stCxn id="16" idx="6"/>
            <a:endCxn id="44" idx="1"/>
          </p:cNvCxnSpPr>
          <p:nvPr/>
        </p:nvCxnSpPr>
        <p:spPr>
          <a:xfrm>
            <a:off x="2411760" y="1826541"/>
            <a:ext cx="576064" cy="228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87824" y="139678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distribution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7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164256" y="3366130"/>
            <a:ext cx="3368184" cy="2531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Token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619672" y="3313837"/>
            <a:ext cx="3396997" cy="1555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2400" smtClean="0">
                <a:solidFill>
                  <a:schemeClr val="tx1"/>
                </a:solidFill>
              </a:rPr>
              <a:t>Document </a:t>
            </a:r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619672" y="1340768"/>
            <a:ext cx="6912768" cy="18001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smtClean="0">
                <a:solidFill>
                  <a:schemeClr val="tx1"/>
                </a:solidFill>
              </a:rPr>
              <a:t>Corpus model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LDA corpus generator: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5048" y="502746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6539" y="1484784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80112" y="2238572"/>
            <a:ext cx="748059" cy="7583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5838380" y="2238572"/>
            <a:ext cx="749844" cy="7583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02066" y="2238572"/>
            <a:ext cx="750254" cy="7583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3"/>
            <a:endCxn id="8" idx="0"/>
          </p:cNvCxnSpPr>
          <p:nvPr/>
        </p:nvCxnSpPr>
        <p:spPr>
          <a:xfrm>
            <a:off x="4628667" y="1844824"/>
            <a:ext cx="1584635" cy="393748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3"/>
            <a:endCxn id="7" idx="0"/>
          </p:cNvCxnSpPr>
          <p:nvPr/>
        </p:nvCxnSpPr>
        <p:spPr>
          <a:xfrm>
            <a:off x="4628667" y="1844824"/>
            <a:ext cx="725475" cy="393748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3"/>
            <a:endCxn id="9" idx="0"/>
          </p:cNvCxnSpPr>
          <p:nvPr/>
        </p:nvCxnSpPr>
        <p:spPr>
          <a:xfrm>
            <a:off x="4628667" y="1844824"/>
            <a:ext cx="2448526" cy="393748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2"/>
            <a:endCxn id="75" idx="0"/>
          </p:cNvCxnSpPr>
          <p:nvPr/>
        </p:nvCxnSpPr>
        <p:spPr>
          <a:xfrm rot="16200000" flipH="1">
            <a:off x="5380413" y="2970681"/>
            <a:ext cx="717228" cy="76977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8" idx="2"/>
            <a:endCxn id="76" idx="0"/>
          </p:cNvCxnSpPr>
          <p:nvPr/>
        </p:nvCxnSpPr>
        <p:spPr>
          <a:xfrm rot="16200000" flipH="1">
            <a:off x="6062021" y="3148232"/>
            <a:ext cx="717228" cy="41466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2"/>
            <a:endCxn id="77" idx="0"/>
          </p:cNvCxnSpPr>
          <p:nvPr/>
        </p:nvCxnSpPr>
        <p:spPr>
          <a:xfrm rot="16200000" flipH="1">
            <a:off x="6745995" y="3328150"/>
            <a:ext cx="717228" cy="54832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379666" y="4378251"/>
            <a:ext cx="1008112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baseline="-25000" dirty="0" smtClean="0">
                <a:ea typeface="Symbol" charset="2"/>
                <a:cs typeface="Symbol" charset="2"/>
              </a:rPr>
              <a:t>*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7" name="Curved Connector 36"/>
          <p:cNvCxnSpPr>
            <a:stCxn id="6" idx="2"/>
            <a:endCxn id="36" idx="0"/>
          </p:cNvCxnSpPr>
          <p:nvPr/>
        </p:nvCxnSpPr>
        <p:spPr>
          <a:xfrm rot="16200000" flipH="1">
            <a:off x="6766072" y="4260601"/>
            <a:ext cx="230882" cy="441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6" idx="2"/>
            <a:endCxn id="4" idx="0"/>
          </p:cNvCxnSpPr>
          <p:nvPr/>
        </p:nvCxnSpPr>
        <p:spPr>
          <a:xfrm rot="16200000" flipH="1">
            <a:off x="6778836" y="4915185"/>
            <a:ext cx="217163" cy="739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2"/>
            <a:endCxn id="88" idx="0"/>
          </p:cNvCxnSpPr>
          <p:nvPr/>
        </p:nvCxnSpPr>
        <p:spPr>
          <a:xfrm rot="16200000" flipH="1">
            <a:off x="6709469" y="5929184"/>
            <a:ext cx="369177" cy="5891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99792" y="3520741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distribution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3"/>
            <a:endCxn id="6" idx="1"/>
          </p:cNvCxnSpPr>
          <p:nvPr/>
        </p:nvCxnSpPr>
        <p:spPr>
          <a:xfrm flipV="1">
            <a:off x="4067944" y="3930775"/>
            <a:ext cx="1502222" cy="22014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763688" y="1595362"/>
            <a:ext cx="514400" cy="49919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h</a:t>
            </a:r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cxnSp>
        <p:nvCxnSpPr>
          <p:cNvPr id="54" name="Curved Connector 53"/>
          <p:cNvCxnSpPr>
            <a:stCxn id="53" idx="6"/>
            <a:endCxn id="5" idx="1"/>
          </p:cNvCxnSpPr>
          <p:nvPr/>
        </p:nvCxnSpPr>
        <p:spPr>
          <a:xfrm flipV="1">
            <a:off x="2278088" y="1844824"/>
            <a:ext cx="1198451" cy="135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835696" y="3707621"/>
            <a:ext cx="514400" cy="49919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a</a:t>
            </a:r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cxnSp>
        <p:nvCxnSpPr>
          <p:cNvPr id="58" name="Curved Connector 57"/>
          <p:cNvCxnSpPr>
            <a:stCxn id="57" idx="6"/>
            <a:endCxn id="46" idx="1"/>
          </p:cNvCxnSpPr>
          <p:nvPr/>
        </p:nvCxnSpPr>
        <p:spPr>
          <a:xfrm flipV="1">
            <a:off x="2350096" y="3952789"/>
            <a:ext cx="349696" cy="4429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544248" y="2238572"/>
            <a:ext cx="772168" cy="7583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baseline="-25000" dirty="0" smtClean="0"/>
              <a:t>4</a:t>
            </a:r>
            <a:endParaRPr lang="en-US" dirty="0"/>
          </a:p>
        </p:txBody>
      </p:sp>
      <p:cxnSp>
        <p:nvCxnSpPr>
          <p:cNvPr id="69" name="Curved Connector 68"/>
          <p:cNvCxnSpPr>
            <a:stCxn id="5" idx="3"/>
            <a:endCxn id="68" idx="0"/>
          </p:cNvCxnSpPr>
          <p:nvPr/>
        </p:nvCxnSpPr>
        <p:spPr>
          <a:xfrm>
            <a:off x="4628667" y="1844824"/>
            <a:ext cx="3301665" cy="393748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8" idx="2"/>
            <a:endCxn id="78" idx="0"/>
          </p:cNvCxnSpPr>
          <p:nvPr/>
        </p:nvCxnSpPr>
        <p:spPr>
          <a:xfrm rot="5400000">
            <a:off x="7424593" y="3208441"/>
            <a:ext cx="717228" cy="294251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8144" y="3714180"/>
            <a:ext cx="2023704" cy="432048"/>
            <a:chOff x="4860032" y="3555876"/>
            <a:chExt cx="2023704" cy="432048"/>
          </a:xfrm>
        </p:grpSpPr>
        <p:sp>
          <p:nvSpPr>
            <p:cNvPr id="75" name="Rounded Rectangle 74"/>
            <p:cNvSpPr/>
            <p:nvPr/>
          </p:nvSpPr>
          <p:spPr>
            <a:xfrm>
              <a:off x="4860032" y="3555876"/>
              <a:ext cx="511535" cy="43204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T1</a:t>
              </a:r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364089" y="3555876"/>
              <a:ext cx="511535" cy="43204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868145" y="3555876"/>
              <a:ext cx="511535" cy="43204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T3</a:t>
              </a:r>
              <a:endParaRPr lang="en-US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372201" y="3555876"/>
              <a:ext cx="511535" cy="43204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T4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570166" y="3714180"/>
            <a:ext cx="2618277" cy="43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Selector</a:t>
            </a:r>
            <a:endParaRPr lang="en-US" dirty="0"/>
          </a:p>
        </p:txBody>
      </p:sp>
      <p:sp>
        <p:nvSpPr>
          <p:cNvPr id="88" name="Chevron 87"/>
          <p:cNvSpPr/>
          <p:nvPr/>
        </p:nvSpPr>
        <p:spPr>
          <a:xfrm>
            <a:off x="6501928" y="6116719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5857812" y="6116719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0" name="Chevron 89"/>
          <p:cNvSpPr/>
          <p:nvPr/>
        </p:nvSpPr>
        <p:spPr>
          <a:xfrm>
            <a:off x="5188582" y="6116719"/>
            <a:ext cx="895586" cy="21087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9" name="Chevron 88"/>
          <p:cNvSpPr/>
          <p:nvPr/>
        </p:nvSpPr>
        <p:spPr>
          <a:xfrm>
            <a:off x="4499992" y="6117287"/>
            <a:ext cx="895586" cy="210303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Token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283968" y="3707621"/>
            <a:ext cx="561762" cy="49919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baseline="-25000" dirty="0" err="1" smtClean="0">
                <a:ea typeface="Symbol" charset="2"/>
                <a:cs typeface="Symbol" charset="2"/>
              </a:rPr>
              <a:t>d</a:t>
            </a:r>
            <a:endParaRPr lang="en-US" baseline="-25000" dirty="0">
              <a:ea typeface="Symbol" charset="2"/>
              <a:cs typeface="Symbol" charset="2"/>
            </a:endParaRPr>
          </a:p>
        </p:txBody>
      </p:sp>
      <p:sp>
        <p:nvSpPr>
          <p:cNvPr id="2" name="Can 1"/>
          <p:cNvSpPr/>
          <p:nvPr/>
        </p:nvSpPr>
        <p:spPr>
          <a:xfrm>
            <a:off x="1763688" y="2238572"/>
            <a:ext cx="1234480" cy="614364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Vocabulary</a:t>
            </a:r>
            <a:endParaRPr lang="en-US" dirty="0"/>
          </a:p>
        </p:txBody>
      </p:sp>
      <p:cxnSp>
        <p:nvCxnSpPr>
          <p:cNvPr id="42" name="Curved Connector 41"/>
          <p:cNvCxnSpPr>
            <a:stCxn id="2" idx="4"/>
            <a:endCxn id="5" idx="2"/>
          </p:cNvCxnSpPr>
          <p:nvPr/>
        </p:nvCxnSpPr>
        <p:spPr>
          <a:xfrm flipV="1">
            <a:off x="2998168" y="2204864"/>
            <a:ext cx="1054435" cy="340890"/>
          </a:xfrm>
          <a:prstGeom prst="curvedConnector2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Topic generator:</a:t>
                </a:r>
              </a:p>
              <a:p>
                <a:pPr lvl="1"/>
                <a:r>
                  <a:rPr lang="en-US" dirty="0" smtClean="0"/>
                  <a:t>Generates tokens distributions by means of a </a:t>
                </a:r>
                <a:r>
                  <a:rPr lang="en-US" dirty="0" err="1" smtClean="0"/>
                  <a:t>Dirichlet</a:t>
                </a:r>
                <a:r>
                  <a:rPr lang="en-US" dirty="0" smtClean="0"/>
                  <a:t> distribution with concentration parameter 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Large </a:t>
                </a:r>
                <a:r>
                  <a:rPr lang="en-US" dirty="0"/>
                  <a:t> </a:t>
                </a:r>
                <a14:m>
                  <m:oMath xmlns:m="http://schemas.openxmlformats.org/officeDocument/2006/math" xmlns="">
                    <m:r>
                      <a:rPr lang="es-E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</a:t>
                </a:r>
                <a:r>
                  <a:rPr lang="en-US" dirty="0" smtClean="0"/>
                  <a:t>topic distributions will be concentrated in a few distinct tokens </a:t>
                </a:r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 </a:t>
                </a:r>
                <a:r>
                  <a:rPr lang="en-US" dirty="0" smtClean="0">
                    <a:sym typeface="Wingdings"/>
                  </a:rPr>
                  <a:t>documents generated by a single topic will contain few distinct tokens</a:t>
                </a:r>
                <a:endParaRPr lang="en-US" dirty="0" smtClean="0"/>
              </a:p>
              <a:p>
                <a:r>
                  <a:rPr lang="en-US" dirty="0" smtClean="0"/>
                  <a:t>Topic distribution generator:</a:t>
                </a:r>
              </a:p>
              <a:p>
                <a:pPr lvl="1"/>
                <a:r>
                  <a:rPr lang="en-US" dirty="0" smtClean="0"/>
                  <a:t>Generates topic distributions for documents </a:t>
                </a:r>
                <a:r>
                  <a:rPr lang="en-US" dirty="0"/>
                  <a:t>by means of a </a:t>
                </a:r>
                <a:r>
                  <a:rPr lang="en-US" dirty="0" err="1"/>
                  <a:t>Dirichlet</a:t>
                </a:r>
                <a:r>
                  <a:rPr lang="en-US" dirty="0"/>
                  <a:t> distribution with concentration parameter </a:t>
                </a:r>
                <a14:m>
                  <m:oMath xmlns:m="http://schemas.openxmlformats.org/officeDocument/2006/math" xmlns=""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Large </a:t>
                </a:r>
                <a14:m>
                  <m:oMath xmlns:m="http://schemas.openxmlformats.org/officeDocument/2006/math" xmlns=""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 </a:t>
                </a:r>
                <a:r>
                  <a:rPr lang="en-US" dirty="0" smtClean="0"/>
                  <a:t>probabilities are concentrated in a few topics</a:t>
                </a:r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 </a:t>
                </a:r>
                <a:r>
                  <a:rPr lang="en-US" dirty="0" smtClean="0">
                    <a:sym typeface="Wingdings"/>
                  </a:rPr>
                  <a:t>each document will contain few topics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r="-192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LDA corpus generator:</a:t>
            </a:r>
          </a:p>
        </p:txBody>
      </p:sp>
    </p:spTree>
    <p:extLst>
      <p:ext uri="{BB962C8B-B14F-4D97-AF65-F5344CB8AC3E}">
        <p14:creationId xmlns:p14="http://schemas.microsoft.com/office/powerpoint/2010/main" val="89753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31278"/>
            <a:ext cx="8229600" cy="11430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1. Topic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599" y="1600200"/>
            <a:ext cx="3024337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Acquisition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61088" y="2910644"/>
            <a:ext cx="30387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Processing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1600" y="4221088"/>
            <a:ext cx="30243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 Analysis</a:t>
            </a:r>
            <a:endParaRPr lang="en-US" sz="24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294946" y="2721822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2294946" y="4032266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7984" y="2996952"/>
            <a:ext cx="345638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Text processing tools:</a:t>
            </a:r>
          </a:p>
          <a:p>
            <a:r>
              <a:rPr lang="en-US" sz="2000" dirty="0" smtClean="0"/>
              <a:t>Natural Language Toolkit (NLTK)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4437112"/>
            <a:ext cx="34563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 Models: PLSI, LDA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307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generative process for LDA corresponds to the following joint distribution of the hidden and observed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</a:t>
            </a:r>
            <a:r>
              <a:rPr lang="en-US" dirty="0"/>
              <a:t>: computing the conditional distribution of the topic structure given the observed documents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089784" y="3212976"/>
            <a:ext cx="7586672" cy="996554"/>
          </a:xfrm>
          <a:prstGeom prst="rect">
            <a:avLst/>
          </a:prstGeom>
          <a:solidFill>
            <a:schemeClr val="tx2"/>
          </a:solidFill>
          <a:ln w="88900">
            <a:miter lim="400000"/>
          </a:ln>
        </p:spPr>
      </p:pic>
      <p:pic>
        <p:nvPicPr>
          <p:cNvPr id="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31" y="2708920"/>
            <a:ext cx="3664753" cy="385763"/>
          </a:xfrm>
          <a:prstGeom prst="rect">
            <a:avLst/>
          </a:prstGeom>
          <a:solidFill>
            <a:schemeClr val="tx2"/>
          </a:solidFill>
          <a:ln w="88900">
            <a:miter lim="400000"/>
          </a:ln>
        </p:spPr>
      </p:pic>
      <p:pic>
        <p:nvPicPr>
          <p:cNvPr id="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7986" y="5649663"/>
            <a:ext cx="7008029" cy="803673"/>
          </a:xfrm>
          <a:prstGeom prst="rect">
            <a:avLst/>
          </a:prstGeom>
          <a:solidFill>
            <a:schemeClr val="tx2"/>
          </a:solidFill>
          <a:ln w="889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889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denominator is the probability of seeing the observed corpus under any topic model. </a:t>
            </a:r>
          </a:p>
          <a:p>
            <a:r>
              <a:rPr lang="en-US" dirty="0"/>
              <a:t>It can be computed by summing the joint distribution over every possible hidden topic structure.</a:t>
            </a:r>
          </a:p>
          <a:p>
            <a:r>
              <a:rPr lang="en-US" dirty="0"/>
              <a:t>The number of possible topic structures is exponentially large; this sum is intractable to compute.</a:t>
            </a:r>
          </a:p>
          <a:p>
            <a:r>
              <a:rPr lang="en-US" dirty="0"/>
              <a:t>Two LDA families</a:t>
            </a:r>
          </a:p>
          <a:p>
            <a:pPr lvl="1"/>
            <a:r>
              <a:rPr lang="en-US" dirty="0"/>
              <a:t>Sampling-based algorithms </a:t>
            </a:r>
          </a:p>
          <a:p>
            <a:pPr lvl="1"/>
            <a:r>
              <a:rPr lang="en-US" dirty="0" err="1"/>
              <a:t>Variational</a:t>
            </a:r>
            <a:r>
              <a:rPr lang="en-US" dirty="0"/>
              <a:t> algorithms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820688"/>
          </a:xfrm>
        </p:spPr>
        <p:txBody>
          <a:bodyPr/>
          <a:lstStyle/>
          <a:p>
            <a:r>
              <a:rPr lang="en-US" smtClean="0"/>
              <a:t>Steps: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539552" y="3510408"/>
            <a:ext cx="3816424" cy="276917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109"/>
              </a:spcBef>
              <a:defRPr sz="3200"/>
            </a:pPr>
            <a:r>
              <a:rPr lang="en-US" smtClean="0"/>
              <a:t>It automatically updates the alpha value</a:t>
            </a:r>
          </a:p>
          <a:p>
            <a:pPr>
              <a:spcBef>
                <a:spcPts val="2109"/>
              </a:spcBef>
              <a:defRPr sz="3200"/>
            </a:pPr>
            <a:r>
              <a:rPr lang="en-US" smtClean="0"/>
              <a:t>Bigger values for alpha will result in more topics per document</a:t>
            </a:r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99592" y="2060848"/>
            <a:ext cx="7776864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Create an LDA transformation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gensim.models.LdaModel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corpus_bow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id2word=dictionary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alpha='auto',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num_topics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=20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pic>
        <p:nvPicPr>
          <p:cNvPr id="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7215" y="3296008"/>
            <a:ext cx="4114347" cy="3197970"/>
          </a:xfrm>
          <a:prstGeom prst="rect">
            <a:avLst/>
          </a:prstGeom>
          <a:ln w="889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83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6089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Weights indicate the relevance of a word for a given topic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27584" y="1340768"/>
            <a:ext cx="7776864" cy="4027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Analize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topics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#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the top 5 words associated with 5 topics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lda.print_topics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(topics=5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topn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=5)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'0.047*link + 0.027*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+ 0.018*main + 0.017*level + 0.016*locale',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'0.107*tap + 0.047*popup + 0.045*appears + 0.031*request + 0.029*tab',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'0.120*play + 0.096*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+ 0.084*music + 0.049*bug + 0.030*android',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'0.106*device + 0.078*google + 0.060*talk + 0.057*voice + 0.044*icon’,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'0.191*screen + 0.055*button + 0.034*change + 0.032*page +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0.032*lock’]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things to do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09936" y="2348880"/>
            <a:ext cx="7776864" cy="3272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training document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representation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doc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print(doc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 topic probability distribution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document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doc_bow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update the LDA model with additional documents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lda.update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(corpus2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doc_bow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5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599" y="1600200"/>
            <a:ext cx="3024337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Acquisition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61088" y="2910644"/>
            <a:ext cx="3038752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Processing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1600" y="4221088"/>
            <a:ext cx="30243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 Analysis</a:t>
            </a:r>
            <a:endParaRPr lang="en-US" sz="24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294946" y="2721822"/>
            <a:ext cx="374340" cy="3304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2294946" y="4032266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7984" y="299695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Text processing tools: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Natural Language Toolkit (NLTK)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4" y="4437112"/>
            <a:ext cx="34563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 Models: PLSI, LDA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Topic </a:t>
            </a:r>
            <a:r>
              <a:rPr lang="en-US" dirty="0" smtClean="0"/>
              <a:t>Models attempt </a:t>
            </a:r>
            <a:r>
              <a:rPr lang="en-US" dirty="0"/>
              <a:t>to uncover the underlying semantic structure of </a:t>
            </a:r>
            <a:r>
              <a:rPr lang="en-US" dirty="0" smtClean="0"/>
              <a:t>a document corpus by </a:t>
            </a:r>
            <a:r>
              <a:rPr lang="en-US" dirty="0"/>
              <a:t>identifying recurring patterns of </a:t>
            </a:r>
            <a:r>
              <a:rPr lang="en-US" dirty="0" smtClean="0"/>
              <a:t>terms </a:t>
            </a:r>
            <a:r>
              <a:rPr lang="en-US" dirty="0"/>
              <a:t>(topics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Topic models are models for bags-of-words:</a:t>
            </a:r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parse sentences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care about word order, and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“understand” grammar or syntax</a:t>
            </a:r>
          </a:p>
          <a:p>
            <a:r>
              <a:rPr lang="en-US" dirty="0"/>
              <a:t>Topic models are useful on their own to build visualizations and explore data. They are also very useful as an intermediate step in many other tasks.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Gensim</a:t>
            </a:r>
            <a:endParaRPr lang="en-US" dirty="0" smtClean="0"/>
          </a:p>
          <a:p>
            <a:pPr lvl="1"/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err="1"/>
              <a:t>Radim</a:t>
            </a:r>
            <a:r>
              <a:rPr lang="en-US" dirty="0"/>
              <a:t> </a:t>
            </a:r>
            <a:r>
              <a:rPr lang="en-US" dirty="0" err="1"/>
              <a:t>Řehůř</a:t>
            </a:r>
            <a:r>
              <a:rPr lang="en-US" dirty="0" err="1" smtClean="0"/>
              <a:t>ek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Topics and </a:t>
            </a:r>
            <a:r>
              <a:rPr lang="en-US" dirty="0" smtClean="0"/>
              <a:t>transformations: </a:t>
            </a:r>
            <a:r>
              <a:rPr lang="en-US" dirty="0" err="1" smtClean="0"/>
              <a:t>Gensim</a:t>
            </a:r>
            <a:r>
              <a:rPr lang="en-US" dirty="0" smtClean="0"/>
              <a:t> includes</a:t>
            </a:r>
            <a:endParaRPr lang="en-US" dirty="0"/>
          </a:p>
          <a:p>
            <a:pPr lvl="2"/>
            <a:r>
              <a:rPr lang="en-US" dirty="0"/>
              <a:t>BOW</a:t>
            </a:r>
          </a:p>
          <a:p>
            <a:pPr lvl="2"/>
            <a:r>
              <a:rPr lang="en-US" dirty="0"/>
              <a:t>TF-IDF</a:t>
            </a:r>
          </a:p>
          <a:p>
            <a:pPr lvl="2"/>
            <a:r>
              <a:rPr lang="en-US" dirty="0" smtClean="0"/>
              <a:t>Latent Semantic Indexing, LSA/LSI</a:t>
            </a:r>
            <a:endParaRPr lang="en-US" dirty="0"/>
          </a:p>
          <a:p>
            <a:pPr lvl="2"/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Allocation, </a:t>
            </a:r>
            <a:r>
              <a:rPr lang="en-US" dirty="0" smtClean="0"/>
              <a:t>LDA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modelling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968552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Instalation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Corpus: </a:t>
            </a:r>
            <a:r>
              <a:rPr lang="en-US" dirty="0"/>
              <a:t>list of documents </a:t>
            </a:r>
            <a:endParaRPr lang="en-US" dirty="0" smtClean="0"/>
          </a:p>
          <a:p>
            <a:pPr lvl="1"/>
            <a:r>
              <a:rPr lang="en-US" dirty="0" smtClean="0"/>
              <a:t>Document: list </a:t>
            </a:r>
            <a:r>
              <a:rPr lang="en-US" dirty="0"/>
              <a:t>of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71600" y="2136031"/>
            <a:ext cx="3127377" cy="8609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gensim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easy_install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gensim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4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850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/>
              <a:t>tools. 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Represent </a:t>
            </a:r>
            <a:r>
              <a:rPr lang="en-US" dirty="0"/>
              <a:t>the words by ids (integer)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create a </a:t>
            </a:r>
            <a:r>
              <a:rPr lang="en-US" dirty="0" smtClean="0"/>
              <a:t>dictionary</a:t>
            </a:r>
          </a:p>
          <a:p>
            <a:pPr marL="571500" indent="-514350">
              <a:buFont typeface="+mj-lt"/>
              <a:buAutoNum type="arabicPeriod"/>
            </a:pPr>
            <a:endParaRPr lang="en-US" dirty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err="1" smtClean="0"/>
              <a:t>Vectorize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documents: create bow.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/>
              <a:t>Gensim</a:t>
            </a:r>
            <a:r>
              <a:rPr lang="en-US" dirty="0" smtClean="0"/>
              <a:t> has efficient </a:t>
            </a:r>
            <a:r>
              <a:rPr lang="en-US" dirty="0"/>
              <a:t>implementations for long corpus (work document to document):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radimrehurek.com/gensim/tut1.html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10506" y="4653136"/>
            <a:ext cx="576064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bow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[D.doc2bow(doc) for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doc in docs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115616" y="3437384"/>
            <a:ext cx="5760640" cy="56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 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corpora.Dictionary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(docs)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110506" y="1988840"/>
            <a:ext cx="576064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gensim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import corpora</a:t>
            </a:r>
          </a:p>
        </p:txBody>
      </p:sp>
    </p:spTree>
    <p:extLst>
      <p:ext uri="{BB962C8B-B14F-4D97-AF65-F5344CB8AC3E}">
        <p14:creationId xmlns:p14="http://schemas.microsoft.com/office/powerpoint/2010/main" val="56343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571500" indent="-514350">
              <a:buAutoNum type="arabicPeriod" startAt="4"/>
            </a:pPr>
            <a:r>
              <a:rPr lang="en-US" dirty="0" smtClean="0"/>
              <a:t>Compute </a:t>
            </a:r>
            <a:r>
              <a:rPr lang="en-US" dirty="0" err="1" smtClean="0"/>
              <a:t>tf-idf</a:t>
            </a:r>
            <a:r>
              <a:rPr lang="en-US" dirty="0" smtClean="0"/>
              <a:t> values. 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lvl="1"/>
            <a:r>
              <a:rPr lang="en-US" dirty="0"/>
              <a:t>From now on, </a:t>
            </a:r>
            <a:r>
              <a:rPr lang="en-US" dirty="0" err="1"/>
              <a:t>tfidf</a:t>
            </a:r>
            <a:r>
              <a:rPr lang="en-US" dirty="0"/>
              <a:t> can be used to convert any vector from the old representation (bow integer counts) to the new </a:t>
            </a:r>
            <a:r>
              <a:rPr lang="en-US" dirty="0" smtClean="0"/>
              <a:t>one </a:t>
            </a:r>
            <a:r>
              <a:rPr lang="en-US" dirty="0"/>
              <a:t>(</a:t>
            </a:r>
            <a:r>
              <a:rPr lang="en-US" dirty="0" err="1"/>
              <a:t>TfIdf</a:t>
            </a:r>
            <a:r>
              <a:rPr lang="en-US" dirty="0"/>
              <a:t> real-valued weights):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 </a:t>
            </a:r>
            <a:r>
              <a:rPr lang="en-US" dirty="0"/>
              <a:t>to apply a transformation to a whole corpus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259632" y="5872683"/>
            <a:ext cx="576064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corpus_tfidf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corpus_bow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259632" y="4365104"/>
            <a:ext cx="5760640" cy="918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oc_bow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[(0, 1), (1, 1)]</a:t>
            </a:r>
          </a:p>
          <a:p>
            <a:pPr marL="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 2-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 transform a new vector</a:t>
            </a:r>
          </a:p>
          <a:p>
            <a:pPr marL="0" lvl="1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doc_bow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  </a:t>
            </a:r>
          </a:p>
          <a:p>
            <a:pPr marL="0" lvl="1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259632" y="1916832"/>
            <a:ext cx="5760640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gensim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import models</a:t>
            </a:r>
          </a:p>
          <a:p>
            <a:pPr marL="5715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1-- initialize a model</a:t>
            </a:r>
          </a:p>
          <a:p>
            <a:pPr marL="5715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models.TfidfModel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corpus_bow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10939</TotalTime>
  <Words>2278</Words>
  <Application>Microsoft Macintosh PowerPoint</Application>
  <PresentationFormat>Presentación en pantalla (4:3)</PresentationFormat>
  <Paragraphs>412</Paragraphs>
  <Slides>34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Topic Modeling</vt:lpstr>
      <vt:lpstr>Content</vt:lpstr>
      <vt:lpstr>1. Topic Models</vt:lpstr>
      <vt:lpstr>Semantic Analysis</vt:lpstr>
      <vt:lpstr>Topic models</vt:lpstr>
      <vt:lpstr>Topic modelling tools</vt:lpstr>
      <vt:lpstr>Gensim</vt:lpstr>
      <vt:lpstr>Working with Gensim</vt:lpstr>
      <vt:lpstr>Working with Gensim</vt:lpstr>
      <vt:lpstr>2. Latent Semantic Indexing</vt:lpstr>
      <vt:lpstr>Latent Semantic Analysis/Indexing</vt:lpstr>
      <vt:lpstr>Latent Semantic Analysis/Indexing</vt:lpstr>
      <vt:lpstr>Latent Semantic Analysis/Indexing</vt:lpstr>
      <vt:lpstr>Latent Semantic Analysis/Indexing</vt:lpstr>
      <vt:lpstr>Latent Semantic Analysis/Indexing</vt:lpstr>
      <vt:lpstr>Latent Semantic Analysis/Indexing</vt:lpstr>
      <vt:lpstr>LSA-LSI in Gensim</vt:lpstr>
      <vt:lpstr>LSA-LSI</vt:lpstr>
      <vt:lpstr>LSA-LSI</vt:lpstr>
      <vt:lpstr>3. Latent Dirichlet Allocation (LDA)</vt:lpstr>
      <vt:lpstr>Latent Dirichlet Allocation</vt:lpstr>
      <vt:lpstr>Understanding LDA</vt:lpstr>
      <vt:lpstr>A naïve corpus generator:</vt:lpstr>
      <vt:lpstr>An homogeneous corpus generator:</vt:lpstr>
      <vt:lpstr>An heterogeneous corpus generator:</vt:lpstr>
      <vt:lpstr>An heterogeneous corpus generator:</vt:lpstr>
      <vt:lpstr>An heterogeneous corpus generator:</vt:lpstr>
      <vt:lpstr>The LDA corpus generator:</vt:lpstr>
      <vt:lpstr>The LDA corpus generator:</vt:lpstr>
      <vt:lpstr>LDA</vt:lpstr>
      <vt:lpstr>LDA</vt:lpstr>
      <vt:lpstr>LDA in Gensim</vt:lpstr>
      <vt:lpstr>LDA in Gensim</vt:lpstr>
      <vt:lpstr>LDA in Gensim</vt:lpstr>
    </vt:vector>
  </TitlesOfParts>
  <Company>U. Carlos III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Navia Vázquez</dc:creator>
  <cp:lastModifiedBy>Jesus Cid Sueiro</cp:lastModifiedBy>
  <cp:revision>293</cp:revision>
  <dcterms:created xsi:type="dcterms:W3CDTF">2015-10-17T16:05:34Z</dcterms:created>
  <dcterms:modified xsi:type="dcterms:W3CDTF">2016-11-18T16:01:11Z</dcterms:modified>
</cp:coreProperties>
</file>