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87" r:id="rId7"/>
    <p:sldId id="288" r:id="rId8"/>
    <p:sldId id="289" r:id="rId9"/>
    <p:sldId id="290" r:id="rId10"/>
    <p:sldId id="315" r:id="rId11"/>
    <p:sldId id="292" r:id="rId12"/>
    <p:sldId id="293" r:id="rId13"/>
    <p:sldId id="294" r:id="rId14"/>
    <p:sldId id="295" r:id="rId15"/>
    <p:sldId id="291" r:id="rId16"/>
    <p:sldId id="296" r:id="rId17"/>
    <p:sldId id="297" r:id="rId18"/>
    <p:sldId id="298" r:id="rId19"/>
    <p:sldId id="299" r:id="rId20"/>
    <p:sldId id="300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04" r:id="rId30"/>
    <p:sldId id="305" r:id="rId31"/>
    <p:sldId id="324" r:id="rId32"/>
    <p:sldId id="325" r:id="rId33"/>
    <p:sldId id="326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32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3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627F91-A457-4DE7-BB2B-FC6657F8535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98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54F1-6616-4E12-AF67-6E729330D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20623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	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8AA1D-CCA4-4979-BAE1-533D2B643C69}"/>
              </a:ext>
            </a:extLst>
          </p:cNvPr>
          <p:cNvGrpSpPr/>
          <p:nvPr/>
        </p:nvGrpSpPr>
        <p:grpSpPr>
          <a:xfrm>
            <a:off x="1102329" y="1474573"/>
            <a:ext cx="8813593" cy="5227888"/>
            <a:chOff x="1102329" y="1474573"/>
            <a:chExt cx="8813593" cy="52278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C7CF44-F9D3-4040-B84F-D76E80F30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241" y="1474573"/>
              <a:ext cx="8678681" cy="5227888"/>
            </a:xfrm>
            <a:prstGeom prst="rect">
              <a:avLst/>
            </a:prstGeom>
          </p:spPr>
        </p:pic>
        <p:sp>
          <p:nvSpPr>
            <p:cNvPr id="8" name="Right Arrow 3">
              <a:extLst>
                <a:ext uri="{FF2B5EF4-FFF2-40B4-BE49-F238E27FC236}">
                  <a16:creationId xmlns:a16="http://schemas.microsoft.com/office/drawing/2014/main" id="{0EE959DB-A982-4CDD-9247-F00E29149A26}"/>
                </a:ext>
              </a:extLst>
            </p:cNvPr>
            <p:cNvSpPr/>
            <p:nvPr/>
          </p:nvSpPr>
          <p:spPr>
            <a:xfrm>
              <a:off x="1340451" y="1714249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ight Arrow 3">
              <a:extLst>
                <a:ext uri="{FF2B5EF4-FFF2-40B4-BE49-F238E27FC236}">
                  <a16:creationId xmlns:a16="http://schemas.microsoft.com/office/drawing/2014/main" id="{14D42C40-68E0-489C-9FAC-1E84565454AA}"/>
                </a:ext>
              </a:extLst>
            </p:cNvPr>
            <p:cNvSpPr/>
            <p:nvPr/>
          </p:nvSpPr>
          <p:spPr>
            <a:xfrm>
              <a:off x="1340451" y="2397434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3">
              <a:extLst>
                <a:ext uri="{FF2B5EF4-FFF2-40B4-BE49-F238E27FC236}">
                  <a16:creationId xmlns:a16="http://schemas.microsoft.com/office/drawing/2014/main" id="{6114936C-542E-4FC8-94C1-2986B28F30F7}"/>
                </a:ext>
              </a:extLst>
            </p:cNvPr>
            <p:cNvSpPr/>
            <p:nvPr/>
          </p:nvSpPr>
          <p:spPr>
            <a:xfrm rot="10800000">
              <a:off x="6389412" y="2069491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ight Arrow 3">
              <a:extLst>
                <a:ext uri="{FF2B5EF4-FFF2-40B4-BE49-F238E27FC236}">
                  <a16:creationId xmlns:a16="http://schemas.microsoft.com/office/drawing/2014/main" id="{C8265A1E-80A9-4CC7-8494-E2DD1D1A9A3E}"/>
                </a:ext>
              </a:extLst>
            </p:cNvPr>
            <p:cNvSpPr/>
            <p:nvPr/>
          </p:nvSpPr>
          <p:spPr>
            <a:xfrm>
              <a:off x="1340451" y="3190165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ight Arrow 3">
              <a:extLst>
                <a:ext uri="{FF2B5EF4-FFF2-40B4-BE49-F238E27FC236}">
                  <a16:creationId xmlns:a16="http://schemas.microsoft.com/office/drawing/2014/main" id="{DC709494-B14B-42A0-ABC7-98D8A1BBBACD}"/>
                </a:ext>
              </a:extLst>
            </p:cNvPr>
            <p:cNvSpPr/>
            <p:nvPr/>
          </p:nvSpPr>
          <p:spPr>
            <a:xfrm rot="10800000">
              <a:off x="6389412" y="3747005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ight Arrow 3">
              <a:extLst>
                <a:ext uri="{FF2B5EF4-FFF2-40B4-BE49-F238E27FC236}">
                  <a16:creationId xmlns:a16="http://schemas.microsoft.com/office/drawing/2014/main" id="{888F20AB-A2A1-47EF-9A79-81656122DF69}"/>
                </a:ext>
              </a:extLst>
            </p:cNvPr>
            <p:cNvSpPr/>
            <p:nvPr/>
          </p:nvSpPr>
          <p:spPr>
            <a:xfrm>
              <a:off x="1340451" y="4088517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Arrow 3">
              <a:extLst>
                <a:ext uri="{FF2B5EF4-FFF2-40B4-BE49-F238E27FC236}">
                  <a16:creationId xmlns:a16="http://schemas.microsoft.com/office/drawing/2014/main" id="{DF0DA10C-D9D8-4A79-AFF5-43AC2C8D6055}"/>
                </a:ext>
              </a:extLst>
            </p:cNvPr>
            <p:cNvSpPr/>
            <p:nvPr/>
          </p:nvSpPr>
          <p:spPr>
            <a:xfrm>
              <a:off x="1102329" y="5770730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Arrow 3">
              <a:extLst>
                <a:ext uri="{FF2B5EF4-FFF2-40B4-BE49-F238E27FC236}">
                  <a16:creationId xmlns:a16="http://schemas.microsoft.com/office/drawing/2014/main" id="{C359F312-EBD9-49B5-96D2-52F9E269FFBD}"/>
                </a:ext>
              </a:extLst>
            </p:cNvPr>
            <p:cNvSpPr/>
            <p:nvPr/>
          </p:nvSpPr>
          <p:spPr>
            <a:xfrm rot="10800000">
              <a:off x="8647413" y="6166447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50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Once the code is complete, make sure to save the file </a:t>
            </a:r>
          </a:p>
          <a:p>
            <a:r>
              <a:rPr lang="en-US" dirty="0"/>
              <a:t>Close the Integrated Development Environment (IDE)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Right click on the “train.bat” file and click  “Edit”</a:t>
            </a:r>
            <a:br>
              <a:rPr lang="en-US" dirty="0"/>
            </a:b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BB41B6-2234-46B8-9A31-C60A41483712}"/>
              </a:ext>
            </a:extLst>
          </p:cNvPr>
          <p:cNvGrpSpPr/>
          <p:nvPr/>
        </p:nvGrpSpPr>
        <p:grpSpPr>
          <a:xfrm>
            <a:off x="2674273" y="3278660"/>
            <a:ext cx="5348398" cy="2278999"/>
            <a:chOff x="459001" y="3641125"/>
            <a:chExt cx="5348398" cy="22789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79B99AB-4AC5-41A1-B261-2701CC925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312" y="3641125"/>
              <a:ext cx="4704087" cy="2278999"/>
            </a:xfrm>
            <a:prstGeom prst="rect">
              <a:avLst/>
            </a:prstGeom>
          </p:spPr>
        </p:pic>
        <p:sp>
          <p:nvSpPr>
            <p:cNvPr id="5" name="Right Arrow 3">
              <a:extLst>
                <a:ext uri="{FF2B5EF4-FFF2-40B4-BE49-F238E27FC236}">
                  <a16:creationId xmlns:a16="http://schemas.microsoft.com/office/drawing/2014/main" id="{C188A27F-5327-432F-B25B-D5523C734067}"/>
                </a:ext>
              </a:extLst>
            </p:cNvPr>
            <p:cNvSpPr/>
            <p:nvPr/>
          </p:nvSpPr>
          <p:spPr>
            <a:xfrm>
              <a:off x="459001" y="5271922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32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The file should look similar to the one shown below</a:t>
            </a:r>
          </a:p>
          <a:p>
            <a:r>
              <a:rPr lang="en-US" dirty="0"/>
              <a:t>The “root” section might need to be changed to point to the plant photo folder on the desktop </a:t>
            </a:r>
          </a:p>
          <a:p>
            <a:r>
              <a:rPr lang="en-US" dirty="0"/>
              <a:t>Save file if any changes were made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1CCAC-B901-4CE3-887B-0E050CD83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4" y="4150658"/>
            <a:ext cx="11236411" cy="12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5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Click the windows icon at the bottom of your screen </a:t>
            </a:r>
          </a:p>
          <a:p>
            <a:r>
              <a:rPr lang="en-US" dirty="0"/>
              <a:t>Type in the search bar “Anaconda Prompt”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1099C-C79A-4922-9ABF-F417FC4C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60" y="2999035"/>
            <a:ext cx="7051280" cy="368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In the Anaconda Prompt, type “cd Desktop\</a:t>
            </a:r>
            <a:r>
              <a:rPr lang="en-US" dirty="0" err="1"/>
              <a:t>PlantID</a:t>
            </a:r>
            <a:r>
              <a:rPr lang="en-US" dirty="0"/>
              <a:t>\PlantNet-300K”</a:t>
            </a:r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0A25C2-FC91-41D3-9C13-D7729B907096}"/>
              </a:ext>
            </a:extLst>
          </p:cNvPr>
          <p:cNvGrpSpPr/>
          <p:nvPr/>
        </p:nvGrpSpPr>
        <p:grpSpPr>
          <a:xfrm>
            <a:off x="1440983" y="2562610"/>
            <a:ext cx="8590258" cy="4120334"/>
            <a:chOff x="1440983" y="2562610"/>
            <a:chExt cx="8590258" cy="41203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C90B91-C387-4662-9A51-FADB4B0CC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0759" y="2562610"/>
              <a:ext cx="7870482" cy="4120334"/>
            </a:xfrm>
            <a:prstGeom prst="rect">
              <a:avLst/>
            </a:prstGeom>
          </p:spPr>
        </p:pic>
        <p:sp>
          <p:nvSpPr>
            <p:cNvPr id="5" name="Right Arrow 3">
              <a:extLst>
                <a:ext uri="{FF2B5EF4-FFF2-40B4-BE49-F238E27FC236}">
                  <a16:creationId xmlns:a16="http://schemas.microsoft.com/office/drawing/2014/main" id="{07FE0F55-7DD6-4145-8C5F-C630B12F206A}"/>
                </a:ext>
              </a:extLst>
            </p:cNvPr>
            <p:cNvSpPr/>
            <p:nvPr/>
          </p:nvSpPr>
          <p:spPr>
            <a:xfrm>
              <a:off x="1440983" y="2784095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398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In the Anaconda Prompt, type “train.bat” </a:t>
            </a:r>
            <a:br>
              <a:rPr lang="en-US" dirty="0"/>
            </a:b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7E9CBE-F95E-4041-B177-04463C088641}"/>
              </a:ext>
            </a:extLst>
          </p:cNvPr>
          <p:cNvGrpSpPr/>
          <p:nvPr/>
        </p:nvGrpSpPr>
        <p:grpSpPr>
          <a:xfrm>
            <a:off x="1419225" y="2976079"/>
            <a:ext cx="9353550" cy="1703216"/>
            <a:chOff x="1419225" y="2976079"/>
            <a:chExt cx="9353550" cy="170321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8AC450-3ADE-400B-A634-5CC8E2177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9225" y="3622020"/>
              <a:ext cx="9353550" cy="1057275"/>
            </a:xfrm>
            <a:prstGeom prst="rect">
              <a:avLst/>
            </a:prstGeom>
          </p:spPr>
        </p:pic>
        <p:sp>
          <p:nvSpPr>
            <p:cNvPr id="9" name="Right Arrow 3">
              <a:extLst>
                <a:ext uri="{FF2B5EF4-FFF2-40B4-BE49-F238E27FC236}">
                  <a16:creationId xmlns:a16="http://schemas.microsoft.com/office/drawing/2014/main" id="{F9F47373-42A2-4B94-98CB-822684924798}"/>
                </a:ext>
              </a:extLst>
            </p:cNvPr>
            <p:cNvSpPr/>
            <p:nvPr/>
          </p:nvSpPr>
          <p:spPr>
            <a:xfrm rot="5400000">
              <a:off x="6614348" y="3097132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02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Training will take some time to complete</a:t>
            </a:r>
          </a:p>
          <a:p>
            <a:r>
              <a:rPr lang="en-US" dirty="0"/>
              <a:t>In the mean time, we will move on to the Drone Data Collection and come back after the training has completed </a:t>
            </a:r>
          </a:p>
          <a:p>
            <a:r>
              <a:rPr lang="en-US" dirty="0"/>
              <a:t>Once the training is complete, </a:t>
            </a:r>
            <a:r>
              <a:rPr lang="en-US" b="1" dirty="0"/>
              <a:t>DO NOT CLOSE THE ANACONDA PROMPT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Open the folder where the code is located, and then double click on the “results” folder</a:t>
            </a:r>
            <a:br>
              <a:rPr lang="en-US" dirty="0"/>
            </a:b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7D5ACC-32A5-4100-933B-C599ABA27FEB}"/>
              </a:ext>
            </a:extLst>
          </p:cNvPr>
          <p:cNvGrpSpPr/>
          <p:nvPr/>
        </p:nvGrpSpPr>
        <p:grpSpPr>
          <a:xfrm>
            <a:off x="2583516" y="2761295"/>
            <a:ext cx="7024967" cy="4006947"/>
            <a:chOff x="2583516" y="2761295"/>
            <a:chExt cx="7024967" cy="40069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4B8572-17F7-4411-9343-0EF16C56D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3516" y="2761295"/>
              <a:ext cx="7024967" cy="4006947"/>
            </a:xfrm>
            <a:prstGeom prst="rect">
              <a:avLst/>
            </a:prstGeom>
          </p:spPr>
        </p:pic>
        <p:sp>
          <p:nvSpPr>
            <p:cNvPr id="5" name="Right Arrow 3">
              <a:extLst>
                <a:ext uri="{FF2B5EF4-FFF2-40B4-BE49-F238E27FC236}">
                  <a16:creationId xmlns:a16="http://schemas.microsoft.com/office/drawing/2014/main" id="{41FB2A51-EB3D-4F8B-AF61-733E5C254150}"/>
                </a:ext>
              </a:extLst>
            </p:cNvPr>
            <p:cNvSpPr/>
            <p:nvPr/>
          </p:nvSpPr>
          <p:spPr>
            <a:xfrm>
              <a:off x="3426305" y="4019770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28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Then double click on the “xp1” folder </a:t>
            </a:r>
            <a:br>
              <a:rPr lang="en-US" dirty="0"/>
            </a:b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22C6-C134-4295-B42F-E3E1B2AE4628}"/>
              </a:ext>
            </a:extLst>
          </p:cNvPr>
          <p:cNvGrpSpPr/>
          <p:nvPr/>
        </p:nvGrpSpPr>
        <p:grpSpPr>
          <a:xfrm>
            <a:off x="1622729" y="2732519"/>
            <a:ext cx="8946541" cy="3515880"/>
            <a:chOff x="1622729" y="2732519"/>
            <a:chExt cx="8946541" cy="35158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765A2A-EA6F-414C-94F2-95241D579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2729" y="2732519"/>
              <a:ext cx="8946541" cy="3515880"/>
            </a:xfrm>
            <a:prstGeom prst="rect">
              <a:avLst/>
            </a:prstGeom>
          </p:spPr>
        </p:pic>
        <p:sp>
          <p:nvSpPr>
            <p:cNvPr id="9" name="Right Arrow 3">
              <a:extLst>
                <a:ext uri="{FF2B5EF4-FFF2-40B4-BE49-F238E27FC236}">
                  <a16:creationId xmlns:a16="http://schemas.microsoft.com/office/drawing/2014/main" id="{6336DBA7-5330-4928-8947-2AA34DC51E45}"/>
                </a:ext>
              </a:extLst>
            </p:cNvPr>
            <p:cNvSpPr/>
            <p:nvPr/>
          </p:nvSpPr>
          <p:spPr>
            <a:xfrm>
              <a:off x="2833181" y="4012790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26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 identification is very difficult to do with Machine Learning</a:t>
            </a:r>
          </a:p>
          <a:p>
            <a:r>
              <a:rPr lang="en-US" dirty="0"/>
              <a:t>There are lots of different species of plants, with variations of each species </a:t>
            </a:r>
          </a:p>
          <a:p>
            <a:r>
              <a:rPr lang="en-US" dirty="0"/>
              <a:t>If doing photo identification, also have to account for the angle the image was taken</a:t>
            </a:r>
          </a:p>
          <a:p>
            <a:pPr lvl="1"/>
            <a:r>
              <a:rPr lang="en-US" dirty="0"/>
              <a:t>A model could think it’s a different plant </a:t>
            </a:r>
          </a:p>
          <a:p>
            <a:r>
              <a:rPr lang="en-US" dirty="0"/>
              <a:t>Thus, lots of data is needed in order to classify every species, including any variations in that species</a:t>
            </a:r>
          </a:p>
          <a:p>
            <a:r>
              <a:rPr lang="en-US" dirty="0"/>
              <a:t>Not feasible, but we can get close by gathering more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Right click on the “xp1_weight_best_acc.tar” file and click “copy”</a:t>
            </a:r>
            <a:br>
              <a:rPr lang="en-US" dirty="0"/>
            </a:b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AEF1B1-14C2-439D-9A83-6C16C587D958}"/>
              </a:ext>
            </a:extLst>
          </p:cNvPr>
          <p:cNvGrpSpPr/>
          <p:nvPr/>
        </p:nvGrpSpPr>
        <p:grpSpPr>
          <a:xfrm>
            <a:off x="2546069" y="2603157"/>
            <a:ext cx="7099862" cy="4048897"/>
            <a:chOff x="2546069" y="2603157"/>
            <a:chExt cx="7099862" cy="4048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6EBF4C9-BE0D-4A65-82F5-5A2B59C29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6069" y="2603157"/>
              <a:ext cx="7099862" cy="4048897"/>
            </a:xfrm>
            <a:prstGeom prst="rect">
              <a:avLst/>
            </a:prstGeom>
          </p:spPr>
        </p:pic>
        <p:sp>
          <p:nvSpPr>
            <p:cNvPr id="8" name="Right Arrow 3">
              <a:extLst>
                <a:ext uri="{FF2B5EF4-FFF2-40B4-BE49-F238E27FC236}">
                  <a16:creationId xmlns:a16="http://schemas.microsoft.com/office/drawing/2014/main" id="{5707B92B-5D50-424A-81F4-5D8ABA45F903}"/>
                </a:ext>
              </a:extLst>
            </p:cNvPr>
            <p:cNvSpPr/>
            <p:nvPr/>
          </p:nvSpPr>
          <p:spPr>
            <a:xfrm>
              <a:off x="3385116" y="3773893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ight Arrow 3">
              <a:extLst>
                <a:ext uri="{FF2B5EF4-FFF2-40B4-BE49-F238E27FC236}">
                  <a16:creationId xmlns:a16="http://schemas.microsoft.com/office/drawing/2014/main" id="{C1C0C40B-FD36-460E-813C-2170EF1EBF6C}"/>
                </a:ext>
              </a:extLst>
            </p:cNvPr>
            <p:cNvSpPr/>
            <p:nvPr/>
          </p:nvSpPr>
          <p:spPr>
            <a:xfrm>
              <a:off x="4456035" y="5602693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687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Go back to the main code folder and right click and paste </a:t>
            </a:r>
            <a:br>
              <a:rPr lang="en-US" dirty="0"/>
            </a:b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FF8CD-D56F-43B2-847D-9402CE73B1CC}"/>
              </a:ext>
            </a:extLst>
          </p:cNvPr>
          <p:cNvGrpSpPr/>
          <p:nvPr/>
        </p:nvGrpSpPr>
        <p:grpSpPr>
          <a:xfrm>
            <a:off x="3066791" y="2481997"/>
            <a:ext cx="6058417" cy="4255243"/>
            <a:chOff x="3066791" y="2481997"/>
            <a:chExt cx="6058417" cy="42552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2501E5-435A-4484-A791-A8193B156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6791" y="2481997"/>
              <a:ext cx="6058417" cy="4255243"/>
            </a:xfrm>
            <a:prstGeom prst="rect">
              <a:avLst/>
            </a:prstGeom>
          </p:spPr>
        </p:pic>
        <p:sp>
          <p:nvSpPr>
            <p:cNvPr id="9" name="Right Arrow 3">
              <a:extLst>
                <a:ext uri="{FF2B5EF4-FFF2-40B4-BE49-F238E27FC236}">
                  <a16:creationId xmlns:a16="http://schemas.microsoft.com/office/drawing/2014/main" id="{08B6E3DA-E8E1-45F8-B647-309AE3D7C5DD}"/>
                </a:ext>
              </a:extLst>
            </p:cNvPr>
            <p:cNvSpPr/>
            <p:nvPr/>
          </p:nvSpPr>
          <p:spPr>
            <a:xfrm>
              <a:off x="3615775" y="4984856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52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Go back to Anaconda Prompt and type the following</a:t>
            </a:r>
          </a:p>
          <a:p>
            <a:pPr lvl="1"/>
            <a:r>
              <a:rPr lang="en-US" dirty="0"/>
              <a:t>“python PlantGUI.py”</a:t>
            </a:r>
          </a:p>
          <a:p>
            <a:pPr lvl="1"/>
            <a:r>
              <a:rPr lang="en-US" dirty="0"/>
              <a:t>Then press enter </a:t>
            </a:r>
            <a:br>
              <a:rPr lang="en-US" dirty="0"/>
            </a:b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D57985-2D3E-4C2D-A611-EF0A53EF80B9}"/>
              </a:ext>
            </a:extLst>
          </p:cNvPr>
          <p:cNvGrpSpPr/>
          <p:nvPr/>
        </p:nvGrpSpPr>
        <p:grpSpPr>
          <a:xfrm>
            <a:off x="1443037" y="3723245"/>
            <a:ext cx="9305925" cy="1619250"/>
            <a:chOff x="1443037" y="3723245"/>
            <a:chExt cx="9305925" cy="16192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3DA900-8092-4A0B-9B72-C14294E04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3037" y="3723245"/>
              <a:ext cx="9305925" cy="1619250"/>
            </a:xfrm>
            <a:prstGeom prst="rect">
              <a:avLst/>
            </a:prstGeom>
          </p:spPr>
        </p:pic>
        <p:sp>
          <p:nvSpPr>
            <p:cNvPr id="10" name="Right Arrow 3">
              <a:extLst>
                <a:ext uri="{FF2B5EF4-FFF2-40B4-BE49-F238E27FC236}">
                  <a16:creationId xmlns:a16="http://schemas.microsoft.com/office/drawing/2014/main" id="{E871CF0A-8785-43B1-9E60-CA674D2D59D6}"/>
                </a:ext>
              </a:extLst>
            </p:cNvPr>
            <p:cNvSpPr/>
            <p:nvPr/>
          </p:nvSpPr>
          <p:spPr>
            <a:xfrm rot="5400000">
              <a:off x="6433115" y="3844299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81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A GUI will then launch which is running your trained model and takes pictures as inputs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DF789-A248-40C7-A258-38313019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768" y="2784388"/>
            <a:ext cx="3686464" cy="392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Click on “Select Image” button and then select one of the images you brought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83A863-498A-43CA-A4A6-373E0FF130E7}"/>
              </a:ext>
            </a:extLst>
          </p:cNvPr>
          <p:cNvGrpSpPr/>
          <p:nvPr/>
        </p:nvGrpSpPr>
        <p:grpSpPr>
          <a:xfrm>
            <a:off x="1103312" y="2817340"/>
            <a:ext cx="9915423" cy="3923345"/>
            <a:chOff x="1103312" y="2817340"/>
            <a:chExt cx="9915423" cy="39233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B78859-EE5C-4445-902D-94188C22F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312" y="2817340"/>
              <a:ext cx="3686464" cy="392334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F60A39-A9CB-4789-9D6D-2EF16BB9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9569" y="3060302"/>
              <a:ext cx="5929166" cy="3344980"/>
            </a:xfrm>
            <a:prstGeom prst="rect">
              <a:avLst/>
            </a:prstGeom>
          </p:spPr>
        </p:pic>
        <p:sp>
          <p:nvSpPr>
            <p:cNvPr id="8" name="Right Arrow 3">
              <a:extLst>
                <a:ext uri="{FF2B5EF4-FFF2-40B4-BE49-F238E27FC236}">
                  <a16:creationId xmlns:a16="http://schemas.microsoft.com/office/drawing/2014/main" id="{871870B4-B29C-48C6-A361-042093B1BF03}"/>
                </a:ext>
              </a:extLst>
            </p:cNvPr>
            <p:cNvSpPr/>
            <p:nvPr/>
          </p:nvSpPr>
          <p:spPr>
            <a:xfrm>
              <a:off x="1910543" y="2951331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ight Arrow 3">
              <a:extLst>
                <a:ext uri="{FF2B5EF4-FFF2-40B4-BE49-F238E27FC236}">
                  <a16:creationId xmlns:a16="http://schemas.microsoft.com/office/drawing/2014/main" id="{03C5DAE2-799C-4C1B-AD6C-EBF932F7CC8C}"/>
                </a:ext>
              </a:extLst>
            </p:cNvPr>
            <p:cNvSpPr/>
            <p:nvPr/>
          </p:nvSpPr>
          <p:spPr>
            <a:xfrm rot="16200000">
              <a:off x="6153030" y="4704770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3">
              <a:extLst>
                <a:ext uri="{FF2B5EF4-FFF2-40B4-BE49-F238E27FC236}">
                  <a16:creationId xmlns:a16="http://schemas.microsoft.com/office/drawing/2014/main" id="{6A9AC045-15BF-471A-ABC4-87B53557257C}"/>
                </a:ext>
              </a:extLst>
            </p:cNvPr>
            <p:cNvSpPr/>
            <p:nvPr/>
          </p:nvSpPr>
          <p:spPr>
            <a:xfrm>
              <a:off x="9003321" y="6016872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994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The GUI will then display the image and evaluate it with the model</a:t>
            </a:r>
          </a:p>
          <a:p>
            <a:r>
              <a:rPr lang="en-US" dirty="0"/>
              <a:t>Evaluate the model with all of the images you brought in and record what the class is  </a:t>
            </a:r>
          </a:p>
          <a:p>
            <a:r>
              <a:rPr lang="en-US" dirty="0"/>
              <a:t>When done, close the GUI with the “X” in the corner</a:t>
            </a:r>
            <a:br>
              <a:rPr lang="en-US" dirty="0"/>
            </a:b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CC0B03-F319-4012-9207-1D5C116787C1}"/>
              </a:ext>
            </a:extLst>
          </p:cNvPr>
          <p:cNvGrpSpPr/>
          <p:nvPr/>
        </p:nvGrpSpPr>
        <p:grpSpPr>
          <a:xfrm>
            <a:off x="8403621" y="2295947"/>
            <a:ext cx="3381451" cy="4209787"/>
            <a:chOff x="8403621" y="2295947"/>
            <a:chExt cx="3381451" cy="42097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20D2E9-8EC6-439F-958A-E5F46E4AC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3621" y="3015722"/>
              <a:ext cx="3292464" cy="3490012"/>
            </a:xfrm>
            <a:prstGeom prst="rect">
              <a:avLst/>
            </a:prstGeom>
          </p:spPr>
        </p:pic>
        <p:sp>
          <p:nvSpPr>
            <p:cNvPr id="12" name="Right Arrow 3">
              <a:extLst>
                <a:ext uri="{FF2B5EF4-FFF2-40B4-BE49-F238E27FC236}">
                  <a16:creationId xmlns:a16="http://schemas.microsoft.com/office/drawing/2014/main" id="{13C9CAD0-0A33-4A95-A7F4-AAACE121D6A0}"/>
                </a:ext>
              </a:extLst>
            </p:cNvPr>
            <p:cNvSpPr/>
            <p:nvPr/>
          </p:nvSpPr>
          <p:spPr>
            <a:xfrm>
              <a:off x="8780900" y="3486790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ight Arrow 3">
              <a:extLst>
                <a:ext uri="{FF2B5EF4-FFF2-40B4-BE49-F238E27FC236}">
                  <a16:creationId xmlns:a16="http://schemas.microsoft.com/office/drawing/2014/main" id="{7D014DAA-070C-432B-B4DC-DEF88A0CF8D3}"/>
                </a:ext>
              </a:extLst>
            </p:cNvPr>
            <p:cNvSpPr/>
            <p:nvPr/>
          </p:nvSpPr>
          <p:spPr>
            <a:xfrm rot="5400000">
              <a:off x="11186350" y="2417000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61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We only trained with about 50 different plant species </a:t>
            </a:r>
          </a:p>
          <a:p>
            <a:pPr lvl="1"/>
            <a:r>
              <a:rPr lang="en-US" dirty="0"/>
              <a:t>Can’t account for every plant so a lot of the classifications will be wrong </a:t>
            </a:r>
          </a:p>
          <a:p>
            <a:r>
              <a:rPr lang="en-US" dirty="0"/>
              <a:t>We also didn’t train for very long, so the performance of the model will be worse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6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trained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The model was then trained with the full species list and trained for a lot longer</a:t>
            </a:r>
          </a:p>
          <a:p>
            <a:r>
              <a:rPr lang="en-US" dirty="0"/>
              <a:t>To test this model, right click on the “PlantGUI.py” file in the code folder and click edit </a:t>
            </a:r>
            <a:br>
              <a:rPr lang="en-US" dirty="0"/>
            </a:b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CEBE03-D6D0-4004-AA27-358E9E92275C}"/>
              </a:ext>
            </a:extLst>
          </p:cNvPr>
          <p:cNvGrpSpPr/>
          <p:nvPr/>
        </p:nvGrpSpPr>
        <p:grpSpPr>
          <a:xfrm>
            <a:off x="4315992" y="3196281"/>
            <a:ext cx="4195438" cy="3538704"/>
            <a:chOff x="4315992" y="3196281"/>
            <a:chExt cx="4195438" cy="35387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79C2D8-9A2C-4762-B137-178E33724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7174" y="3196281"/>
              <a:ext cx="3594256" cy="3538704"/>
            </a:xfrm>
            <a:prstGeom prst="rect">
              <a:avLst/>
            </a:prstGeom>
          </p:spPr>
        </p:pic>
        <p:sp>
          <p:nvSpPr>
            <p:cNvPr id="5" name="Right Arrow 3">
              <a:extLst>
                <a:ext uri="{FF2B5EF4-FFF2-40B4-BE49-F238E27FC236}">
                  <a16:creationId xmlns:a16="http://schemas.microsoft.com/office/drawing/2014/main" id="{6F434C9E-B773-457A-B681-3042E269BACE}"/>
                </a:ext>
              </a:extLst>
            </p:cNvPr>
            <p:cNvSpPr/>
            <p:nvPr/>
          </p:nvSpPr>
          <p:spPr>
            <a:xfrm>
              <a:off x="4315992" y="5770730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ight Arrow 3">
              <a:extLst>
                <a:ext uri="{FF2B5EF4-FFF2-40B4-BE49-F238E27FC236}">
                  <a16:creationId xmlns:a16="http://schemas.microsoft.com/office/drawing/2014/main" id="{719567CA-9ECD-4471-8FA6-4C0092340422}"/>
                </a:ext>
              </a:extLst>
            </p:cNvPr>
            <p:cNvSpPr/>
            <p:nvPr/>
          </p:nvSpPr>
          <p:spPr>
            <a:xfrm>
              <a:off x="4856806" y="3280844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321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trained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Change line 14 to match what’s below</a:t>
            </a:r>
          </a:p>
          <a:p>
            <a:pPr lvl="1"/>
            <a:r>
              <a:rPr lang="en-US" dirty="0"/>
              <a:t>“filename = ‘bestModel_resnet50.tar’</a:t>
            </a:r>
          </a:p>
          <a:p>
            <a:r>
              <a:rPr lang="en-US" dirty="0"/>
              <a:t>Then save the file</a:t>
            </a:r>
            <a:br>
              <a:rPr lang="en-US" dirty="0"/>
            </a:b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FB7C86-FBE4-4FD2-91B8-DEEAEFB2FC81}"/>
              </a:ext>
            </a:extLst>
          </p:cNvPr>
          <p:cNvGrpSpPr/>
          <p:nvPr/>
        </p:nvGrpSpPr>
        <p:grpSpPr>
          <a:xfrm>
            <a:off x="3090862" y="3429000"/>
            <a:ext cx="6010275" cy="3257550"/>
            <a:chOff x="3090862" y="3085328"/>
            <a:chExt cx="6010275" cy="32575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1EE4D4-F2DD-4260-8F35-DB1BA37F8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0862" y="3085328"/>
              <a:ext cx="6010275" cy="3257550"/>
            </a:xfrm>
            <a:prstGeom prst="rect">
              <a:avLst/>
            </a:prstGeom>
          </p:spPr>
        </p:pic>
        <p:sp>
          <p:nvSpPr>
            <p:cNvPr id="9" name="Right Arrow 3">
              <a:extLst>
                <a:ext uri="{FF2B5EF4-FFF2-40B4-BE49-F238E27FC236}">
                  <a16:creationId xmlns:a16="http://schemas.microsoft.com/office/drawing/2014/main" id="{20829982-52F6-4AF2-BC1E-FBE8EF58058A}"/>
                </a:ext>
              </a:extLst>
            </p:cNvPr>
            <p:cNvSpPr/>
            <p:nvPr/>
          </p:nvSpPr>
          <p:spPr>
            <a:xfrm rot="10800000">
              <a:off x="6540208" y="5307352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76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trained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Back in the Anaconda Prompt, run the GUI file again</a:t>
            </a:r>
          </a:p>
          <a:p>
            <a:pPr lvl="1"/>
            <a:r>
              <a:rPr lang="en-US" dirty="0"/>
              <a:t>“python PlantGUI.py”</a:t>
            </a:r>
            <a:br>
              <a:rPr lang="en-US" dirty="0"/>
            </a:b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3BD4C4-C01F-4E97-8D9C-A9991381040C}"/>
              </a:ext>
            </a:extLst>
          </p:cNvPr>
          <p:cNvGrpSpPr/>
          <p:nvPr/>
        </p:nvGrpSpPr>
        <p:grpSpPr>
          <a:xfrm>
            <a:off x="1443037" y="3698532"/>
            <a:ext cx="9305925" cy="1619250"/>
            <a:chOff x="1443037" y="3723245"/>
            <a:chExt cx="9305925" cy="16192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141E38-734D-482B-B08C-7AA70B50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3037" y="3723245"/>
              <a:ext cx="9305925" cy="1619250"/>
            </a:xfrm>
            <a:prstGeom prst="rect">
              <a:avLst/>
            </a:prstGeom>
          </p:spPr>
        </p:pic>
        <p:sp>
          <p:nvSpPr>
            <p:cNvPr id="12" name="Right Arrow 3">
              <a:extLst>
                <a:ext uri="{FF2B5EF4-FFF2-40B4-BE49-F238E27FC236}">
                  <a16:creationId xmlns:a16="http://schemas.microsoft.com/office/drawing/2014/main" id="{095509CE-C964-4097-916D-50594A3066F2}"/>
                </a:ext>
              </a:extLst>
            </p:cNvPr>
            <p:cNvSpPr/>
            <p:nvPr/>
          </p:nvSpPr>
          <p:spPr>
            <a:xfrm rot="5400000">
              <a:off x="6433115" y="3844299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434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training with a dataset called PlantNet-300k</a:t>
            </a:r>
          </a:p>
          <a:p>
            <a:r>
              <a:rPr lang="en-US" dirty="0"/>
              <a:t>Over 300,000 images </a:t>
            </a:r>
          </a:p>
          <a:p>
            <a:r>
              <a:rPr lang="en-US" dirty="0"/>
              <a:t>Separate testing and validation data</a:t>
            </a:r>
          </a:p>
          <a:p>
            <a:r>
              <a:rPr lang="en-US" dirty="0"/>
              <a:t>1081 different species </a:t>
            </a:r>
          </a:p>
          <a:p>
            <a:r>
              <a:rPr lang="en-US" dirty="0"/>
              <a:t>Dataset has a strong class imbalance </a:t>
            </a:r>
          </a:p>
          <a:p>
            <a:pPr lvl="1"/>
            <a:r>
              <a:rPr lang="en-US" dirty="0"/>
              <a:t>A few species account for most of the images</a:t>
            </a:r>
          </a:p>
          <a:p>
            <a:pPr lvl="1"/>
            <a:r>
              <a:rPr lang="en-US" dirty="0"/>
              <a:t>Many of the species are visually similar, where identification can be difficult even for an expert </a:t>
            </a:r>
          </a:p>
          <a:p>
            <a:r>
              <a:rPr lang="en-US" dirty="0"/>
              <a:t>For our training however, we will use a shortened version of the dataset, with about 50 species, to save on training time</a:t>
            </a:r>
          </a:p>
        </p:txBody>
      </p:sp>
    </p:spTree>
    <p:extLst>
      <p:ext uri="{BB962C8B-B14F-4D97-AF65-F5344CB8AC3E}">
        <p14:creationId xmlns:p14="http://schemas.microsoft.com/office/powerpoint/2010/main" val="144757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trained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Play around in the GUI again and test all of the images you brought in and note down what classification each image is</a:t>
            </a:r>
          </a:p>
          <a:p>
            <a:r>
              <a:rPr lang="en-US" dirty="0"/>
              <a:t>Did the model classify more images correctly?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0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The PlantNet-300K dataset is only a small portion of the total data that </a:t>
            </a:r>
            <a:r>
              <a:rPr lang="en-US" dirty="0" err="1"/>
              <a:t>PlantNet</a:t>
            </a:r>
            <a:r>
              <a:rPr lang="en-US" dirty="0"/>
              <a:t> has </a:t>
            </a:r>
          </a:p>
          <a:p>
            <a:r>
              <a:rPr lang="en-US" dirty="0"/>
              <a:t>Their total dataset has over 14.7 million images, accounting for 37,499 species of plant</a:t>
            </a:r>
          </a:p>
          <a:p>
            <a:r>
              <a:rPr lang="en-US" dirty="0"/>
              <a:t>They don’t release this full dataset, but have a pretrained model on their app and website that is free to use </a:t>
            </a:r>
          </a:p>
          <a:p>
            <a:r>
              <a:rPr lang="en-US" dirty="0"/>
              <a:t>https://plantnet.org/en/#download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0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Navigate to the </a:t>
            </a:r>
            <a:r>
              <a:rPr lang="en-US" dirty="0" err="1"/>
              <a:t>PlantNet</a:t>
            </a:r>
            <a:r>
              <a:rPr lang="en-US" dirty="0"/>
              <a:t> Identify webpage </a:t>
            </a:r>
          </a:p>
          <a:p>
            <a:r>
              <a:rPr lang="en-US" dirty="0"/>
              <a:t>https://plantnet.org/en/#download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In the center of the screen, there is an upload button to upload any images you have of plants you want to identify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9223F-1CB7-420C-A67B-A37DFB51B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08" y="2773462"/>
            <a:ext cx="8748584" cy="400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Click the upload button and upload one of the images you brought to the workshop </a:t>
            </a:r>
            <a:br>
              <a:rPr lang="en-US" dirty="0"/>
            </a:b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EC2D5F-DC50-404B-989A-48CE051B28BA}"/>
              </a:ext>
            </a:extLst>
          </p:cNvPr>
          <p:cNvGrpSpPr/>
          <p:nvPr/>
        </p:nvGrpSpPr>
        <p:grpSpPr>
          <a:xfrm>
            <a:off x="1721708" y="2773462"/>
            <a:ext cx="8748584" cy="4009577"/>
            <a:chOff x="1721708" y="2773462"/>
            <a:chExt cx="8748584" cy="40095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D9223F-1CB7-420C-A67B-A37DFB51B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1708" y="2773462"/>
              <a:ext cx="8748584" cy="4009577"/>
            </a:xfrm>
            <a:prstGeom prst="rect">
              <a:avLst/>
            </a:prstGeom>
          </p:spPr>
        </p:pic>
        <p:sp>
          <p:nvSpPr>
            <p:cNvPr id="5" name="Right Arrow 3">
              <a:extLst>
                <a:ext uri="{FF2B5EF4-FFF2-40B4-BE49-F238E27FC236}">
                  <a16:creationId xmlns:a16="http://schemas.microsoft.com/office/drawing/2014/main" id="{9A3D51B6-E1D7-487A-B26C-21EF6066F09B}"/>
                </a:ext>
              </a:extLst>
            </p:cNvPr>
            <p:cNvSpPr/>
            <p:nvPr/>
          </p:nvSpPr>
          <p:spPr>
            <a:xfrm>
              <a:off x="3953527" y="4703509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38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Select the image and click “Open”</a:t>
            </a:r>
            <a:br>
              <a:rPr lang="en-US" dirty="0"/>
            </a:b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34061C-50F0-4727-9A14-22D814C409A5}"/>
              </a:ext>
            </a:extLst>
          </p:cNvPr>
          <p:cNvGrpSpPr/>
          <p:nvPr/>
        </p:nvGrpSpPr>
        <p:grpSpPr>
          <a:xfrm>
            <a:off x="2788468" y="2978779"/>
            <a:ext cx="6615064" cy="3747289"/>
            <a:chOff x="2788468" y="2978779"/>
            <a:chExt cx="6615064" cy="37472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BF8C58-BBAF-45E7-8C7C-AEB2A3C64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8468" y="2978779"/>
              <a:ext cx="6615064" cy="3701621"/>
            </a:xfrm>
            <a:prstGeom prst="rect">
              <a:avLst/>
            </a:prstGeom>
          </p:spPr>
        </p:pic>
        <p:sp>
          <p:nvSpPr>
            <p:cNvPr id="8" name="Right Arrow 3">
              <a:extLst>
                <a:ext uri="{FF2B5EF4-FFF2-40B4-BE49-F238E27FC236}">
                  <a16:creationId xmlns:a16="http://schemas.microsoft.com/office/drawing/2014/main" id="{57B9FB4C-21AD-453D-9563-BEE909B29C02}"/>
                </a:ext>
              </a:extLst>
            </p:cNvPr>
            <p:cNvSpPr/>
            <p:nvPr/>
          </p:nvSpPr>
          <p:spPr>
            <a:xfrm rot="16200000">
              <a:off x="4749750" y="4818839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ight Arrow 3">
              <a:extLst>
                <a:ext uri="{FF2B5EF4-FFF2-40B4-BE49-F238E27FC236}">
                  <a16:creationId xmlns:a16="http://schemas.microsoft.com/office/drawing/2014/main" id="{ECCCD6D6-B309-449D-915A-BBB2B56D5F9A}"/>
                </a:ext>
              </a:extLst>
            </p:cNvPr>
            <p:cNvSpPr/>
            <p:nvPr/>
          </p:nvSpPr>
          <p:spPr>
            <a:xfrm>
              <a:off x="7199235" y="6248399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1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Once the analysis is complete, you should see a similar screen as below, showing the most likely species of the plant in the image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38C72-F404-4193-B5BD-94CDF0042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03" y="2808415"/>
            <a:ext cx="3863794" cy="38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7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Spend time uploading each photo you brought in</a:t>
            </a:r>
          </a:p>
          <a:p>
            <a:pPr lvl="1"/>
            <a:r>
              <a:rPr lang="en-US" dirty="0"/>
              <a:t>Note down what mostly likely species of each plant is </a:t>
            </a:r>
          </a:p>
          <a:p>
            <a:r>
              <a:rPr lang="en-US" dirty="0"/>
              <a:t>If you knew the species of the plant, is the model correct?</a:t>
            </a:r>
          </a:p>
          <a:p>
            <a:r>
              <a:rPr lang="en-US" dirty="0"/>
              <a:t>The better the image, the more likely the model should be able to identify the plant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0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learned?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Data is important </a:t>
            </a:r>
          </a:p>
          <a:p>
            <a:pPr lvl="1"/>
            <a:r>
              <a:rPr lang="en-US" dirty="0"/>
              <a:t>The more data you have, the more classes you can have </a:t>
            </a:r>
          </a:p>
          <a:p>
            <a:pPr lvl="1"/>
            <a:r>
              <a:rPr lang="en-US" dirty="0"/>
              <a:t>However, the more data, the longer the training will be to get a good model </a:t>
            </a:r>
          </a:p>
          <a:p>
            <a:pPr lvl="1"/>
            <a:r>
              <a:rPr lang="en-US" dirty="0"/>
              <a:t>The model will also increase dramatically in complexity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 err="1"/>
              <a:t>PlantNet</a:t>
            </a:r>
            <a:r>
              <a:rPr lang="en-US" dirty="0"/>
              <a:t> iPhone App </a:t>
            </a:r>
          </a:p>
          <a:p>
            <a:pPr lvl="1"/>
            <a:r>
              <a:rPr lang="en-US" dirty="0"/>
              <a:t>https://apps.apple.com/fr/app/plantnet/id600547573</a:t>
            </a:r>
          </a:p>
          <a:p>
            <a:r>
              <a:rPr lang="en-US" dirty="0" err="1"/>
              <a:t>PlantNet</a:t>
            </a:r>
            <a:r>
              <a:rPr lang="en-US" dirty="0"/>
              <a:t> Android App</a:t>
            </a:r>
          </a:p>
          <a:p>
            <a:pPr lvl="1"/>
            <a:r>
              <a:rPr lang="en-US" dirty="0"/>
              <a:t>https://play.google.com/store/apps/details?id=org.plantnet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4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Desktop, double click on the “</a:t>
            </a:r>
            <a:r>
              <a:rPr lang="en-US" dirty="0" err="1"/>
              <a:t>PlantID</a:t>
            </a:r>
            <a:r>
              <a:rPr lang="en-US" dirty="0"/>
              <a:t>” folder to open it</a:t>
            </a:r>
          </a:p>
          <a:p>
            <a:r>
              <a:rPr lang="en-US" dirty="0"/>
              <a:t>Once the folder has opened, double click on the “PlantNet-300K” folder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4A9E62-2018-4E47-9ECF-15468A9D4C9E}"/>
              </a:ext>
            </a:extLst>
          </p:cNvPr>
          <p:cNvGrpSpPr/>
          <p:nvPr/>
        </p:nvGrpSpPr>
        <p:grpSpPr>
          <a:xfrm>
            <a:off x="1719391" y="3755241"/>
            <a:ext cx="6677506" cy="2143424"/>
            <a:chOff x="1719391" y="3755241"/>
            <a:chExt cx="6677506" cy="21434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CA1D9D-8365-4882-8532-2BBEFAC26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0046" y="3755241"/>
              <a:ext cx="6096851" cy="2143424"/>
            </a:xfrm>
            <a:prstGeom prst="rect">
              <a:avLst/>
            </a:prstGeom>
          </p:spPr>
        </p:pic>
        <p:sp>
          <p:nvSpPr>
            <p:cNvPr id="6" name="Right Arrow 3">
              <a:extLst>
                <a:ext uri="{FF2B5EF4-FFF2-40B4-BE49-F238E27FC236}">
                  <a16:creationId xmlns:a16="http://schemas.microsoft.com/office/drawing/2014/main" id="{5E09B05A-6F52-469D-98E0-16ABD5B41AC0}"/>
                </a:ext>
              </a:extLst>
            </p:cNvPr>
            <p:cNvSpPr/>
            <p:nvPr/>
          </p:nvSpPr>
          <p:spPr>
            <a:xfrm>
              <a:off x="1719391" y="4349284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796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code and execution files can be found in the “PlantNet-300K” folder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AB860-8EF3-4AAB-9AF1-81B3D2C7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055898"/>
            <a:ext cx="625879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5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The model has already been pretrained</a:t>
            </a:r>
          </a:p>
          <a:p>
            <a:r>
              <a:rPr lang="en-US" dirty="0"/>
              <a:t>We are going to load the pretrained model and then do more training on those learned parameters </a:t>
            </a:r>
          </a:p>
          <a:p>
            <a:pPr lvl="1"/>
            <a:r>
              <a:rPr lang="en-US" dirty="0"/>
              <a:t>Fine Tuning the network weights</a:t>
            </a:r>
          </a:p>
          <a:p>
            <a:r>
              <a:rPr lang="en-US" dirty="0"/>
              <a:t>This is know as </a:t>
            </a:r>
            <a:r>
              <a:rPr lang="en-US" b="1" dirty="0"/>
              <a:t>transfer learning</a:t>
            </a:r>
          </a:p>
          <a:p>
            <a:pPr lvl="1"/>
            <a:r>
              <a:rPr lang="en-US" dirty="0"/>
              <a:t>Taking the model that has been pretrained for a different task, training and fine tuning the model, and using the model for our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5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25BFC-6933-45C8-9BFC-438591D8D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562099"/>
            <a:ext cx="6286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Right click on the “main.py” file, click edit </a:t>
            </a:r>
            <a:br>
              <a:rPr lang="en-US" dirty="0"/>
            </a:b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0B100E-0011-43F6-BE40-FA8A7AE16967}"/>
              </a:ext>
            </a:extLst>
          </p:cNvPr>
          <p:cNvGrpSpPr/>
          <p:nvPr/>
        </p:nvGrpSpPr>
        <p:grpSpPr>
          <a:xfrm>
            <a:off x="2452559" y="2891141"/>
            <a:ext cx="6772840" cy="3019846"/>
            <a:chOff x="2452559" y="2891141"/>
            <a:chExt cx="6772840" cy="30198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FDD1BFF-8C88-4846-8BD7-A7B531A8C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6601" y="2891141"/>
              <a:ext cx="6258798" cy="3019846"/>
            </a:xfrm>
            <a:prstGeom prst="rect">
              <a:avLst/>
            </a:prstGeom>
          </p:spPr>
        </p:pic>
        <p:sp>
          <p:nvSpPr>
            <p:cNvPr id="5" name="Right Arrow 3">
              <a:extLst>
                <a:ext uri="{FF2B5EF4-FFF2-40B4-BE49-F238E27FC236}">
                  <a16:creationId xmlns:a16="http://schemas.microsoft.com/office/drawing/2014/main" id="{DD2F693E-7AAA-43F5-A1EE-10FA53241A97}"/>
                </a:ext>
              </a:extLst>
            </p:cNvPr>
            <p:cNvSpPr/>
            <p:nvPr/>
          </p:nvSpPr>
          <p:spPr>
            <a:xfrm>
              <a:off x="2452559" y="4505803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23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Complete the code in the train function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0ECAA-F976-4104-A09A-FE0D84C8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538" y="2538488"/>
            <a:ext cx="6232923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5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9" ma:contentTypeDescription="Create a new document." ma:contentTypeScope="" ma:versionID="6e70041cde698a996ba726f09ee4b52e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fbd9e850bc9e8686ad9d32f46f6edb51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Props1.xml><?xml version="1.0" encoding="utf-8"?>
<ds:datastoreItem xmlns:ds="http://schemas.openxmlformats.org/officeDocument/2006/customXml" ds:itemID="{E285C1E8-3BF0-4AA8-9942-1D1BDF4973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e6e833-9241-4b04-b716-5a4daabdc787"/>
    <ds:schemaRef ds:uri="56da908f-da71-483c-b6d3-0ee057f43e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F0339-B719-44A7-B994-4303214FBA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655AB-1E29-4901-9273-967FB4E36E19}">
  <ds:schemaRefs>
    <ds:schemaRef ds:uri="77e6e833-9241-4b04-b716-5a4daabdc787"/>
    <ds:schemaRef ds:uri="56da908f-da71-483c-b6d3-0ee057f43e65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6471</TotalTime>
  <Words>1134</Words>
  <Application>Microsoft Office PowerPoint</Application>
  <PresentationFormat>Widescreen</PresentationFormat>
  <Paragraphs>129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Century Gothic</vt:lpstr>
      <vt:lpstr>Wingdings 3</vt:lpstr>
      <vt:lpstr>Ion</vt:lpstr>
      <vt:lpstr>Plant Identification</vt:lpstr>
      <vt:lpstr>Overview</vt:lpstr>
      <vt:lpstr>The Dataset </vt:lpstr>
      <vt:lpstr>The Code </vt:lpstr>
      <vt:lpstr>The Code </vt:lpstr>
      <vt:lpstr>The Model </vt:lpstr>
      <vt:lpstr>The Model </vt:lpstr>
      <vt:lpstr>Main </vt:lpstr>
      <vt:lpstr>Main </vt:lpstr>
      <vt:lpstr>Main </vt:lpstr>
      <vt:lpstr>Main </vt:lpstr>
      <vt:lpstr>Execution Script</vt:lpstr>
      <vt:lpstr>Execution Script</vt:lpstr>
      <vt:lpstr>Execution Script</vt:lpstr>
      <vt:lpstr>Execution Script</vt:lpstr>
      <vt:lpstr>Execution Script</vt:lpstr>
      <vt:lpstr>Training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Problems with the model </vt:lpstr>
      <vt:lpstr>Pre trained model </vt:lpstr>
      <vt:lpstr>Pre trained model </vt:lpstr>
      <vt:lpstr>Pre trained model </vt:lpstr>
      <vt:lpstr>Pre trained model </vt:lpstr>
      <vt:lpstr>PlantNet</vt:lpstr>
      <vt:lpstr>PlantNet</vt:lpstr>
      <vt:lpstr>PlantNet</vt:lpstr>
      <vt:lpstr>PlantNet</vt:lpstr>
      <vt:lpstr>PlantNet</vt:lpstr>
      <vt:lpstr>PlantNet</vt:lpstr>
      <vt:lpstr>PlantNet</vt:lpstr>
      <vt:lpstr>What was learned? </vt:lpstr>
      <vt:lpstr>Other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with Lobe AI</dc:title>
  <dc:creator>Matthew Springsteen</dc:creator>
  <cp:lastModifiedBy>Matthew Springsteen</cp:lastModifiedBy>
  <cp:revision>96</cp:revision>
  <dcterms:created xsi:type="dcterms:W3CDTF">2022-06-14T20:44:27Z</dcterms:created>
  <dcterms:modified xsi:type="dcterms:W3CDTF">2023-06-28T17:42:58Z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</Properties>
</file>