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6" r:id="rId7"/>
    <p:sldId id="287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53" y="1447800"/>
            <a:ext cx="10665229" cy="3329581"/>
          </a:xfrm>
        </p:spPr>
        <p:txBody>
          <a:bodyPr/>
          <a:lstStyle/>
          <a:p>
            <a:r>
              <a:rPr lang="en-US" sz="6000" dirty="0" smtClean="0"/>
              <a:t>Recurrent Neural Networks:</a:t>
            </a:r>
            <a:br>
              <a:rPr lang="en-US" sz="6000" dirty="0" smtClean="0"/>
            </a:br>
            <a:r>
              <a:rPr lang="en-US" sz="6000" dirty="0" smtClean="0"/>
              <a:t>Text </a:t>
            </a:r>
            <a:r>
              <a:rPr lang="en-US" sz="6000" dirty="0" smtClean="0"/>
              <a:t>Prediction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34226" y="1578927"/>
            <a:ext cx="10979055" cy="2976447"/>
            <a:chOff x="734226" y="1853247"/>
            <a:chExt cx="10979055" cy="29764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226" y="1853247"/>
              <a:ext cx="10979055" cy="297644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2434245" y="3693621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823260" y="3893127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434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6" y="1256751"/>
            <a:ext cx="954538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3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9" y="1388367"/>
            <a:ext cx="11076252" cy="340807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248892" y="4524894"/>
            <a:ext cx="122197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RNN uses time series data to process inputs over a sequence of time, and output the next predicted value based on previous values</a:t>
            </a:r>
            <a:endParaRPr lang="en-US" dirty="0"/>
          </a:p>
          <a:p>
            <a:r>
              <a:rPr lang="en-US" dirty="0" smtClean="0"/>
              <a:t>Used for any application that exhibits temporal dynamic behavior- or data that changes with time</a:t>
            </a:r>
          </a:p>
          <a:p>
            <a:r>
              <a:rPr lang="en-US" dirty="0" smtClean="0"/>
              <a:t>Example: language recognition, both speech and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25"/>
          <a:stretch/>
        </p:blipFill>
        <p:spPr>
          <a:xfrm>
            <a:off x="1983765" y="4150658"/>
            <a:ext cx="8066088" cy="248736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54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A0D-ECFF-45C1-BCF3-443D909C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42" y="452718"/>
            <a:ext cx="10106556" cy="1400530"/>
          </a:xfrm>
        </p:spPr>
        <p:txBody>
          <a:bodyPr/>
          <a:lstStyle/>
          <a:p>
            <a:r>
              <a:rPr lang="en-US" dirty="0" smtClean="0"/>
              <a:t>RNN Advantages and 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Advantages</a:t>
            </a:r>
          </a:p>
          <a:p>
            <a:r>
              <a:rPr lang="en-US" sz="2000" dirty="0" smtClean="0"/>
              <a:t>Input can be any length</a:t>
            </a:r>
          </a:p>
          <a:p>
            <a:r>
              <a:rPr lang="en-US" sz="2000" dirty="0" smtClean="0"/>
              <a:t>Model size doesn’t need to increase with larger input datasets</a:t>
            </a:r>
          </a:p>
          <a:p>
            <a:r>
              <a:rPr lang="en-US" sz="2000" dirty="0" smtClean="0"/>
              <a:t>Can use historical 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Disadvantages</a:t>
            </a:r>
          </a:p>
          <a:p>
            <a:r>
              <a:rPr lang="en-US" sz="2000" dirty="0" smtClean="0"/>
              <a:t>Slow network performance- takes time to compute output</a:t>
            </a:r>
          </a:p>
          <a:p>
            <a:r>
              <a:rPr lang="en-US" sz="2000" dirty="0" smtClean="0"/>
              <a:t>Access to enough historical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functions: Sigmoid and </a:t>
            </a:r>
            <a:r>
              <a:rPr lang="en-US" dirty="0" err="1" smtClean="0"/>
              <a:t>Tanh</a:t>
            </a:r>
            <a:endParaRPr lang="en-US" dirty="0" smtClean="0"/>
          </a:p>
          <a:p>
            <a:r>
              <a:rPr lang="en-US" dirty="0" smtClean="0"/>
              <a:t>Must account for vanishing/exploding gradient problem</a:t>
            </a:r>
          </a:p>
          <a:p>
            <a:pPr lvl="1"/>
            <a:r>
              <a:rPr lang="en-US" dirty="0" smtClean="0"/>
              <a:t>Number of layers possible is limited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Long Short-Term Memory (LSTM) Cell</a:t>
            </a:r>
          </a:p>
          <a:p>
            <a:pPr lvl="1"/>
            <a:r>
              <a:rPr lang="en-US" dirty="0" smtClean="0"/>
              <a:t>One LSTM cell is used as a replacement for a standard neural network layer</a:t>
            </a:r>
          </a:p>
          <a:p>
            <a:pPr lvl="1"/>
            <a:endParaRPr lang="en-US" dirty="0"/>
          </a:p>
        </p:txBody>
      </p:sp>
      <p:pic>
        <p:nvPicPr>
          <p:cNvPr id="1025" name="Picture 1" descr="Long Short Term Memory (LSTM) Cell &#10;Long Short•Term Memory networks (LSTM) were introduced by Hochreiter and &#10;Schmidhuber in 1997. &#10;An LSTM network is a RNN that has LSTM cell blocks in place of the standard neural &#10;network layers. &#10;x &#10;LSTM cell &#10;x(t) is concatenated with hit-I) &#10;X &#10;x &#10;The combined input is squashed using the tanh activation function. &#10;The combined input is passed through an input gate consisting Of activation &#10;nodes and whose output is multiplied with the squashed input. &#10;The input gate With Sigmoid activation function Can act to Off any elements Of &#10;the input vector that are not required. The weights connecting the combined input to &#10;these nodes can be trained to &quot;switch off&quot; certain input values. &#10;The combined input is next fed through the forget gate loop. &#10;The addition Of State implements recurrence and the addition reduces &#10;the risk of vanishing gradient problem. &#10;The recurrence is controlled by the forget gate output. If the output Of the forget &#10;gate is close to one, the previous state is remembered and forgotten if close to zero. &#10;The output gate Similar to the gate decides Which outputs are actually allowed &#10;to flow from the cell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0" t="21212" r="9368" b="48036"/>
          <a:stretch/>
        </p:blipFill>
        <p:spPr bwMode="auto">
          <a:xfrm>
            <a:off x="3081866" y="4301066"/>
            <a:ext cx="4529667" cy="24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904317" cy="4195481"/>
          </a:xfrm>
        </p:spPr>
        <p:txBody>
          <a:bodyPr/>
          <a:lstStyle/>
          <a:p>
            <a:r>
              <a:rPr lang="en-US" dirty="0" smtClean="0"/>
              <a:t>Each input is mapped to at least one LSTM cell</a:t>
            </a:r>
          </a:p>
          <a:p>
            <a:r>
              <a:rPr lang="en-US" dirty="0" smtClean="0"/>
              <a:t>Output of LSTM cell(s) are then manipulated to time domain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layer is used to derive the final output</a:t>
            </a:r>
          </a:p>
        </p:txBody>
      </p:sp>
      <p:pic>
        <p:nvPicPr>
          <p:cNvPr id="2050" name="Picture 2" descr="Softmax &#10;output sh»e: &#10;(20, 30, 10000) &#10;LSTM output &#10;(20, 30, 500) &#10;shne: &#10;L STU &#10;layer size: &#10;L STU &#10;LSTM &#10;, LSI&quot; &#10;Input shape: (20, 30, 5CO) &#10;LSTM RNN Arch itectu re &#10;Other types of Cells: &#10;Gated Recurrent Unit (GRU) Cell &#10;peek LSTM Cell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7" t="10138" r="11872" b="29366"/>
          <a:stretch/>
        </p:blipFill>
        <p:spPr bwMode="auto">
          <a:xfrm>
            <a:off x="6932612" y="1531619"/>
            <a:ext cx="4863148" cy="506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8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6111" y="1152983"/>
            <a:ext cx="10201998" cy="5630202"/>
            <a:chOff x="646111" y="1853248"/>
            <a:chExt cx="9074694" cy="4946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111" y="1853248"/>
              <a:ext cx="9074694" cy="494656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1986743" y="2177935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479965" y="2338648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1520" y="1152983"/>
            <a:ext cx="9759142" cy="5621890"/>
            <a:chOff x="723207" y="1853248"/>
            <a:chExt cx="8661739" cy="50047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207" y="1853248"/>
              <a:ext cx="8661739" cy="500475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2854038" y="4923906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2571405" y="5090160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696096" y="5248102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5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6110" y="1451172"/>
            <a:ext cx="10758951" cy="1599599"/>
            <a:chOff x="646111" y="2107878"/>
            <a:chExt cx="9612066" cy="129558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111" y="2107878"/>
              <a:ext cx="9612066" cy="129558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6345384" y="2455026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39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4967" y="1229793"/>
            <a:ext cx="10593593" cy="5570017"/>
            <a:chOff x="769905" y="1853248"/>
            <a:chExt cx="9785119" cy="50047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905" y="1853248"/>
              <a:ext cx="9785119" cy="5004752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7168343" y="3485804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844147" y="6503324"/>
              <a:ext cx="122197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173" cy="1400530"/>
          </a:xfrm>
        </p:spPr>
        <p:txBody>
          <a:bodyPr/>
          <a:lstStyle/>
          <a:p>
            <a:r>
              <a:rPr lang="en-US" sz="4000" dirty="0" smtClean="0"/>
              <a:t>Text Prediction- RNN_Text_Template.py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822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37D245AE-BCB6-49F7-BB42-5DC9B1218A3B}"/>
</file>

<file path=customXml/itemProps2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655AB-1E29-4901-9273-967FB4E36E19}">
  <ds:schemaRefs>
    <ds:schemaRef ds:uri="http://purl.org/dc/elements/1.1/"/>
    <ds:schemaRef ds:uri="http://schemas.microsoft.com/office/2006/documentManagement/types"/>
    <ds:schemaRef ds:uri="77e6e833-9241-4b04-b716-5a4daabdc78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56da908f-da71-483c-b6d3-0ee057f43e6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3264</TotalTime>
  <Words>191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Recurrent Neural Networks: Text Prediction</vt:lpstr>
      <vt:lpstr>Recurrent Neural Network (RNN)</vt:lpstr>
      <vt:lpstr>RNN Advantages and Disadvantages</vt:lpstr>
      <vt:lpstr>Methodology</vt:lpstr>
      <vt:lpstr>Architecture</vt:lpstr>
      <vt:lpstr>Text Prediction- RNN_Text_Template.py</vt:lpstr>
      <vt:lpstr>Text Prediction- RNN_Text_Template.py</vt:lpstr>
      <vt:lpstr>Text Prediction- RNN_Text_Template.py</vt:lpstr>
      <vt:lpstr>Text Prediction- RNN_Text_Template.py</vt:lpstr>
      <vt:lpstr>Text Prediction- RNN_Text_Template.py</vt:lpstr>
      <vt:lpstr>Text Prediction- RNN_Text_Template.py</vt:lpstr>
      <vt:lpstr>Text Prediction- RNN_Text_Template.py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Tessa Elise Rodgers</cp:lastModifiedBy>
  <cp:revision>81</cp:revision>
  <dcterms:created xsi:type="dcterms:W3CDTF">2022-06-14T20:44:27Z</dcterms:created>
  <dcterms:modified xsi:type="dcterms:W3CDTF">2023-06-27T16:19:04Z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