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sldIdLst>
    <p:sldId id="256" r:id="rId5"/>
    <p:sldId id="257" r:id="rId6"/>
    <p:sldId id="258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D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3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2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90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54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55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97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7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8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9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3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8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3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DE23-E7F8-4526-89EC-64797F4FCE5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5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84DE23-E7F8-4526-89EC-64797F4FCE5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466FC-C0E7-496C-A180-B06A4ECCC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1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Generative Adversarial Network (GAN)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/>
              <a:t>ML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3283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42" y="192647"/>
            <a:ext cx="9404723" cy="140053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39" y="1039090"/>
            <a:ext cx="6905104" cy="573627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753013" y="3228109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69886" y="5381105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985770" y="5821679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4700" y="5996247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01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2" y="1593177"/>
            <a:ext cx="8048625" cy="438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42" y="192647"/>
            <a:ext cx="9404723" cy="140053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468802" y="2406992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792104" y="2704408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030104" y="3066469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509173" y="5662811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65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42" y="192647"/>
            <a:ext cx="9404723" cy="140053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90" y="1377574"/>
            <a:ext cx="9058275" cy="50006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3398635" y="4918911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5460191" y="5238862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016250" y="5571371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085070" y="4599519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508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42" y="192647"/>
            <a:ext cx="9404723" cy="140053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22" y="1289858"/>
            <a:ext cx="8007741" cy="467868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3278735" y="4998530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472401" y="1673439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3158836" y="2014261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789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42" y="192647"/>
            <a:ext cx="9404723" cy="140053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97" y="973541"/>
            <a:ext cx="7951558" cy="552668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589674" y="3385861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910502" y="3045039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589674" y="5178545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401968" y="5588734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029098" y="5779927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029098" y="5998923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95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42" y="192647"/>
            <a:ext cx="9404723" cy="140053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47" y="1045585"/>
            <a:ext cx="8063346" cy="5532097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3295105" y="4541331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3295105" y="4799026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401968" y="3402487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813068" y="3767634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29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42" y="192647"/>
            <a:ext cx="9404723" cy="140053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60" y="1091391"/>
            <a:ext cx="8203363" cy="543433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771404" y="1465622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837904" y="2447923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771404" y="3003476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08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42" y="192647"/>
            <a:ext cx="9404723" cy="140053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78" y="1254702"/>
            <a:ext cx="8711391" cy="512116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639295" y="1731628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61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42" y="192647"/>
            <a:ext cx="9404723" cy="1400530"/>
          </a:xfrm>
        </p:spPr>
        <p:txBody>
          <a:bodyPr/>
          <a:lstStyle/>
          <a:p>
            <a:r>
              <a:rPr lang="en-US" dirty="0" smtClean="0"/>
              <a:t>Final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216" y="1155469"/>
            <a:ext cx="5590983" cy="51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9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GAN?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95" y="472906"/>
            <a:ext cx="9404723" cy="140053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980" y="1326474"/>
            <a:ext cx="10687790" cy="5373584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 Generative Adversarial Network is a machine learning </a:t>
            </a:r>
            <a:r>
              <a:rPr lang="en-US" sz="2800" dirty="0" smtClean="0"/>
              <a:t>technique.</a:t>
            </a:r>
          </a:p>
          <a:p>
            <a:pPr lvl="1" algn="just"/>
            <a:r>
              <a:rPr lang="en-US" sz="2400" dirty="0" smtClean="0"/>
              <a:t>It uses </a:t>
            </a:r>
            <a:r>
              <a:rPr lang="en-US" sz="2400" dirty="0"/>
              <a:t>a game-like competitive dynamic between </a:t>
            </a:r>
            <a:r>
              <a:rPr lang="en-US" sz="2400" b="1" dirty="0"/>
              <a:t>two neural networks </a:t>
            </a:r>
            <a:r>
              <a:rPr lang="en-US" sz="2400" dirty="0"/>
              <a:t>to generate fake </a:t>
            </a:r>
            <a:r>
              <a:rPr lang="en-US" sz="2400" dirty="0" smtClean="0"/>
              <a:t>examples.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two neural networks are known as the</a:t>
            </a:r>
            <a:r>
              <a:rPr lang="en-US" sz="2800" b="1" dirty="0"/>
              <a:t> Generator </a:t>
            </a:r>
            <a:r>
              <a:rPr lang="en-US" sz="2800" dirty="0"/>
              <a:t>and the </a:t>
            </a:r>
            <a:r>
              <a:rPr lang="en-US" sz="2800" b="1" dirty="0"/>
              <a:t>Discriminator</a:t>
            </a:r>
          </a:p>
          <a:p>
            <a:pPr lvl="1" algn="just"/>
            <a:r>
              <a:rPr lang="en-US" sz="2400" dirty="0" smtClean="0"/>
              <a:t>Generator produces fake data </a:t>
            </a:r>
            <a:r>
              <a:rPr lang="en-US" sz="2400" dirty="0"/>
              <a:t>that </a:t>
            </a:r>
            <a:r>
              <a:rPr lang="en-US" sz="2400" dirty="0" smtClean="0"/>
              <a:t>resembles the </a:t>
            </a:r>
            <a:r>
              <a:rPr lang="en-US" sz="2400" dirty="0"/>
              <a:t>training </a:t>
            </a:r>
            <a:r>
              <a:rPr lang="en-US" sz="2400" dirty="0" smtClean="0"/>
              <a:t>dataset.</a:t>
            </a:r>
            <a:endParaRPr lang="en-US" sz="2400" dirty="0"/>
          </a:p>
          <a:p>
            <a:pPr lvl="1" algn="just"/>
            <a:r>
              <a:rPr lang="en-US" sz="2400" dirty="0" smtClean="0"/>
              <a:t>Discriminator correctly determines </a:t>
            </a:r>
            <a:r>
              <a:rPr lang="en-US" sz="2400" dirty="0"/>
              <a:t>whether a particular example is real or </a:t>
            </a:r>
            <a:r>
              <a:rPr lang="en-US" sz="2400" dirty="0" smtClean="0"/>
              <a:t>fake.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2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80" y="400466"/>
            <a:ext cx="9404723" cy="1400530"/>
          </a:xfrm>
        </p:spPr>
        <p:txBody>
          <a:bodyPr/>
          <a:lstStyle/>
          <a:p>
            <a:r>
              <a:rPr lang="en-US" dirty="0" smtClean="0"/>
              <a:t>Overview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1305099"/>
            <a:ext cx="10928861" cy="4929446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GANs belong to the set of algorithms </a:t>
            </a:r>
            <a:r>
              <a:rPr lang="en-US" sz="2800" dirty="0" smtClean="0"/>
              <a:t>called </a:t>
            </a:r>
            <a:r>
              <a:rPr lang="en-US" sz="2800" dirty="0"/>
              <a:t>generative </a:t>
            </a:r>
            <a:r>
              <a:rPr lang="en-US" sz="2800" dirty="0" smtClean="0"/>
              <a:t>models</a:t>
            </a:r>
          </a:p>
          <a:p>
            <a:pPr lvl="1" algn="just"/>
            <a:r>
              <a:rPr lang="en-US" sz="2800" dirty="0" smtClean="0"/>
              <a:t>Generative models belong </a:t>
            </a:r>
            <a:r>
              <a:rPr lang="en-US" sz="2800" dirty="0"/>
              <a:t>to the field of </a:t>
            </a:r>
            <a:r>
              <a:rPr lang="en-US" sz="2800" b="1" dirty="0"/>
              <a:t>unsupervised </a:t>
            </a:r>
            <a:r>
              <a:rPr lang="en-US" sz="2800" b="1" dirty="0" smtClean="0"/>
              <a:t>algorithms</a:t>
            </a:r>
          </a:p>
          <a:p>
            <a:pPr algn="just"/>
            <a:r>
              <a:rPr lang="en-US" sz="2800" dirty="0" smtClean="0"/>
              <a:t>There are different applications of GANs:</a:t>
            </a:r>
          </a:p>
          <a:p>
            <a:pPr lvl="1" algn="just"/>
            <a:r>
              <a:rPr lang="en-US" sz="2800" dirty="0" smtClean="0"/>
              <a:t>Photo Blending</a:t>
            </a:r>
          </a:p>
          <a:p>
            <a:pPr lvl="2" algn="just"/>
            <a:r>
              <a:rPr lang="en-US" sz="2400" dirty="0" smtClean="0"/>
              <a:t>Live Demo: </a:t>
            </a:r>
            <a:r>
              <a:rPr lang="en-US" sz="240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https://thispersondoesnotexist.com/</a:t>
            </a:r>
          </a:p>
          <a:p>
            <a:pPr lvl="1" algn="just"/>
            <a:r>
              <a:rPr lang="en-US" sz="2800" dirty="0" smtClean="0"/>
              <a:t>Text-to-Image Generation</a:t>
            </a:r>
          </a:p>
          <a:p>
            <a:pPr lvl="1" algn="just"/>
            <a:r>
              <a:rPr lang="en-US" sz="2800" dirty="0" err="1" smtClean="0"/>
              <a:t>Deepfakes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034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80" y="400466"/>
            <a:ext cx="9404723" cy="1400530"/>
          </a:xfrm>
        </p:spPr>
        <p:txBody>
          <a:bodyPr/>
          <a:lstStyle/>
          <a:p>
            <a:r>
              <a:rPr lang="en-US" dirty="0" smtClean="0"/>
              <a:t>Training GANs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20" y="1376350"/>
            <a:ext cx="10757857" cy="494963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Discriminator </a:t>
            </a:r>
            <a:r>
              <a:rPr lang="en-US" dirty="0"/>
              <a:t>is trained to classify the input data as either real or fake</a:t>
            </a:r>
            <a:r>
              <a:rPr lang="en-US" dirty="0" smtClean="0"/>
              <a:t>.</a:t>
            </a:r>
          </a:p>
          <a:p>
            <a:pPr lvl="1"/>
            <a:r>
              <a:rPr lang="en-US" sz="2000" dirty="0" smtClean="0"/>
              <a:t>It is trained using real data and generated fake data, to distinguish between them. </a:t>
            </a:r>
          </a:p>
          <a:p>
            <a:r>
              <a:rPr lang="en-US" dirty="0" smtClean="0"/>
              <a:t>The </a:t>
            </a:r>
            <a:r>
              <a:rPr lang="en-US" dirty="0"/>
              <a:t>Generator is trained to fool the Discriminator by generating data as realistic as possible</a:t>
            </a:r>
            <a:r>
              <a:rPr lang="en-US" dirty="0" smtClean="0"/>
              <a:t>.</a:t>
            </a:r>
          </a:p>
          <a:p>
            <a:pPr lvl="1"/>
            <a:r>
              <a:rPr lang="en-US" sz="2000" dirty="0" smtClean="0"/>
              <a:t>Its parameters are adjusted to improve its ability to fool discriminator.</a:t>
            </a:r>
          </a:p>
          <a:p>
            <a:r>
              <a:rPr lang="en-US" dirty="0" smtClean="0"/>
              <a:t>The training ends successfully when discriminator is unable to differentiate between real and generated data with reasonable accuracy. </a:t>
            </a:r>
          </a:p>
        </p:txBody>
      </p:sp>
    </p:spTree>
    <p:extLst>
      <p:ext uri="{BB962C8B-B14F-4D97-AF65-F5344CB8AC3E}">
        <p14:creationId xmlns:p14="http://schemas.microsoft.com/office/powerpoint/2010/main" val="92192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20" y="126146"/>
            <a:ext cx="9404723" cy="1400530"/>
          </a:xfrm>
        </p:spPr>
        <p:txBody>
          <a:bodyPr/>
          <a:lstStyle/>
          <a:p>
            <a:r>
              <a:rPr lang="en-US" dirty="0" smtClean="0"/>
              <a:t>Convolution GAN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1320" y="1110343"/>
            <a:ext cx="10757857" cy="4949635"/>
          </a:xfrm>
        </p:spPr>
        <p:txBody>
          <a:bodyPr>
            <a:normAutofit/>
          </a:bodyPr>
          <a:lstStyle/>
          <a:p>
            <a:r>
              <a:rPr lang="en-US" dirty="0" smtClean="0"/>
              <a:t>A CGAN is a type of GAN architecture that incorporates convolutional neural networks (CNNs) to generate high-quality images. </a:t>
            </a:r>
          </a:p>
          <a:p>
            <a:pPr lvl="1"/>
            <a:r>
              <a:rPr lang="en-US" dirty="0" smtClean="0"/>
              <a:t>Both generators and discriminators are designed </a:t>
            </a:r>
            <a:r>
              <a:rPr lang="en-US" dirty="0" smtClean="0"/>
              <a:t>using transposed </a:t>
            </a:r>
            <a:r>
              <a:rPr lang="en-US" dirty="0" smtClean="0"/>
              <a:t>convolutional layers.</a:t>
            </a:r>
          </a:p>
          <a:p>
            <a:pPr lvl="1"/>
            <a:r>
              <a:rPr lang="en-US" dirty="0" smtClean="0"/>
              <a:t>The generator takes random noise as input and transforms to an image by adding zeros between input elements.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17" y="3106730"/>
            <a:ext cx="8064534" cy="357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5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42" y="192647"/>
            <a:ext cx="9404723" cy="1400530"/>
          </a:xfrm>
        </p:spPr>
        <p:txBody>
          <a:bodyPr/>
          <a:lstStyle/>
          <a:p>
            <a:r>
              <a:rPr lang="en-US" dirty="0" smtClean="0"/>
              <a:t>Convolution GAN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6628" y="1100731"/>
            <a:ext cx="10608229" cy="1898096"/>
          </a:xfrm>
        </p:spPr>
        <p:txBody>
          <a:bodyPr>
            <a:normAutofit/>
          </a:bodyPr>
          <a:lstStyle/>
          <a:p>
            <a:r>
              <a:rPr lang="en-US" dirty="0"/>
              <a:t>The discriminator uses </a:t>
            </a:r>
            <a:r>
              <a:rPr lang="en-US" dirty="0" smtClean="0"/>
              <a:t>different convolutional </a:t>
            </a:r>
            <a:r>
              <a:rPr lang="en-US" dirty="0"/>
              <a:t>layers to </a:t>
            </a:r>
            <a:r>
              <a:rPr lang="en-US" dirty="0" smtClean="0"/>
              <a:t>identify </a:t>
            </a:r>
            <a:r>
              <a:rPr lang="en-US" dirty="0"/>
              <a:t>both real and generated </a:t>
            </a:r>
            <a:r>
              <a:rPr lang="en-US" dirty="0" smtClean="0"/>
              <a:t>images.</a:t>
            </a:r>
          </a:p>
          <a:p>
            <a:r>
              <a:rPr lang="en-US" b="1" dirty="0" smtClean="0"/>
              <a:t>Sigmoid squeeze </a:t>
            </a:r>
            <a:r>
              <a:rPr lang="en-US" dirty="0" smtClean="0"/>
              <a:t>converts output to a value between 0 and 1 and assigns them as real or fake.</a:t>
            </a:r>
          </a:p>
          <a:p>
            <a:pPr lvl="1"/>
            <a:r>
              <a:rPr lang="en-US" dirty="0" smtClean="0"/>
              <a:t>This enables the discriminator network to differentiate between real and fake data.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982" y="2998827"/>
            <a:ext cx="8365418" cy="365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2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42" y="192647"/>
            <a:ext cx="9404723" cy="140053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6628" y="1100731"/>
            <a:ext cx="10608229" cy="1898096"/>
          </a:xfrm>
        </p:spPr>
        <p:txBody>
          <a:bodyPr>
            <a:normAutofit/>
          </a:bodyPr>
          <a:lstStyle/>
          <a:p>
            <a:r>
              <a:rPr lang="en-US" dirty="0" smtClean="0"/>
              <a:t>Open </a:t>
            </a:r>
            <a:r>
              <a:rPr lang="en-US" b="1" dirty="0" err="1" smtClean="0"/>
              <a:t>CGAN_MNIST_Template.ipynb</a:t>
            </a:r>
            <a:endParaRPr lang="en-US" b="1" dirty="0" smtClean="0"/>
          </a:p>
          <a:p>
            <a:r>
              <a:rPr lang="en-US" dirty="0" smtClean="0"/>
              <a:t>Add the code indicated by red arrows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698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42" y="192647"/>
            <a:ext cx="9404723" cy="140053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49" y="1071215"/>
            <a:ext cx="7143750" cy="40671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238220" y="2471745"/>
            <a:ext cx="152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470977" y="3433156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087995" y="4973781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149552" y="3104802"/>
            <a:ext cx="1372870" cy="24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96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e6e833-9241-4b04-b716-5a4daabdc787">
      <Terms xmlns="http://schemas.microsoft.com/office/infopath/2007/PartnerControls"/>
    </lcf76f155ced4ddcb4097134ff3c332f>
    <TaxCatchAll xmlns="56da908f-da71-483c-b6d3-0ee057f43e6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F66D24444FB145A2F13042720BF9FF" ma:contentTypeVersion="11" ma:contentTypeDescription="Create a new document." ma:contentTypeScope="" ma:versionID="5cf2246bace88d967260c5ea0f1c8e27">
  <xsd:schema xmlns:xsd="http://www.w3.org/2001/XMLSchema" xmlns:xs="http://www.w3.org/2001/XMLSchema" xmlns:p="http://schemas.microsoft.com/office/2006/metadata/properties" xmlns:ns2="77e6e833-9241-4b04-b716-5a4daabdc787" xmlns:ns3="56da908f-da71-483c-b6d3-0ee057f43e65" targetNamespace="http://schemas.microsoft.com/office/2006/metadata/properties" ma:root="true" ma:fieldsID="bbf8d95d0cf023a0f756b97ed109b63e" ns2:_="" ns3:_="">
    <xsd:import namespace="77e6e833-9241-4b04-b716-5a4daabdc787"/>
    <xsd:import namespace="56da908f-da71-483c-b6d3-0ee057f43e6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6e833-9241-4b04-b716-5a4daabdc78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75ab196-d3f7-444f-9641-cdc6774f7c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a908f-da71-483c-b6d3-0ee057f43e6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1382538-e9b7-431f-b1ac-b022d04d117d}" ma:internalName="TaxCatchAll" ma:showField="CatchAllData" ma:web="56da908f-da71-483c-b6d3-0ee057f43e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9848D1-2476-4189-8653-F4B1037025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6E1E6E-9142-486C-AB06-ABEAAA46343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6da908f-da71-483c-b6d3-0ee057f43e65"/>
    <ds:schemaRef ds:uri="http://purl.org/dc/elements/1.1/"/>
    <ds:schemaRef ds:uri="http://schemas.microsoft.com/office/2006/metadata/properties"/>
    <ds:schemaRef ds:uri="77e6e833-9241-4b04-b716-5a4daabdc78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6DD1F4-114B-425E-9D82-CF865FBDE6D6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498</TotalTime>
  <Words>317</Words>
  <Application>Microsoft Office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Generative Adversarial Network (GAN)</vt:lpstr>
      <vt:lpstr>Overview</vt:lpstr>
      <vt:lpstr>Overview</vt:lpstr>
      <vt:lpstr>Overview Continued</vt:lpstr>
      <vt:lpstr>Training GANs</vt:lpstr>
      <vt:lpstr>Convolution GAN</vt:lpstr>
      <vt:lpstr>Convolution GAN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Final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Colab</dc:title>
  <dc:creator>David C. Phillips</dc:creator>
  <cp:lastModifiedBy>Nischal Khanal</cp:lastModifiedBy>
  <cp:revision>31</cp:revision>
  <dcterms:created xsi:type="dcterms:W3CDTF">2021-06-09T17:26:42Z</dcterms:created>
  <dcterms:modified xsi:type="dcterms:W3CDTF">2023-06-30T16:23:03Z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0x010100CCF66D24444FB145A2F13042720BF9FF</vt:lpwstr>
  </property>
  <property fmtid="{D5CDD505-2E9C-101B-9397-08002B2CF9AE}" pid="3" name="MediaServiceImageTags">
    <vt:lpwstr/>
  </property>
</Properties>
</file>