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5" r:id="rId8"/>
    <p:sldId id="264" r:id="rId9"/>
    <p:sldId id="266" r:id="rId10"/>
    <p:sldId id="267" r:id="rId11"/>
    <p:sldId id="275" r:id="rId12"/>
    <p:sldId id="260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009E-F549-4667-A14C-BE6989F63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Quantum Mechanics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598F9-4E0D-4FD8-A947-26D4264A0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9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7F7C-B44E-4DE6-BF35-DFFD56DA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Superposition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4FF0-C270-4473-9953-8B8B6672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432793"/>
            <a:ext cx="5540085" cy="5107966"/>
          </a:xfrm>
        </p:spPr>
        <p:txBody>
          <a:bodyPr/>
          <a:lstStyle/>
          <a:p>
            <a:r>
              <a:rPr lang="en-US" dirty="0"/>
              <a:t>Dress is seen as white/gold by student A and blue/black by student B. Is the dress in a quantum superposition?</a:t>
            </a:r>
          </a:p>
          <a:p>
            <a:r>
              <a:rPr lang="en-US" b="1" dirty="0"/>
              <a:t>No</a:t>
            </a:r>
            <a:endParaRPr lang="en-US" dirty="0"/>
          </a:p>
          <a:p>
            <a:pPr lvl="1"/>
            <a:r>
              <a:rPr lang="en-US" dirty="0"/>
              <a:t>100 copies of the picture will all appear to student A as white/gold and to student B as blue/black.</a:t>
            </a:r>
          </a:p>
          <a:p>
            <a:pPr lvl="1"/>
            <a:r>
              <a:rPr lang="en-US" dirty="0"/>
              <a:t>In a quantum superposition, each student would see about half of the pictures as white/gold and the rest as blue/black</a:t>
            </a:r>
          </a:p>
          <a:p>
            <a:pPr lvl="1"/>
            <a:r>
              <a:rPr lang="en-US" dirty="0"/>
              <a:t>The two definite states must be an intrinsic property of the dress, rather than depending on the observer.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1EA80-C88F-4B7D-BF40-CD3E0299F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73" y="2242909"/>
            <a:ext cx="5057192" cy="25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2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7F7C-B44E-4DE6-BF35-DFFD56DA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Superposition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4FF0-C270-4473-9953-8B8B6672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432792"/>
            <a:ext cx="10830543" cy="1996207"/>
          </a:xfrm>
        </p:spPr>
        <p:txBody>
          <a:bodyPr>
            <a:normAutofit/>
          </a:bodyPr>
          <a:lstStyle/>
          <a:p>
            <a:r>
              <a:rPr lang="en-US" dirty="0"/>
              <a:t>Some atomic/subatomic particles have properties that can be in a state of superposition, where the state can be multiple values at the same time.</a:t>
            </a:r>
          </a:p>
          <a:p>
            <a:r>
              <a:rPr lang="en-US" dirty="0"/>
              <a:t>One property of electrons which can be in superposition is </a:t>
            </a:r>
            <a:r>
              <a:rPr lang="en-US" i="1" dirty="0"/>
              <a:t>spin.</a:t>
            </a:r>
            <a:endParaRPr lang="en-US" dirty="0"/>
          </a:p>
          <a:p>
            <a:r>
              <a:rPr lang="en-US" dirty="0"/>
              <a:t>An electron has two kinds of spin: spin-up and spin-down. It can also be in the superposition state of spin-up and spin-down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E90201D-0883-4DBF-9D35-2028EA8BA014}"/>
              </a:ext>
            </a:extLst>
          </p:cNvPr>
          <p:cNvGrpSpPr/>
          <p:nvPr/>
        </p:nvGrpSpPr>
        <p:grpSpPr>
          <a:xfrm>
            <a:off x="2847251" y="3428999"/>
            <a:ext cx="7930320" cy="2791617"/>
            <a:chOff x="2875243" y="3739976"/>
            <a:chExt cx="7930320" cy="27916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EF6B99-AEA4-4984-8BB5-4FE8BAA39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243" y="3739976"/>
              <a:ext cx="6428260" cy="240566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A3B328-5A1C-4CB9-B7CB-971E06B1D214}"/>
                </a:ext>
              </a:extLst>
            </p:cNvPr>
            <p:cNvSpPr txBox="1"/>
            <p:nvPr/>
          </p:nvSpPr>
          <p:spPr>
            <a:xfrm>
              <a:off x="3605349" y="6162261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Spin-up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90CF06-0FF4-4A04-A0AB-15E3D3EF799F}"/>
                </a:ext>
              </a:extLst>
            </p:cNvPr>
            <p:cNvSpPr txBox="1"/>
            <p:nvPr/>
          </p:nvSpPr>
          <p:spPr>
            <a:xfrm>
              <a:off x="5516363" y="6162261"/>
              <a:ext cx="1146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Spin-down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61F77A-4F0F-4A2F-BBCE-60F6DCE95144}"/>
                </a:ext>
              </a:extLst>
            </p:cNvPr>
            <p:cNvSpPr txBox="1"/>
            <p:nvPr/>
          </p:nvSpPr>
          <p:spPr>
            <a:xfrm>
              <a:off x="7115129" y="6162261"/>
              <a:ext cx="3690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Superposition of Spin-up &amp; Spin-down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34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7F7C-B44E-4DE6-BF35-DFFD56DA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Wave-Particle 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4FF0-C270-4473-9953-8B8B6672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570838"/>
            <a:ext cx="8946541" cy="4195481"/>
          </a:xfrm>
        </p:spPr>
        <p:txBody>
          <a:bodyPr/>
          <a:lstStyle/>
          <a:p>
            <a:r>
              <a:rPr lang="en-US" dirty="0"/>
              <a:t>Consider a square pool  filled with water</a:t>
            </a:r>
          </a:p>
          <a:p>
            <a:r>
              <a:rPr lang="en-US" dirty="0"/>
              <a:t>Imagine dropping a marble in the center of the square pool.</a:t>
            </a:r>
          </a:p>
          <a:p>
            <a:r>
              <a:rPr lang="en-US" dirty="0"/>
              <a:t>You will notice a circular pattern of waves moving to the edge.</a:t>
            </a:r>
          </a:p>
          <a:p>
            <a:pPr lvl="8"/>
            <a:r>
              <a:rPr lang="en-US" sz="2000" dirty="0"/>
              <a:t>The wave will start at the center of the pool and travel to the edges.</a:t>
            </a:r>
          </a:p>
          <a:p>
            <a:pPr lvl="8"/>
            <a:r>
              <a:rPr lang="en-US" sz="2000" dirty="0"/>
              <a:t>The further the wave travels, the lower its height is.</a:t>
            </a:r>
          </a:p>
          <a:p>
            <a:pPr lvl="8"/>
            <a:r>
              <a:rPr lang="en-US" sz="2000" dirty="0"/>
              <a:t>The height of the water impacting the edges will be higher than the corner.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04A06-DC71-481B-8C4E-B10C5B06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06" y="2979454"/>
            <a:ext cx="3219045" cy="319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7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7F7C-B44E-4DE6-BF35-DFFD56DA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Wave-Particle 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4FF0-C270-4473-9953-8B8B6672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66429"/>
            <a:ext cx="9709887" cy="1817372"/>
          </a:xfrm>
        </p:spPr>
        <p:txBody>
          <a:bodyPr/>
          <a:lstStyle/>
          <a:p>
            <a:r>
              <a:rPr lang="en-US" sz="2000" dirty="0"/>
              <a:t>If the water hits </a:t>
            </a:r>
            <a:r>
              <a:rPr lang="en-US" dirty="0"/>
              <a:t>one side of the square pool with equal force across the entire width, the wave will not be circular.</a:t>
            </a:r>
          </a:p>
          <a:p>
            <a:r>
              <a:rPr lang="en-US" sz="2000" dirty="0"/>
              <a:t>Instead the wave will trave</a:t>
            </a:r>
            <a:r>
              <a:rPr lang="en-US" dirty="0"/>
              <a:t>l to the other side of the pool </a:t>
            </a:r>
            <a:r>
              <a:rPr lang="en-US" i="1" dirty="0"/>
              <a:t>in a straight line</a:t>
            </a:r>
            <a:r>
              <a:rPr lang="en-US" dirty="0"/>
              <a:t>.</a:t>
            </a:r>
          </a:p>
          <a:p>
            <a:r>
              <a:rPr lang="en-US" sz="2000" dirty="0"/>
              <a:t>The wave in the water </a:t>
            </a:r>
            <a:r>
              <a:rPr lang="en-US" dirty="0"/>
              <a:t>can be represented as a sine wave.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D2601-23D7-41B4-8908-2131319C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27" y="3331030"/>
            <a:ext cx="3320812" cy="3309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E04CCC-81BC-4013-B64E-A33F17B7A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951" y="3803558"/>
            <a:ext cx="5333393" cy="231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3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7F7C-B44E-4DE6-BF35-DFFD56DA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Wave-Particle 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4FF0-C270-4473-9953-8B8B6672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85" y="1331260"/>
            <a:ext cx="11201315" cy="2308786"/>
          </a:xfrm>
        </p:spPr>
        <p:txBody>
          <a:bodyPr/>
          <a:lstStyle/>
          <a:p>
            <a:r>
              <a:rPr lang="en-US" sz="1800" dirty="0"/>
              <a:t>Imagine a divider halfway the square pool with two slits.</a:t>
            </a:r>
          </a:p>
          <a:p>
            <a:r>
              <a:rPr lang="en-US" sz="1800" dirty="0"/>
              <a:t>The traveling wave will hit the divider for most of it.</a:t>
            </a:r>
          </a:p>
          <a:p>
            <a:r>
              <a:rPr lang="en-US" sz="1800" dirty="0"/>
              <a:t>Where there are slits, the wave will move forward.</a:t>
            </a:r>
          </a:p>
          <a:p>
            <a:r>
              <a:rPr lang="en-US" sz="1800" dirty="0"/>
              <a:t>Since there are two slits, two separate circular waves will form, and eventually meet each other.</a:t>
            </a:r>
          </a:p>
          <a:p>
            <a:r>
              <a:rPr lang="en-US" sz="1800" dirty="0"/>
              <a:t>Finally, when the waves reach the edge furthest from the initial pushed edge, a pattern is created due to constructive and destructive interference.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AAE27-3580-4E91-A0E6-E49398D0B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98" y="3640046"/>
            <a:ext cx="3143325" cy="3074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AD794-C865-4255-9EFC-AA69F48BD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843" y="4320074"/>
            <a:ext cx="5188004" cy="141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0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7F7C-B44E-4DE6-BF35-DFFD56DA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Wave-Particle Duality – </a:t>
            </a:r>
            <a:br>
              <a:rPr lang="en-US" dirty="0"/>
            </a:br>
            <a:r>
              <a:rPr lang="en-US" dirty="0"/>
              <a:t>Double Slit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4FF0-C270-4473-9953-8B8B6672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99" y="1989519"/>
            <a:ext cx="11006842" cy="4195481"/>
          </a:xfrm>
        </p:spPr>
        <p:txBody>
          <a:bodyPr/>
          <a:lstStyle/>
          <a:p>
            <a:r>
              <a:rPr lang="en-US" sz="2000" dirty="0"/>
              <a:t>Instead of water</a:t>
            </a:r>
            <a:r>
              <a:rPr lang="en-US" dirty="0"/>
              <a:t>, repeat the experiment with electrons (particles).</a:t>
            </a:r>
          </a:p>
          <a:p>
            <a:r>
              <a:rPr lang="en-US" sz="2000" dirty="0"/>
              <a:t>Using a barrier with a single slit, we can observe some </a:t>
            </a:r>
            <a:r>
              <a:rPr lang="en-US" dirty="0"/>
              <a:t>electrons hitting the surface behind the barrier, indicating electrons passing through the slit.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68517-D4C5-455A-8C5E-04BBEB89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22" y="3304115"/>
            <a:ext cx="6350396" cy="329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67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7F7C-B44E-4DE6-BF35-DFFD56DA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Wave-Particle Duality – </a:t>
            </a:r>
            <a:br>
              <a:rPr lang="en-US" dirty="0"/>
            </a:br>
            <a:r>
              <a:rPr lang="en-US" dirty="0"/>
              <a:t>Double Slit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4FF0-C270-4473-9953-8B8B6672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98" y="1989519"/>
            <a:ext cx="10269723" cy="2386538"/>
          </a:xfrm>
        </p:spPr>
        <p:txBody>
          <a:bodyPr>
            <a:normAutofit/>
          </a:bodyPr>
          <a:lstStyle/>
          <a:p>
            <a:r>
              <a:rPr lang="en-US" dirty="0"/>
              <a:t>Repeat with two slits</a:t>
            </a:r>
          </a:p>
          <a:p>
            <a:r>
              <a:rPr lang="en-US" dirty="0"/>
              <a:t>Instead of two vertical lines on the surface behind the two slits, an interference pattern is seen.</a:t>
            </a:r>
          </a:p>
          <a:p>
            <a:r>
              <a:rPr lang="en-US" dirty="0"/>
              <a:t>If a bleeping electron measurement device was placed on one of the slits, in 50% of the cases the device would bleep indicating the passing of an electron, and resulting in two vertical lines on the surface behind the two slits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FAF3A-D000-4A76-9266-17E642D43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81" y="4376057"/>
            <a:ext cx="4149208" cy="2365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B3F0E4-37BE-42C9-9223-A132A2B5F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015" y="4376057"/>
            <a:ext cx="4584087" cy="236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7F7C-B44E-4DE6-BF35-DFFD56DA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Wave-Particle 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4FF0-C270-4473-9953-8B8B6672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13657"/>
            <a:ext cx="9532605" cy="4891625"/>
          </a:xfrm>
        </p:spPr>
        <p:txBody>
          <a:bodyPr>
            <a:normAutofit/>
          </a:bodyPr>
          <a:lstStyle/>
          <a:p>
            <a:r>
              <a:rPr lang="en-US" dirty="0"/>
              <a:t>The electron after leaving the electron gun “lose their connection” with our reality and becomes a wave.</a:t>
            </a:r>
          </a:p>
          <a:p>
            <a:r>
              <a:rPr lang="en-US" dirty="0"/>
              <a:t>The wave function describes the </a:t>
            </a:r>
            <a:r>
              <a:rPr lang="en-US" b="1" dirty="0"/>
              <a:t>probabilities of the electron’s whereabouts</a:t>
            </a:r>
            <a:r>
              <a:rPr lang="en-US" dirty="0"/>
              <a:t> the moment it comes into contact with our reality.</a:t>
            </a:r>
          </a:p>
          <a:p>
            <a:r>
              <a:rPr lang="en-US" dirty="0"/>
              <a:t>Therefore, putting measurement device or detection mechanism in one of the slits, the wave function collapses into a particle passing through the slit or not passing through the slit.</a:t>
            </a:r>
          </a:p>
          <a:p>
            <a:r>
              <a:rPr lang="en-US" dirty="0"/>
              <a:t>The electron continues to be a single electron and can’t interfere with itself, and not creating the interference pattern</a:t>
            </a:r>
          </a:p>
          <a:p>
            <a:r>
              <a:rPr lang="en-US" dirty="0"/>
              <a:t>If there are no measuring devices on either slits, the wave continues to exist and will pass through the two slits at the same time, interfering with itself.</a:t>
            </a:r>
          </a:p>
        </p:txBody>
      </p:sp>
    </p:spTree>
    <p:extLst>
      <p:ext uri="{BB962C8B-B14F-4D97-AF65-F5344CB8AC3E}">
        <p14:creationId xmlns:p14="http://schemas.microsoft.com/office/powerpoint/2010/main" val="274906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7F7C-B44E-4DE6-BF35-DFFD56DA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Wave-Particle 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4FF0-C270-4473-9953-8B8B6672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13657"/>
            <a:ext cx="9532605" cy="4891625"/>
          </a:xfrm>
        </p:spPr>
        <p:txBody>
          <a:bodyPr>
            <a:normAutofit/>
          </a:bodyPr>
          <a:lstStyle/>
          <a:p>
            <a:r>
              <a:rPr lang="en-US" dirty="0"/>
              <a:t>The moment the electron hit the surface behind the slits, the wave function collapses and decides:</a:t>
            </a:r>
          </a:p>
          <a:p>
            <a:pPr lvl="1"/>
            <a:r>
              <a:rPr lang="en-US" dirty="0"/>
              <a:t>with a probability based on its wave amplitudes, where the electron should actually hit, creating the famous interference pattern if performed many times</a:t>
            </a:r>
          </a:p>
          <a:p>
            <a:pPr lvl="1"/>
            <a:r>
              <a:rPr lang="en-US" dirty="0"/>
              <a:t>The interference pattern is based on the probability of the particle hitting the exact spot and not by the particle interfering with itself.</a:t>
            </a:r>
          </a:p>
          <a:p>
            <a:r>
              <a:rPr lang="en-US" dirty="0"/>
              <a:t>At the center of the surface, in between the two slits, the probability is highest since the distance the wave has to travel is smallest and the amplitude is highest.</a:t>
            </a:r>
          </a:p>
        </p:txBody>
      </p:sp>
    </p:spTree>
    <p:extLst>
      <p:ext uri="{BB962C8B-B14F-4D97-AF65-F5344CB8AC3E}">
        <p14:creationId xmlns:p14="http://schemas.microsoft.com/office/powerpoint/2010/main" val="3594912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E3FD-AB59-455D-B21F-ABFAB4E1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78BF-3E83-4539-BFA8-AC6E1B37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r>
              <a:rPr lang="en-US" dirty="0"/>
              <a:t>Quantum mechanics is a physics paradigm developed to explain and predict observations about the world at a very small scale.</a:t>
            </a:r>
          </a:p>
          <a:p>
            <a:r>
              <a:rPr lang="en-US" dirty="0"/>
              <a:t>Quantum systems can exist in a state of </a:t>
            </a:r>
            <a:r>
              <a:rPr lang="en-US" b="1" dirty="0"/>
              <a:t>superposition</a:t>
            </a:r>
            <a:r>
              <a:rPr lang="en-US" dirty="0"/>
              <a:t>, which is a probabilistic combination of all possible states.</a:t>
            </a:r>
          </a:p>
          <a:p>
            <a:r>
              <a:rPr lang="en-US" dirty="0"/>
              <a:t>Measurement of the system collapses the superposition and the system will be observed in a single definite state.</a:t>
            </a:r>
          </a:p>
          <a:p>
            <a:r>
              <a:rPr lang="en-US" dirty="0"/>
              <a:t>Subatomic particles exhibit </a:t>
            </a:r>
            <a:r>
              <a:rPr lang="en-US" b="1" dirty="0"/>
              <a:t>wave-particle</a:t>
            </a:r>
            <a:r>
              <a:rPr lang="en-US" dirty="0"/>
              <a:t> duality.</a:t>
            </a:r>
          </a:p>
          <a:p>
            <a:r>
              <a:rPr lang="en-US" dirty="0"/>
              <a:t>Before a particle is measured, its wave function describes the probability of its location. After it is measured, the wave function collapses and the particle is localized.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4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3793-CAD0-4CD1-B0C8-57FEAAA6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005"/>
          </a:xfrm>
        </p:spPr>
        <p:txBody>
          <a:bodyPr/>
          <a:lstStyle/>
          <a:p>
            <a:r>
              <a:rPr lang="en-US" dirty="0"/>
              <a:t>What is Quantum Mechanics?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FD46-52EF-4AD9-A15C-0F8AA8BA2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82395"/>
            <a:ext cx="8946541" cy="4195481"/>
          </a:xfrm>
        </p:spPr>
        <p:txBody>
          <a:bodyPr/>
          <a:lstStyle/>
          <a:p>
            <a:r>
              <a:rPr lang="en-US" dirty="0"/>
              <a:t>Quantum mechanics (QM) is a theory describing properties of nature on a small scale.</a:t>
            </a:r>
          </a:p>
          <a:p>
            <a:pPr lvl="1"/>
            <a:r>
              <a:rPr lang="en-US" dirty="0"/>
              <a:t>QM is applicable to atomic and subatomic scale.</a:t>
            </a:r>
          </a:p>
          <a:p>
            <a:pPr lvl="1"/>
            <a:r>
              <a:rPr lang="en-US" dirty="0"/>
              <a:t>At the other end of the scale, with objects travelling at the speed of light and in the presence of large gravitational fields, we use Einstein’s theory of relativity.</a:t>
            </a:r>
          </a:p>
          <a:p>
            <a:r>
              <a:rPr lang="en-US" dirty="0"/>
              <a:t>QM is a mathematical framework used to model physical phenomena, like all other domains of physics.</a:t>
            </a:r>
          </a:p>
        </p:txBody>
      </p:sp>
    </p:spTree>
    <p:extLst>
      <p:ext uri="{BB962C8B-B14F-4D97-AF65-F5344CB8AC3E}">
        <p14:creationId xmlns:p14="http://schemas.microsoft.com/office/powerpoint/2010/main" val="3670029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E3FD-AB59-455D-B21F-ABFAB4E1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78BF-3E83-4539-BFA8-AC6E1B37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10899778" cy="4195481"/>
          </a:xfrm>
        </p:spPr>
        <p:txBody>
          <a:bodyPr>
            <a:normAutofit/>
          </a:bodyPr>
          <a:lstStyle/>
          <a:p>
            <a:r>
              <a:rPr lang="en-US" dirty="0"/>
              <a:t>Quantum Mechanics is </a:t>
            </a:r>
            <a:r>
              <a:rPr lang="en-US"/>
              <a:t>notoriously baffling.</a:t>
            </a:r>
          </a:p>
          <a:p>
            <a:pPr lvl="1"/>
            <a:r>
              <a:rPr lang="en-US" dirty="0"/>
              <a:t>“Everything we call real is made of things that cannot be regarded as real.” -  Niels Bohr</a:t>
            </a:r>
          </a:p>
          <a:p>
            <a:pPr lvl="1"/>
            <a:r>
              <a:rPr lang="en-US" dirty="0"/>
              <a:t>“If you are not completely confused by quantum mechanics, you do not understand it.” – John Wheeler</a:t>
            </a:r>
          </a:p>
          <a:p>
            <a:pPr lvl="1"/>
            <a:r>
              <a:rPr lang="en-US" dirty="0"/>
              <a:t>“I do not like [quantum mechanics], and I am sorry I ever had anything to do with it.”  - Erwin Schrödinger</a:t>
            </a:r>
          </a:p>
          <a:p>
            <a:pPr lvl="1"/>
            <a:r>
              <a:rPr lang="en-US" dirty="0"/>
              <a:t>“Quantum mechanics makes absolutely no sense.” – Roger Penrose</a:t>
            </a:r>
          </a:p>
          <a:p>
            <a:pPr lvl="1"/>
            <a:r>
              <a:rPr lang="en-US" dirty="0"/>
              <a:t>“It is safe to say that nobody understands quantum mechanics.” – Richard Feynman</a:t>
            </a:r>
          </a:p>
          <a:p>
            <a:r>
              <a:rPr lang="en-US" dirty="0"/>
              <a:t>Don’t get discouraged!</a:t>
            </a:r>
          </a:p>
          <a:p>
            <a:r>
              <a:rPr lang="en-US" dirty="0"/>
              <a:t>Next up: Introduction to Quantum Computing</a:t>
            </a:r>
          </a:p>
        </p:txBody>
      </p:sp>
    </p:spTree>
    <p:extLst>
      <p:ext uri="{BB962C8B-B14F-4D97-AF65-F5344CB8AC3E}">
        <p14:creationId xmlns:p14="http://schemas.microsoft.com/office/powerpoint/2010/main" val="622483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F095-0D1C-4738-8877-011C4495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64B2-7498-4710-8CE3-1F013617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2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7F7C-B44E-4DE6-BF35-DFFD56DA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Superposition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4FF0-C270-4473-9953-8B8B6672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13657"/>
            <a:ext cx="8946541" cy="4195481"/>
          </a:xfrm>
        </p:spPr>
        <p:txBody>
          <a:bodyPr/>
          <a:lstStyle/>
          <a:p>
            <a:r>
              <a:rPr lang="en-US" dirty="0"/>
              <a:t>Superposition is a key principle of QM which is leveraged for quantum computation.</a:t>
            </a:r>
          </a:p>
          <a:p>
            <a:r>
              <a:rPr lang="en-US" dirty="0"/>
              <a:t>In classical physics and engineering, superposition is the concept of adding two separate physical quantities to make a new physical quantity, whose ‘effect’ is the combination of the quantities.</a:t>
            </a:r>
          </a:p>
          <a:p>
            <a:r>
              <a:rPr lang="en-US" dirty="0"/>
              <a:t>Quantum superposition is the notion that a quantum system is in “multiple states” until it is measured.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7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7F7C-B44E-4DE6-BF35-DFFD56DA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Superposition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58F877-8ACC-40F7-8ADB-1AF51B45865B}"/>
              </a:ext>
            </a:extLst>
          </p:cNvPr>
          <p:cNvGrpSpPr/>
          <p:nvPr/>
        </p:nvGrpSpPr>
        <p:grpSpPr>
          <a:xfrm>
            <a:off x="7220322" y="1374742"/>
            <a:ext cx="5042190" cy="4270428"/>
            <a:chOff x="7078926" y="1068404"/>
            <a:chExt cx="4199299" cy="374267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D16BE1-08B0-401B-9237-97952AACC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8926" y="1068404"/>
              <a:ext cx="3608202" cy="309795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E2C001-FBBA-4B69-82E7-B5AED25F5CD0}"/>
                </a:ext>
              </a:extLst>
            </p:cNvPr>
            <p:cNvSpPr txBox="1"/>
            <p:nvPr/>
          </p:nvSpPr>
          <p:spPr>
            <a:xfrm>
              <a:off x="8158525" y="4164747"/>
              <a:ext cx="3119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Electric Force on a charge </a:t>
              </a:r>
            </a:p>
            <a:p>
              <a:r>
                <a:rPr lang="en-US" dirty="0"/>
                <a:t>due to two other charges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6AA93C4-1E1A-483F-A4FB-73E607EC6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35" y="4307817"/>
            <a:ext cx="4938167" cy="22388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7B4BCC-C7B2-4863-B7F2-F8ADF673C2A1}"/>
              </a:ext>
            </a:extLst>
          </p:cNvPr>
          <p:cNvSpPr txBox="1"/>
          <p:nvPr/>
        </p:nvSpPr>
        <p:spPr>
          <a:xfrm>
            <a:off x="5138047" y="4245713"/>
            <a:ext cx="2082275" cy="236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with multiple voltage sources solved by analyzing response to sources one-by-one and adding them together</a:t>
            </a:r>
          </a:p>
        </p:txBody>
      </p:sp>
      <p:pic>
        <p:nvPicPr>
          <p:cNvPr id="17" name="Content Placeholder 10">
            <a:extLst>
              <a:ext uri="{FF2B5EF4-FFF2-40B4-BE49-F238E27FC236}">
                <a16:creationId xmlns:a16="http://schemas.microsoft.com/office/drawing/2014/main" id="{15324D73-AE6D-4C91-ADF1-0C3CF027F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8435" y="1281304"/>
            <a:ext cx="3823624" cy="286771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87A2C8C-C706-458B-83D1-C640D0CAD3C1}"/>
              </a:ext>
            </a:extLst>
          </p:cNvPr>
          <p:cNvSpPr txBox="1"/>
          <p:nvPr/>
        </p:nvSpPr>
        <p:spPr>
          <a:xfrm>
            <a:off x="4082059" y="1257521"/>
            <a:ext cx="2335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wave is the superposition of the top two waves. Interference is </a:t>
            </a:r>
            <a:r>
              <a:rPr lang="en-US" i="1" dirty="0"/>
              <a:t>constructive</a:t>
            </a:r>
            <a:r>
              <a:rPr lang="en-US" dirty="0"/>
              <a:t> or </a:t>
            </a:r>
            <a:r>
              <a:rPr lang="en-US" i="1" dirty="0"/>
              <a:t>destructive</a:t>
            </a:r>
            <a:r>
              <a:rPr lang="en-US" dirty="0"/>
              <a:t> depending on phase.</a:t>
            </a:r>
          </a:p>
        </p:txBody>
      </p:sp>
    </p:spTree>
    <p:extLst>
      <p:ext uri="{BB962C8B-B14F-4D97-AF65-F5344CB8AC3E}">
        <p14:creationId xmlns:p14="http://schemas.microsoft.com/office/powerpoint/2010/main" val="334917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7F7C-B44E-4DE6-BF35-DFFD56DA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Superposition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3A69FA-C203-44A8-A872-5966C54CA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24565"/>
            <a:ext cx="8946541" cy="4195481"/>
          </a:xfrm>
        </p:spPr>
        <p:txBody>
          <a:bodyPr/>
          <a:lstStyle/>
          <a:p>
            <a:r>
              <a:rPr lang="en-US" dirty="0"/>
              <a:t>A quantum system is made up of small particles such as nuclei, electrons, protons, and other elementary particles.</a:t>
            </a:r>
          </a:p>
          <a:p>
            <a:r>
              <a:rPr lang="en-US" dirty="0"/>
              <a:t>Quantum systems are observed to exhibit many </a:t>
            </a:r>
            <a:r>
              <a:rPr lang="en-US" i="1" dirty="0"/>
              <a:t>non-classical </a:t>
            </a:r>
            <a:r>
              <a:rPr lang="en-US" dirty="0"/>
              <a:t>effects.</a:t>
            </a:r>
          </a:p>
        </p:txBody>
      </p:sp>
    </p:spTree>
    <p:extLst>
      <p:ext uri="{BB962C8B-B14F-4D97-AF65-F5344CB8AC3E}">
        <p14:creationId xmlns:p14="http://schemas.microsoft.com/office/powerpoint/2010/main" val="136948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7F7C-B44E-4DE6-BF35-DFFD56DA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Superposition – Quantized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4FF0-C270-4473-9953-8B8B6672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1513657"/>
            <a:ext cx="7050662" cy="5176392"/>
          </a:xfrm>
        </p:spPr>
        <p:txBody>
          <a:bodyPr/>
          <a:lstStyle/>
          <a:p>
            <a:r>
              <a:rPr lang="en-US" dirty="0"/>
              <a:t>In classical physics, objects are expected to have an arbitrary amount of kinetic energy depending on its velocity.</a:t>
            </a:r>
          </a:p>
          <a:p>
            <a:pPr lvl="1"/>
            <a:r>
              <a:rPr lang="en-US" dirty="0"/>
              <a:t>Example: a ball has 0 kinetic energy at rest and can vary continuously in energy depending on the speed at which it’s thrown.</a:t>
            </a:r>
          </a:p>
          <a:p>
            <a:r>
              <a:rPr lang="en-US" dirty="0"/>
              <a:t>In QM, a particle’s energy is </a:t>
            </a:r>
            <a:r>
              <a:rPr lang="en-US" b="1" dirty="0"/>
              <a:t>quantized</a:t>
            </a:r>
            <a:r>
              <a:rPr lang="en-US" dirty="0"/>
              <a:t>, meaning it can only have certain discrete values.</a:t>
            </a:r>
          </a:p>
          <a:p>
            <a:r>
              <a:rPr lang="en-US" dirty="0"/>
              <a:t>At the quantum scale, the energy gaps are pronounced.</a:t>
            </a:r>
          </a:p>
          <a:p>
            <a:r>
              <a:rPr lang="en-US" dirty="0"/>
              <a:t>As we zoom out in scale, a system’s energy becomes more dense and appears continuous.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C9FF51-337C-43E3-91DD-A92F643EC74A}"/>
              </a:ext>
            </a:extLst>
          </p:cNvPr>
          <p:cNvGrpSpPr/>
          <p:nvPr/>
        </p:nvGrpSpPr>
        <p:grpSpPr>
          <a:xfrm>
            <a:off x="8882156" y="1820187"/>
            <a:ext cx="2788227" cy="1342983"/>
            <a:chOff x="8966132" y="1220476"/>
            <a:chExt cx="2788227" cy="13429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642700-663E-4AD9-91DF-6285D9252354}"/>
                </a:ext>
              </a:extLst>
            </p:cNvPr>
            <p:cNvSpPr txBox="1"/>
            <p:nvPr/>
          </p:nvSpPr>
          <p:spPr>
            <a:xfrm>
              <a:off x="9408388" y="1220476"/>
              <a:ext cx="2345971" cy="508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Quantum System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0D11C7-9922-40C6-84B4-27C611982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66132" y="1574383"/>
              <a:ext cx="2699004" cy="989076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065A540-C6BD-4DC9-BC34-EAA9181E74B1}"/>
              </a:ext>
            </a:extLst>
          </p:cNvPr>
          <p:cNvGrpSpPr/>
          <p:nvPr/>
        </p:nvGrpSpPr>
        <p:grpSpPr>
          <a:xfrm>
            <a:off x="9877595" y="3466398"/>
            <a:ext cx="2265896" cy="1041990"/>
            <a:chOff x="9961571" y="2600857"/>
            <a:chExt cx="2265896" cy="10419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6CAD94-7477-479A-9114-9C9DBA52996F}"/>
                </a:ext>
              </a:extLst>
            </p:cNvPr>
            <p:cNvSpPr txBox="1"/>
            <p:nvPr/>
          </p:nvSpPr>
          <p:spPr>
            <a:xfrm>
              <a:off x="10550525" y="2604044"/>
              <a:ext cx="16769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Zoom out using a classical lens</a:t>
              </a:r>
            </a:p>
          </p:txBody>
        </p:sp>
        <p:sp>
          <p:nvSpPr>
            <p:cNvPr id="9" name="Down Arrow 10">
              <a:extLst>
                <a:ext uri="{FF2B5EF4-FFF2-40B4-BE49-F238E27FC236}">
                  <a16:creationId xmlns:a16="http://schemas.microsoft.com/office/drawing/2014/main" id="{F1DAC95A-C598-48DB-B164-C54F95599A5D}"/>
                </a:ext>
              </a:extLst>
            </p:cNvPr>
            <p:cNvSpPr/>
            <p:nvPr/>
          </p:nvSpPr>
          <p:spPr>
            <a:xfrm>
              <a:off x="9961571" y="2600857"/>
              <a:ext cx="522132" cy="10419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472D6E-1798-4077-80D5-5AF50C121938}"/>
              </a:ext>
            </a:extLst>
          </p:cNvPr>
          <p:cNvGrpSpPr/>
          <p:nvPr/>
        </p:nvGrpSpPr>
        <p:grpSpPr>
          <a:xfrm>
            <a:off x="8999504" y="5095955"/>
            <a:ext cx="2712533" cy="1345218"/>
            <a:chOff x="9107831" y="3776150"/>
            <a:chExt cx="2712533" cy="13452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9B6908-572E-4F96-B51F-2364B015B316}"/>
                </a:ext>
              </a:extLst>
            </p:cNvPr>
            <p:cNvSpPr txBox="1"/>
            <p:nvPr/>
          </p:nvSpPr>
          <p:spPr>
            <a:xfrm>
              <a:off x="9329387" y="4612912"/>
              <a:ext cx="2490977" cy="508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Classical System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52FA554-F037-4697-94C0-805477864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07831" y="3776150"/>
              <a:ext cx="2464308" cy="894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114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7F7C-B44E-4DE6-BF35-DFFD56DA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Superposition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4FF0-C270-4473-9953-8B8B6672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13657"/>
            <a:ext cx="5333829" cy="5092416"/>
          </a:xfrm>
        </p:spPr>
        <p:txBody>
          <a:bodyPr/>
          <a:lstStyle/>
          <a:p>
            <a:r>
              <a:rPr lang="en-US" dirty="0"/>
              <a:t>Consider tossing a fair coin:</a:t>
            </a:r>
          </a:p>
          <a:p>
            <a:pPr lvl="1"/>
            <a:r>
              <a:rPr lang="en-US" dirty="0"/>
              <a:t>50/50 probability of landing either heads or tails.</a:t>
            </a:r>
          </a:p>
          <a:p>
            <a:pPr lvl="1"/>
            <a:r>
              <a:rPr lang="en-US" dirty="0"/>
              <a:t>What state is the coin in while it’s in the air?</a:t>
            </a:r>
          </a:p>
          <a:p>
            <a:r>
              <a:rPr lang="en-US" dirty="0"/>
              <a:t>Before landing, the coin is in a </a:t>
            </a:r>
            <a:r>
              <a:rPr lang="en-US" b="1" dirty="0"/>
              <a:t>superposition of both possible states</a:t>
            </a:r>
            <a:r>
              <a:rPr lang="en-US" dirty="0"/>
              <a:t>.</a:t>
            </a:r>
          </a:p>
          <a:p>
            <a:r>
              <a:rPr lang="en-US" dirty="0"/>
              <a:t>When the coin lands, we observe the coin, thus making a measurement and destroying the superposition.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BF77C-BDE7-4BF9-AE41-B4695B062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054" y="1792081"/>
            <a:ext cx="4116229" cy="327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2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7F7C-B44E-4DE6-BF35-DFFD56DA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Superposition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4FF0-C270-4473-9953-8B8B6672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13657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A system at a given time can be described as being in a particular or definite state.</a:t>
            </a:r>
          </a:p>
          <a:p>
            <a:r>
              <a:rPr lang="en-US" dirty="0"/>
              <a:t>The definite state is related to its quantized values</a:t>
            </a:r>
          </a:p>
          <a:p>
            <a:pPr lvl="1"/>
            <a:r>
              <a:rPr lang="en-US" dirty="0"/>
              <a:t>Heads or tails</a:t>
            </a:r>
          </a:p>
          <a:p>
            <a:pPr lvl="1"/>
            <a:r>
              <a:rPr lang="en-US" dirty="0"/>
              <a:t>Electron orbiting a nucleus can be in ground state or excited state.</a:t>
            </a:r>
          </a:p>
        </p:txBody>
      </p:sp>
    </p:spTree>
    <p:extLst>
      <p:ext uri="{BB962C8B-B14F-4D97-AF65-F5344CB8AC3E}">
        <p14:creationId xmlns:p14="http://schemas.microsoft.com/office/powerpoint/2010/main" val="15431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7F7C-B44E-4DE6-BF35-DFFD56DA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Superposition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4FF0-C270-4473-9953-8B8B6672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13657"/>
            <a:ext cx="8946541" cy="4775176"/>
          </a:xfrm>
        </p:spPr>
        <p:txBody>
          <a:bodyPr>
            <a:normAutofit/>
          </a:bodyPr>
          <a:lstStyle/>
          <a:p>
            <a:r>
              <a:rPr lang="en-US" dirty="0"/>
              <a:t>A quantum system is special because it can be in a superposition of the definite states; both heads and tails simultaneously, both ground and excited states simultaneously.</a:t>
            </a:r>
          </a:p>
          <a:p>
            <a:pPr lvl="1"/>
            <a:r>
              <a:rPr lang="en-US" dirty="0"/>
              <a:t>A ‘combination’ of all possible discrete states</a:t>
            </a:r>
          </a:p>
          <a:p>
            <a:r>
              <a:rPr lang="en-US" dirty="0"/>
              <a:t>Each definite state of quantum system has a given probability of being observed</a:t>
            </a:r>
          </a:p>
          <a:p>
            <a:r>
              <a:rPr lang="en-US" dirty="0"/>
              <a:t>Measuring the system will collapse the superposition into one of the definite classical states.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46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11" ma:contentTypeDescription="Create a new document." ma:contentTypeScope="" ma:versionID="5cf2246bace88d967260c5ea0f1c8e27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bbf8d95d0cf023a0f756b97ed109b63e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Props1.xml><?xml version="1.0" encoding="utf-8"?>
<ds:datastoreItem xmlns:ds="http://schemas.openxmlformats.org/officeDocument/2006/customXml" ds:itemID="{DDF61EC5-3ABE-4AE3-AF55-F042BA586369}"/>
</file>

<file path=customXml/itemProps2.xml><?xml version="1.0" encoding="utf-8"?>
<ds:datastoreItem xmlns:ds="http://schemas.openxmlformats.org/officeDocument/2006/customXml" ds:itemID="{A5DF4A96-511F-4B0F-9E29-141991BED0B6}"/>
</file>

<file path=customXml/itemProps3.xml><?xml version="1.0" encoding="utf-8"?>
<ds:datastoreItem xmlns:ds="http://schemas.openxmlformats.org/officeDocument/2006/customXml" ds:itemID="{CE3F2757-4FA8-4B69-BF3C-2AF41365D6D4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1454</Words>
  <Application>Microsoft Office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Intro to Quantum Mechanics</vt:lpstr>
      <vt:lpstr>What is Quantum Mechanics?</vt:lpstr>
      <vt:lpstr>Superposition</vt:lpstr>
      <vt:lpstr>Superposition</vt:lpstr>
      <vt:lpstr>Superposition</vt:lpstr>
      <vt:lpstr>Superposition – Quantized State</vt:lpstr>
      <vt:lpstr>Superposition</vt:lpstr>
      <vt:lpstr>Superposition</vt:lpstr>
      <vt:lpstr>Superposition</vt:lpstr>
      <vt:lpstr>Superposition - Example</vt:lpstr>
      <vt:lpstr>Superposition - Example</vt:lpstr>
      <vt:lpstr>Wave-Particle Duality</vt:lpstr>
      <vt:lpstr>Wave-Particle Duality</vt:lpstr>
      <vt:lpstr>Wave-Particle Duality</vt:lpstr>
      <vt:lpstr>Wave-Particle Duality –  Double Slit Experiment</vt:lpstr>
      <vt:lpstr>Wave-Particle Duality –  Double Slit Experiment</vt:lpstr>
      <vt:lpstr>Wave-Particle Duality</vt:lpstr>
      <vt:lpstr>Wave-Particle Duality</vt:lpstr>
      <vt:lpstr>Review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Quantum Mechanics</dc:title>
  <dc:creator>Fletcher Wadsworth</dc:creator>
  <cp:lastModifiedBy>Fletcher Wadsworth</cp:lastModifiedBy>
  <cp:revision>12</cp:revision>
  <dcterms:created xsi:type="dcterms:W3CDTF">2023-07-11T14:53:42Z</dcterms:created>
  <dcterms:modified xsi:type="dcterms:W3CDTF">2023-07-11T16:39:45Z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</Properties>
</file>