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9" r:id="rId7"/>
    <p:sldId id="258" r:id="rId8"/>
    <p:sldId id="260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43A58F-F5E0-4AB9-B32F-26CAD75DA232}" v="11" dt="2023-07-10T21:42:57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Blaney" userId="S::jblaney1@uwyo.edu::da694ccb-8d21-4060-873a-4d2361a8a919" providerId="AD" clId="Web-{1043A58F-F5E0-4AB9-B32F-26CAD75DA232}"/>
    <pc:docChg chg="delSld modSld">
      <pc:chgData name="Josh Blaney" userId="S::jblaney1@uwyo.edu::da694ccb-8d21-4060-873a-4d2361a8a919" providerId="AD" clId="Web-{1043A58F-F5E0-4AB9-B32F-26CAD75DA232}" dt="2023-07-10T21:42:57.366" v="8"/>
      <pc:docMkLst>
        <pc:docMk/>
      </pc:docMkLst>
      <pc:sldChg chg="addSp delSp modSp">
        <pc:chgData name="Josh Blaney" userId="S::jblaney1@uwyo.edu::da694ccb-8d21-4060-873a-4d2361a8a919" providerId="AD" clId="Web-{1043A58F-F5E0-4AB9-B32F-26CAD75DA232}" dt="2023-07-10T21:42:57.366" v="8"/>
        <pc:sldMkLst>
          <pc:docMk/>
          <pc:sldMk cId="437421919" sldId="256"/>
        </pc:sldMkLst>
        <pc:spChg chg="mod">
          <ac:chgData name="Josh Blaney" userId="S::jblaney1@uwyo.edu::da694ccb-8d21-4060-873a-4d2361a8a919" providerId="AD" clId="Web-{1043A58F-F5E0-4AB9-B32F-26CAD75DA232}" dt="2023-07-10T21:42:54.725" v="7" actId="20577"/>
          <ac:spMkLst>
            <pc:docMk/>
            <pc:sldMk cId="437421919" sldId="256"/>
            <ac:spMk id="2" creationId="{00000000-0000-0000-0000-000000000000}"/>
          </ac:spMkLst>
        </pc:spChg>
        <pc:spChg chg="del mod">
          <ac:chgData name="Josh Blaney" userId="S::jblaney1@uwyo.edu::da694ccb-8d21-4060-873a-4d2361a8a919" providerId="AD" clId="Web-{1043A58F-F5E0-4AB9-B32F-26CAD75DA232}" dt="2023-07-10T21:42:50.959" v="6"/>
          <ac:spMkLst>
            <pc:docMk/>
            <pc:sldMk cId="437421919" sldId="256"/>
            <ac:spMk id="3" creationId="{00000000-0000-0000-0000-000000000000}"/>
          </ac:spMkLst>
        </pc:spChg>
        <pc:spChg chg="add del mod">
          <ac:chgData name="Josh Blaney" userId="S::jblaney1@uwyo.edu::da694ccb-8d21-4060-873a-4d2361a8a919" providerId="AD" clId="Web-{1043A58F-F5E0-4AB9-B32F-26CAD75DA232}" dt="2023-07-10T21:42:57.366" v="8"/>
          <ac:spMkLst>
            <pc:docMk/>
            <pc:sldMk cId="437421919" sldId="256"/>
            <ac:spMk id="5" creationId="{9D1D4C9C-F702-9E24-F84C-8575F9F2E782}"/>
          </ac:spMkLst>
        </pc:spChg>
      </pc:sldChg>
      <pc:sldChg chg="del">
        <pc:chgData name="Josh Blaney" userId="S::jblaney1@uwyo.edu::da694ccb-8d21-4060-873a-4d2361a8a919" providerId="AD" clId="Web-{1043A58F-F5E0-4AB9-B32F-26CAD75DA232}" dt="2023-07-10T21:40:51.301" v="0"/>
        <pc:sldMkLst>
          <pc:docMk/>
          <pc:sldMk cId="1298290685" sldId="261"/>
        </pc:sldMkLst>
      </pc:sldChg>
      <pc:sldChg chg="del">
        <pc:chgData name="Josh Blaney" userId="S::jblaney1@uwyo.edu::da694ccb-8d21-4060-873a-4d2361a8a919" providerId="AD" clId="Web-{1043A58F-F5E0-4AB9-B32F-26CAD75DA232}" dt="2023-07-10T21:41:00.957" v="1"/>
        <pc:sldMkLst>
          <pc:docMk/>
          <pc:sldMk cId="3719879558" sldId="262"/>
        </pc:sldMkLst>
      </pc:sldChg>
      <pc:sldChg chg="modSp">
        <pc:chgData name="Josh Blaney" userId="S::jblaney1@uwyo.edu::da694ccb-8d21-4060-873a-4d2361a8a919" providerId="AD" clId="Web-{1043A58F-F5E0-4AB9-B32F-26CAD75DA232}" dt="2023-07-10T21:42:33.881" v="3" actId="20577"/>
        <pc:sldMkLst>
          <pc:docMk/>
          <pc:sldMk cId="1489634431" sldId="270"/>
        </pc:sldMkLst>
        <pc:spChg chg="mod">
          <ac:chgData name="Josh Blaney" userId="S::jblaney1@uwyo.edu::da694ccb-8d21-4060-873a-4d2361a8a919" providerId="AD" clId="Web-{1043A58F-F5E0-4AB9-B32F-26CAD75DA232}" dt="2023-07-10T21:42:33.881" v="3" actId="20577"/>
          <ac:spMkLst>
            <pc:docMk/>
            <pc:sldMk cId="1489634431" sldId="270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quantum computing</a:t>
            </a:r>
          </a:p>
        </p:txBody>
      </p:sp>
    </p:spTree>
    <p:extLst>
      <p:ext uri="{BB962C8B-B14F-4D97-AF65-F5344CB8AC3E}">
        <p14:creationId xmlns:p14="http://schemas.microsoft.com/office/powerpoint/2010/main" val="437421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00883"/>
            <a:ext cx="10364451" cy="767521"/>
          </a:xfrm>
        </p:spPr>
        <p:txBody>
          <a:bodyPr>
            <a:normAutofit/>
          </a:bodyPr>
          <a:lstStyle/>
          <a:p>
            <a:r>
              <a:rPr lang="en-US" dirty="0"/>
              <a:t>Why quantum computing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6627" y="1068404"/>
            <a:ext cx="12031579" cy="5611529"/>
          </a:xfrm>
        </p:spPr>
        <p:txBody>
          <a:bodyPr>
            <a:normAutofit fontScale="85000" lnSpcReduction="10000"/>
          </a:bodyPr>
          <a:lstStyle/>
          <a:p>
            <a:r>
              <a:rPr lang="en-US" sz="4400" cap="none" dirty="0"/>
              <a:t>Classical Computational Power does not scale exponentially</a:t>
            </a:r>
          </a:p>
          <a:p>
            <a:r>
              <a:rPr lang="en-US" sz="4400" cap="none" dirty="0"/>
              <a:t>To double the Computational power of a CPU, the number of transistors has to be doubled approximately (Moore’s law)</a:t>
            </a:r>
          </a:p>
          <a:p>
            <a:r>
              <a:rPr lang="en-US" sz="4400" cap="none" dirty="0"/>
              <a:t>Majority of the physical word problems are exponential in nature</a:t>
            </a:r>
          </a:p>
          <a:p>
            <a:r>
              <a:rPr lang="en-US" sz="4400" cap="none" dirty="0"/>
              <a:t>Exponential problems are not practically solvable using current Classical Computers</a:t>
            </a:r>
          </a:p>
        </p:txBody>
      </p:sp>
    </p:spTree>
    <p:extLst>
      <p:ext uri="{BB962C8B-B14F-4D97-AF65-F5344CB8AC3E}">
        <p14:creationId xmlns:p14="http://schemas.microsoft.com/office/powerpoint/2010/main" val="203031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00883"/>
            <a:ext cx="10364451" cy="767521"/>
          </a:xfrm>
        </p:spPr>
        <p:txBody>
          <a:bodyPr>
            <a:normAutofit fontScale="90000"/>
          </a:bodyPr>
          <a:lstStyle/>
          <a:p>
            <a:r>
              <a:rPr lang="en-US" dirty="0"/>
              <a:t>Why quantum computing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 – algorithm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6627" y="1068404"/>
            <a:ext cx="12031579" cy="5611529"/>
          </a:xfrm>
        </p:spPr>
        <p:txBody>
          <a:bodyPr>
            <a:normAutofit fontScale="85000" lnSpcReduction="20000"/>
          </a:bodyPr>
          <a:lstStyle/>
          <a:p>
            <a:r>
              <a:rPr lang="en-US" sz="4400" cap="none" dirty="0"/>
              <a:t>Complexity of Algorithms are often expressed as </a:t>
            </a:r>
            <a:r>
              <a:rPr lang="en-US" sz="4400" b="1" i="1" cap="none" dirty="0"/>
              <a:t>Time Complexity</a:t>
            </a:r>
          </a:p>
          <a:p>
            <a:r>
              <a:rPr lang="en-US" sz="4400" cap="none" dirty="0"/>
              <a:t>Generally, Algorithm complexity (time taken to complete) increases with increasing input data</a:t>
            </a:r>
          </a:p>
          <a:p>
            <a:r>
              <a:rPr lang="en-US" sz="4400" cap="none" dirty="0"/>
              <a:t>Linear Complexity:</a:t>
            </a:r>
          </a:p>
          <a:p>
            <a:pPr lvl="1"/>
            <a:r>
              <a:rPr lang="en-US" sz="4200" cap="none" dirty="0"/>
              <a:t>Let there be ‘</a:t>
            </a:r>
            <a:r>
              <a:rPr lang="en-US" sz="4200" b="1" i="1" cap="none" dirty="0"/>
              <a:t>n</a:t>
            </a:r>
            <a:r>
              <a:rPr lang="en-US" sz="4200" cap="none" dirty="0"/>
              <a:t>’ items of input data</a:t>
            </a:r>
          </a:p>
          <a:p>
            <a:pPr lvl="1"/>
            <a:r>
              <a:rPr lang="en-US" sz="4200" cap="none" dirty="0"/>
              <a:t>Let each input data item require a fixed time ‘</a:t>
            </a:r>
            <a:r>
              <a:rPr lang="en-US" sz="4200" b="1" i="1" cap="none" dirty="0"/>
              <a:t>T</a:t>
            </a:r>
            <a:r>
              <a:rPr lang="en-US" sz="4200" cap="none" dirty="0"/>
              <a:t>’ to compute</a:t>
            </a:r>
          </a:p>
          <a:p>
            <a:pPr lvl="1"/>
            <a:r>
              <a:rPr lang="en-US" sz="4200" cap="none" dirty="0"/>
              <a:t>If the total time of computation is proportional to </a:t>
            </a:r>
            <a:r>
              <a:rPr lang="en-US" sz="4200" b="1" i="1" cap="none" dirty="0"/>
              <a:t>n i.e., nT</a:t>
            </a:r>
            <a:r>
              <a:rPr lang="en-US" sz="4200" cap="none" dirty="0"/>
              <a:t>, the algorithm has linear 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397412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00883"/>
            <a:ext cx="10364451" cy="767521"/>
          </a:xfrm>
        </p:spPr>
        <p:txBody>
          <a:bodyPr>
            <a:normAutofit fontScale="90000"/>
          </a:bodyPr>
          <a:lstStyle/>
          <a:p>
            <a:r>
              <a:rPr lang="en-US" dirty="0"/>
              <a:t>Why quantum computing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 – algorithm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6627" y="1068404"/>
            <a:ext cx="12031579" cy="5611529"/>
          </a:xfrm>
        </p:spPr>
        <p:txBody>
          <a:bodyPr>
            <a:normAutofit fontScale="70000" lnSpcReduction="20000"/>
          </a:bodyPr>
          <a:lstStyle/>
          <a:p>
            <a:r>
              <a:rPr lang="en-US" sz="4400" cap="none" dirty="0"/>
              <a:t>Majority of Algorithms experience the computational time growing nonlinearly with increase in ‘</a:t>
            </a:r>
            <a:r>
              <a:rPr lang="en-US" sz="4400" b="1" i="1" cap="none" dirty="0"/>
              <a:t>n</a:t>
            </a:r>
            <a:r>
              <a:rPr lang="en-US" sz="4400" cap="none" dirty="0"/>
              <a:t>’ the number of input data items</a:t>
            </a:r>
          </a:p>
          <a:p>
            <a:r>
              <a:rPr lang="en-US" sz="4400" cap="none" dirty="0"/>
              <a:t>Total Computational Time </a:t>
            </a:r>
            <a:r>
              <a:rPr lang="el-GR" sz="4400" b="1" i="1" cap="none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sz="4400" b="1" i="1" cap="none" dirty="0">
                <a:latin typeface="Calibri" panose="020F0502020204030204" pitchFamily="34" charset="0"/>
                <a:cs typeface="Calibri" panose="020F0502020204030204" pitchFamily="34" charset="0"/>
              </a:rPr>
              <a:t> n</a:t>
            </a:r>
            <a:r>
              <a:rPr lang="en-US" sz="4400" b="1" i="1" cap="none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4400" b="1" i="1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cap="none" dirty="0">
                <a:latin typeface="Calibri" panose="020F0502020204030204" pitchFamily="34" charset="0"/>
                <a:cs typeface="Calibri" panose="020F0502020204030204" pitchFamily="34" charset="0"/>
              </a:rPr>
              <a:t>=&gt; </a:t>
            </a:r>
            <a:r>
              <a:rPr lang="en-US" sz="4400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Quadratic Complexity</a:t>
            </a:r>
          </a:p>
          <a:p>
            <a:r>
              <a:rPr lang="en-US" sz="4400" cap="none" dirty="0"/>
              <a:t>Total Computational Time </a:t>
            </a:r>
            <a:r>
              <a:rPr lang="el-GR" sz="4400" b="1" i="1" cap="none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sz="4400" b="1" i="1" cap="none" dirty="0">
                <a:latin typeface="Calibri" panose="020F0502020204030204" pitchFamily="34" charset="0"/>
                <a:cs typeface="Calibri" panose="020F0502020204030204" pitchFamily="34" charset="0"/>
              </a:rPr>
              <a:t> n</a:t>
            </a:r>
            <a:r>
              <a:rPr lang="en-US" sz="4400" b="1" i="1" cap="none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4400" b="1" i="1" cap="none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400" cap="none" dirty="0">
                <a:latin typeface="Calibri" panose="020F0502020204030204" pitchFamily="34" charset="0"/>
                <a:cs typeface="Calibri" panose="020F0502020204030204" pitchFamily="34" charset="0"/>
              </a:rPr>
              <a:t>In general, Total Computational Time </a:t>
            </a:r>
            <a:r>
              <a:rPr lang="el-GR" sz="4400" b="1" i="1" cap="none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sz="4400" b="1" i="1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i="1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4400" b="1" i="1" cap="none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4400" cap="none" dirty="0">
                <a:latin typeface="Calibri" panose="020F0502020204030204" pitchFamily="34" charset="0"/>
                <a:cs typeface="Calibri" panose="020F0502020204030204" pitchFamily="34" charset="0"/>
              </a:rPr>
              <a:t> =&gt; </a:t>
            </a:r>
            <a:r>
              <a:rPr lang="en-US" sz="4400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Polynomial Complexity</a:t>
            </a:r>
            <a:endParaRPr lang="en-US" sz="4400" cap="none" dirty="0">
              <a:solidFill>
                <a:srgbClr val="FF0000"/>
              </a:solidFill>
            </a:endParaRPr>
          </a:p>
          <a:p>
            <a:r>
              <a:rPr lang="en-US" sz="4400" cap="none" dirty="0"/>
              <a:t>If no known algorithm can solve a problem in </a:t>
            </a:r>
            <a:r>
              <a:rPr lang="en-US" sz="4400" cap="none" dirty="0">
                <a:solidFill>
                  <a:srgbClr val="FF0000"/>
                </a:solidFill>
              </a:rPr>
              <a:t>polynomial time</a:t>
            </a:r>
            <a:r>
              <a:rPr lang="en-US" sz="4400" cap="none" dirty="0"/>
              <a:t>, the algorithm is said to </a:t>
            </a:r>
            <a:r>
              <a:rPr lang="en-US" sz="4400" cap="none" dirty="0">
                <a:solidFill>
                  <a:srgbClr val="FF0000"/>
                </a:solidFill>
              </a:rPr>
              <a:t>take nonpolynomial time</a:t>
            </a:r>
            <a:r>
              <a:rPr lang="en-US" sz="4400" cap="none" dirty="0"/>
              <a:t>, and the problem is known as a </a:t>
            </a:r>
            <a:r>
              <a:rPr lang="en-US" sz="4400" cap="none" dirty="0">
                <a:solidFill>
                  <a:srgbClr val="FF0000"/>
                </a:solidFill>
              </a:rPr>
              <a:t>NP hard problem</a:t>
            </a:r>
          </a:p>
          <a:p>
            <a:r>
              <a:rPr lang="en-US" sz="4400" cap="none" dirty="0"/>
              <a:t>Algorithms are said to take exponential time or have exponential complexity if they require exponentially more steps when ‘</a:t>
            </a:r>
            <a:r>
              <a:rPr lang="en-US" sz="4400" b="1" i="1" cap="none" dirty="0"/>
              <a:t>n</a:t>
            </a:r>
            <a:r>
              <a:rPr lang="en-US" sz="4400" cap="none" dirty="0"/>
              <a:t>’ increases</a:t>
            </a:r>
          </a:p>
          <a:p>
            <a:endParaRPr lang="en-US" sz="4200" cap="non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25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00883"/>
            <a:ext cx="10364451" cy="767521"/>
          </a:xfrm>
        </p:spPr>
        <p:txBody>
          <a:bodyPr>
            <a:normAutofit/>
          </a:bodyPr>
          <a:lstStyle/>
          <a:p>
            <a:r>
              <a:rPr lang="en-US" dirty="0"/>
              <a:t>Why quantum computing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6627" y="1068404"/>
            <a:ext cx="12031579" cy="561152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4400" cap="none" dirty="0"/>
              <a:t>Quantum Computers solve problems that are solved today by classical computers</a:t>
            </a:r>
          </a:p>
          <a:p>
            <a:r>
              <a:rPr lang="en-US" sz="4400" cap="none" dirty="0"/>
              <a:t>Quantum Computers using the Quantum Mechanics principles will solve the same problem in a different approach resulting in dramatic performance improvement</a:t>
            </a:r>
            <a:endParaRPr lang="en-US" sz="4400" cap="none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400" cap="none" dirty="0"/>
              <a:t>Therefore, a Quantum Computers solves an </a:t>
            </a:r>
            <a:r>
              <a:rPr lang="en-US" sz="4400" b="1" i="1" cap="none" dirty="0">
                <a:solidFill>
                  <a:srgbClr val="00B050"/>
                </a:solidFill>
              </a:rPr>
              <a:t>Exponential time problem in Polynomial time</a:t>
            </a:r>
            <a:endParaRPr lang="en-US" sz="4200" b="1" i="1" cap="non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63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00883"/>
            <a:ext cx="10364451" cy="767521"/>
          </a:xfrm>
        </p:spPr>
        <p:txBody>
          <a:bodyPr>
            <a:normAutofit fontScale="90000"/>
          </a:bodyPr>
          <a:lstStyle/>
          <a:p>
            <a:r>
              <a:rPr lang="en-US" dirty="0"/>
              <a:t>quantum computing – integer PRIME factorization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6627" y="1068404"/>
            <a:ext cx="12031579" cy="5611529"/>
          </a:xfrm>
        </p:spPr>
        <p:txBody>
          <a:bodyPr>
            <a:normAutofit fontScale="85000" lnSpcReduction="10000"/>
          </a:bodyPr>
          <a:lstStyle/>
          <a:p>
            <a:r>
              <a:rPr lang="en-US" sz="4400" cap="none" dirty="0"/>
              <a:t>Integer prime factorization is a common operation in security encryption algorithms </a:t>
            </a:r>
          </a:p>
          <a:p>
            <a:r>
              <a:rPr lang="en-US" sz="4400" cap="none" dirty="0"/>
              <a:t>Integer prime factorization is the process of computing smaller prime numbers, which when multiplied, yield the original number.</a:t>
            </a:r>
            <a:endParaRPr lang="en-US" sz="4400" cap="none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400" cap="none" dirty="0"/>
              <a:t>Example: Prime Factoring number 15 into smaller factors as 3 and 5.</a:t>
            </a:r>
            <a:endParaRPr lang="en-US" sz="4200" b="1" i="1" cap="none" dirty="0">
              <a:solidFill>
                <a:srgbClr val="00B050"/>
              </a:solidFill>
            </a:endParaRPr>
          </a:p>
          <a:p>
            <a:r>
              <a:rPr lang="en-US" sz="4200" b="1" i="1" cap="none" dirty="0">
                <a:solidFill>
                  <a:srgbClr val="00B050"/>
                </a:solidFill>
              </a:rPr>
              <a:t>For small integers, the factorization computational time is small</a:t>
            </a:r>
            <a:endParaRPr lang="en-US" sz="4400" cap="none" dirty="0"/>
          </a:p>
        </p:txBody>
      </p:sp>
    </p:spTree>
    <p:extLst>
      <p:ext uri="{BB962C8B-B14F-4D97-AF65-F5344CB8AC3E}">
        <p14:creationId xmlns:p14="http://schemas.microsoft.com/office/powerpoint/2010/main" val="98626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00883"/>
            <a:ext cx="10364451" cy="767521"/>
          </a:xfrm>
        </p:spPr>
        <p:txBody>
          <a:bodyPr>
            <a:normAutofit fontScale="90000"/>
          </a:bodyPr>
          <a:lstStyle/>
          <a:p>
            <a:r>
              <a:rPr lang="en-US" dirty="0"/>
              <a:t>quantum computing – integer PRIME factorization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86627" y="1068404"/>
                <a:ext cx="12031579" cy="5611529"/>
              </a:xfrm>
            </p:spPr>
            <p:txBody>
              <a:bodyPr>
                <a:normAutofit/>
              </a:bodyPr>
              <a:lstStyle/>
              <a:p>
                <a:r>
                  <a:rPr lang="en-US" sz="4400" cap="none" dirty="0"/>
                  <a:t>For large numbers (bit size), the computation time is exponential</a:t>
                </a:r>
              </a:p>
              <a:p>
                <a14:m>
                  <m:oMath xmlns:m="http://schemas.openxmlformats.org/officeDocument/2006/math">
                    <m:r>
                      <a:rPr lang="en-US" sz="6000" b="1" i="1" cap="none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6000" b="1" i="1" cap="none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6000" b="1" i="1" cap="none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b="1" i="1" cap="none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lang="en-US" sz="6000" b="1" i="1" cap="none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sz="6000" b="1" i="1" cap="none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6000" b="1" i="1" cap="none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6000" b="1" i="1" cap="none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𝟔𝟒</m:t>
                                    </m:r>
                                  </m:num>
                                  <m:den>
                                    <m:r>
                                      <a:rPr lang="en-US" sz="6000" b="1" i="1" cap="none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6000" b="1" i="1" cap="none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sSup>
                              <m:sSupPr>
                                <m:ctrlPr>
                                  <a:rPr lang="en-US" sz="6000" b="1" i="1" cap="none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6000" b="1" i="1" cap="none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6000" b="1" i="1" cap="none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𝒍𝒐𝒈</m:t>
                                    </m:r>
                                    <m:d>
                                      <m:dPr>
                                        <m:ctrlPr>
                                          <a:rPr lang="en-US" sz="6000" b="1" i="1" cap="none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6000" b="1" i="1" cap="none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6000" b="1" i="1" cap="none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sup>
                    </m:sSup>
                  </m:oMath>
                </a14:m>
                <a:r>
                  <a:rPr lang="en-US" sz="4200" b="1" i="1" cap="none" dirty="0">
                    <a:solidFill>
                      <a:srgbClr val="00B050"/>
                    </a:solidFill>
                  </a:rPr>
                  <a:t>, where b is the number of bits in the number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86627" y="1068404"/>
                <a:ext cx="12031579" cy="5611529"/>
              </a:xfrm>
              <a:blipFill>
                <a:blip r:embed="rId2"/>
                <a:stretch>
                  <a:fillRect l="-1824" t="-869" r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89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00883"/>
            <a:ext cx="10364451" cy="767521"/>
          </a:xfrm>
        </p:spPr>
        <p:txBody>
          <a:bodyPr>
            <a:normAutofit fontScale="90000"/>
          </a:bodyPr>
          <a:lstStyle/>
          <a:p>
            <a:r>
              <a:rPr lang="en-US" dirty="0"/>
              <a:t>quantum computing – integer PRIME factorization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86627" y="5053263"/>
                <a:ext cx="12031579" cy="162666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4200" b="1" i="1" cap="none" dirty="0"/>
                  <a:t>Increasing the number of bits makes it impossible to solve using Classical Computers</a:t>
                </a:r>
              </a:p>
              <a:p>
                <a:r>
                  <a:rPr lang="en-US" sz="4200" b="1" i="1" cap="none" dirty="0"/>
                  <a:t>Shor’s Algorithm on a Quantum Computer will have the computational time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200" b="1" i="1" cap="none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200" b="1" i="1" cap="none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4200" b="1" i="1" cap="none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US" sz="4200" b="1" i="1" cap="none" dirty="0"/>
              </a:p>
              <a:p>
                <a:r>
                  <a:rPr lang="en-US" sz="4200" b="1" i="1" cap="none" dirty="0"/>
                  <a:t>Shor’s Algorithm executes an Exponential time problem in Polynomial </a:t>
                </a:r>
                <a:r>
                  <a:rPr lang="en-US" sz="4200" b="1" i="1" cap="none"/>
                  <a:t>time due to QC</a:t>
                </a:r>
                <a:endParaRPr lang="en-US" sz="4200" b="1" i="1" cap="non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86627" y="5053263"/>
                <a:ext cx="12031579" cy="1626669"/>
              </a:xfrm>
              <a:blipFill>
                <a:blip r:embed="rId2"/>
                <a:stretch>
                  <a:fillRect l="-760" t="-3371" b="-4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685" y="984183"/>
            <a:ext cx="5221986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9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quantum computing (qc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4400" cap="none" dirty="0"/>
              <a:t>Quantum Computing is a new paradigm of algorithmic study which extends quantum mechanical phenomena to traditional or classical computing</a:t>
            </a:r>
          </a:p>
        </p:txBody>
      </p:sp>
    </p:spTree>
    <p:extLst>
      <p:ext uri="{BB962C8B-B14F-4D97-AF65-F5344CB8AC3E}">
        <p14:creationId xmlns:p14="http://schemas.microsoft.com/office/powerpoint/2010/main" val="366889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quantum computer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4400" cap="none" dirty="0"/>
              <a:t>A Quantum Computer can be defined as a device that performs computation by leveraging specific properties described by Quantum Mechanics</a:t>
            </a:r>
          </a:p>
        </p:txBody>
      </p:sp>
    </p:spTree>
    <p:extLst>
      <p:ext uri="{BB962C8B-B14F-4D97-AF65-F5344CB8AC3E}">
        <p14:creationId xmlns:p14="http://schemas.microsoft.com/office/powerpoint/2010/main" val="187894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00883"/>
            <a:ext cx="10364451" cy="767521"/>
          </a:xfrm>
        </p:spPr>
        <p:txBody>
          <a:bodyPr/>
          <a:lstStyle/>
          <a:p>
            <a:r>
              <a:rPr lang="en-US" dirty="0"/>
              <a:t>What is quantum mechanics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384" y="1386037"/>
            <a:ext cx="5929788" cy="5303521"/>
          </a:xfrm>
        </p:spPr>
        <p:txBody>
          <a:bodyPr>
            <a:normAutofit fontScale="85000" lnSpcReduction="20000"/>
          </a:bodyPr>
          <a:lstStyle/>
          <a:p>
            <a:r>
              <a:rPr lang="en-US" sz="3600" cap="none" dirty="0"/>
              <a:t>Quantum Mechanics is the field of Physics which tackles the physical properties of nature on an atomic scale</a:t>
            </a:r>
          </a:p>
          <a:p>
            <a:r>
              <a:rPr lang="en-US" sz="3600" cap="none" dirty="0"/>
              <a:t>“Quantum” is a term that comes from the study of Quantum Mechanics.</a:t>
            </a:r>
          </a:p>
          <a:p>
            <a:r>
              <a:rPr lang="en-US" sz="3600" cap="none" dirty="0"/>
              <a:t>In Human World, interactions and forces experienced are at macro-scale</a:t>
            </a:r>
          </a:p>
          <a:p>
            <a:endParaRPr lang="en-US" sz="3600" cap="none" dirty="0"/>
          </a:p>
        </p:txBody>
      </p:sp>
      <p:grpSp>
        <p:nvGrpSpPr>
          <p:cNvPr id="15" name="Group 14"/>
          <p:cNvGrpSpPr/>
          <p:nvPr/>
        </p:nvGrpSpPr>
        <p:grpSpPr>
          <a:xfrm>
            <a:off x="7719461" y="1626670"/>
            <a:ext cx="4043671" cy="4018048"/>
            <a:chOff x="7719461" y="1626670"/>
            <a:chExt cx="4043671" cy="4018048"/>
          </a:xfrm>
        </p:grpSpPr>
        <p:sp>
          <p:nvSpPr>
            <p:cNvPr id="4" name="TextBox 3"/>
            <p:cNvSpPr txBox="1"/>
            <p:nvPr/>
          </p:nvSpPr>
          <p:spPr>
            <a:xfrm>
              <a:off x="7719461" y="1626670"/>
              <a:ext cx="3270254" cy="36933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Classical or Newtonian Mechanics</a:t>
              </a:r>
            </a:p>
          </p:txBody>
        </p:sp>
        <p:sp>
          <p:nvSpPr>
            <p:cNvPr id="5" name="Down Arrow 4"/>
            <p:cNvSpPr/>
            <p:nvPr/>
          </p:nvSpPr>
          <p:spPr>
            <a:xfrm>
              <a:off x="9112272" y="1996002"/>
              <a:ext cx="320486" cy="4584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19461" y="2454442"/>
              <a:ext cx="4043671" cy="36933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Thermodynamics and Statistical Mechanics</a:t>
              </a:r>
            </a:p>
          </p:txBody>
        </p:sp>
        <p:sp>
          <p:nvSpPr>
            <p:cNvPr id="7" name="Down Arrow 6"/>
            <p:cNvSpPr/>
            <p:nvPr/>
          </p:nvSpPr>
          <p:spPr>
            <a:xfrm>
              <a:off x="9112272" y="2823774"/>
              <a:ext cx="320486" cy="4584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19461" y="3282214"/>
              <a:ext cx="3068661" cy="36933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Electromagnetism and Photonics</a:t>
              </a:r>
            </a:p>
          </p:txBody>
        </p:sp>
        <p:sp>
          <p:nvSpPr>
            <p:cNvPr id="9" name="Down Arrow 8"/>
            <p:cNvSpPr/>
            <p:nvPr/>
          </p:nvSpPr>
          <p:spPr>
            <a:xfrm>
              <a:off x="9112272" y="3651546"/>
              <a:ext cx="320486" cy="4584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19461" y="4153846"/>
              <a:ext cx="3270254" cy="36933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Classical or Newtonian Mechanics</a:t>
              </a:r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9112272" y="4523178"/>
              <a:ext cx="320486" cy="4584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19461" y="4998387"/>
              <a:ext cx="3270254" cy="64633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Modern Physics</a:t>
              </a:r>
            </a:p>
            <a:p>
              <a:pPr algn="ctr"/>
              <a:r>
                <a:rPr lang="en-US" dirty="0"/>
                <a:t>Relativity &amp; Quantum Mechanics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889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00883"/>
            <a:ext cx="10364451" cy="767521"/>
          </a:xfrm>
        </p:spPr>
        <p:txBody>
          <a:bodyPr/>
          <a:lstStyle/>
          <a:p>
            <a:r>
              <a:rPr lang="en-US" dirty="0"/>
              <a:t>What is quantum mechanics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383" y="981777"/>
            <a:ext cx="11599069" cy="5755907"/>
          </a:xfrm>
        </p:spPr>
        <p:txBody>
          <a:bodyPr>
            <a:normAutofit fontScale="85000" lnSpcReduction="20000"/>
          </a:bodyPr>
          <a:lstStyle/>
          <a:p>
            <a:r>
              <a:rPr lang="en-US" sz="3600" cap="none" dirty="0"/>
              <a:t>In the infinitesimally small particles known as the subatomic scale, the macro-scale physics laws are not valid.</a:t>
            </a:r>
          </a:p>
          <a:p>
            <a:r>
              <a:rPr lang="en-US" sz="3600" cap="none" dirty="0"/>
              <a:t>Rules in the macro-scale are flipped at the quantum scale and classical mechanics is insufficient to explain the behavior.</a:t>
            </a:r>
          </a:p>
          <a:p>
            <a:r>
              <a:rPr lang="en-US" sz="3600" cap="none" dirty="0"/>
              <a:t>All quantities, in a Quantum System are restricted to their discrete values due to quantization, and objects, function as both particles and waves – Wave-Particle Duality.</a:t>
            </a:r>
          </a:p>
          <a:p>
            <a:r>
              <a:rPr lang="en-US" sz="3600" cap="none" dirty="0"/>
              <a:t>Quantum Mechanics was born when Max Planck proposed a theory to explain black body radiation and later the theory connecting frequency and energy (photoelectric effect and general relativity) by Einstein</a:t>
            </a:r>
          </a:p>
        </p:txBody>
      </p:sp>
    </p:spTree>
    <p:extLst>
      <p:ext uri="{BB962C8B-B14F-4D97-AF65-F5344CB8AC3E}">
        <p14:creationId xmlns:p14="http://schemas.microsoft.com/office/powerpoint/2010/main" val="21591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00883"/>
            <a:ext cx="10364451" cy="767521"/>
          </a:xfrm>
        </p:spPr>
        <p:txBody>
          <a:bodyPr>
            <a:normAutofit/>
          </a:bodyPr>
          <a:lstStyle/>
          <a:p>
            <a:r>
              <a:rPr lang="en-US" dirty="0"/>
              <a:t>Why quantum computing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97756" y="1280160"/>
            <a:ext cx="8769242" cy="5467149"/>
          </a:xfrm>
        </p:spPr>
        <p:txBody>
          <a:bodyPr>
            <a:normAutofit fontScale="70000" lnSpcReduction="20000"/>
          </a:bodyPr>
          <a:lstStyle/>
          <a:p>
            <a:r>
              <a:rPr lang="en-US" sz="4400" cap="none" dirty="0"/>
              <a:t>Consider the popular Mathematical Problem “A Knight’s Tour – a game of Chess”</a:t>
            </a:r>
          </a:p>
          <a:p>
            <a:r>
              <a:rPr lang="en-US" sz="4400" cap="none" dirty="0"/>
              <a:t>Requirements of the Knight’s Tour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4200" cap="none" dirty="0"/>
              <a:t>The Knight can start at a random position on an eight-by-eight chessboard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4200" cap="none" dirty="0"/>
              <a:t>The Knight can jump from one square to another, but must visit all of the squares on the board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4200" cap="none" dirty="0"/>
              <a:t>The Knight can’t visit a square more than once</a:t>
            </a:r>
            <a:endParaRPr lang="en-US" sz="4400" cap="none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4400" cap="none" dirty="0"/>
              <a:t>A Brute force Computer algorithm is not difficult to develop and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602" y="1068403"/>
            <a:ext cx="2250948" cy="2272284"/>
          </a:xfrm>
          <a:prstGeom prst="rect">
            <a:avLst/>
          </a:prstGeom>
        </p:spPr>
      </p:pic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304916" y="3609466"/>
            <a:ext cx="2537079" cy="3071352"/>
            <a:chOff x="8804407" y="3609473"/>
            <a:chExt cx="2187137" cy="23981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3089" y="3609473"/>
              <a:ext cx="2009775" cy="19812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804407" y="5638298"/>
              <a:ext cx="2187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Possible Single Path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684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00883"/>
            <a:ext cx="10364451" cy="767521"/>
          </a:xfrm>
        </p:spPr>
        <p:txBody>
          <a:bodyPr>
            <a:normAutofit/>
          </a:bodyPr>
          <a:lstStyle/>
          <a:p>
            <a:r>
              <a:rPr lang="en-US" dirty="0"/>
              <a:t>Why quantum computing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r>
              <a:rPr lang="en-US" dirty="0"/>
              <a:t> – knight’s square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97756" y="1068404"/>
            <a:ext cx="11493191" cy="5611529"/>
          </a:xfrm>
        </p:spPr>
        <p:txBody>
          <a:bodyPr>
            <a:normAutofit fontScale="85000" lnSpcReduction="20000"/>
          </a:bodyPr>
          <a:lstStyle/>
          <a:p>
            <a:r>
              <a:rPr lang="en-US" sz="4400" cap="none" dirty="0"/>
              <a:t>On a 3 GHz Intel Core i7CPU, on an average a valid single path determination requires 10 minutes of computation time.</a:t>
            </a:r>
          </a:p>
          <a:p>
            <a:r>
              <a:rPr lang="en-US" sz="4400" cap="none" dirty="0"/>
              <a:t>The computation time is dependent on the next square the Knight jumps.</a:t>
            </a:r>
          </a:p>
          <a:p>
            <a:r>
              <a:rPr lang="en-US" sz="4400" cap="none" dirty="0"/>
              <a:t>If the next square has a large number of jump options, the computation time increases to find a valid path.</a:t>
            </a:r>
          </a:p>
          <a:p>
            <a:r>
              <a:rPr lang="en-US" sz="4400" cap="none" dirty="0"/>
              <a:t>If the size of the dataset (8x8) is increased, the computation time increases exponentially.</a:t>
            </a:r>
          </a:p>
          <a:p>
            <a:endParaRPr lang="en-US" sz="4400" cap="none" dirty="0"/>
          </a:p>
        </p:txBody>
      </p:sp>
    </p:spTree>
    <p:extLst>
      <p:ext uri="{BB962C8B-B14F-4D97-AF65-F5344CB8AC3E}">
        <p14:creationId xmlns:p14="http://schemas.microsoft.com/office/powerpoint/2010/main" val="169121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00883"/>
            <a:ext cx="10364451" cy="767521"/>
          </a:xfrm>
        </p:spPr>
        <p:txBody>
          <a:bodyPr>
            <a:normAutofit fontScale="90000"/>
          </a:bodyPr>
          <a:lstStyle/>
          <a:p>
            <a:r>
              <a:rPr lang="en-US" dirty="0"/>
              <a:t>Why quantum computing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r>
              <a:rPr lang="en-US" dirty="0"/>
              <a:t> – Folding a piece of paper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86627" y="1068404"/>
                <a:ext cx="12031579" cy="5611529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4400" cap="none" dirty="0"/>
                  <a:t>A standard piece of paper is about 0.1 mm thick</a:t>
                </a:r>
              </a:p>
              <a:p>
                <a:r>
                  <a:rPr lang="en-US" sz="4400" cap="none" dirty="0"/>
                  <a:t>Assume you can fold the standard piece of paper 42 times</a:t>
                </a:r>
              </a:p>
              <a:p>
                <a:r>
                  <a:rPr lang="en-US" sz="4400" cap="none" dirty="0"/>
                  <a:t>Compute </a:t>
                </a:r>
                <a14:m>
                  <m:oMath xmlns:m="http://schemas.openxmlformats.org/officeDocument/2006/math">
                    <m:r>
                      <a:rPr lang="en-US" sz="4400" b="0" i="1" cap="none" smtClean="0">
                        <a:latin typeface="Cambria Math" panose="02040503050406030204" pitchFamily="18" charset="0"/>
                      </a:rPr>
                      <m:t>0.1</m:t>
                    </m:r>
                    <m:r>
                      <a:rPr lang="en-US" sz="4400" b="0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44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44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42</m:t>
                        </m:r>
                      </m:sup>
                    </m:sSup>
                    <m:r>
                      <a:rPr lang="en-US" sz="4400" b="0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=439,804,651,110 </m:t>
                    </m:r>
                    <m:r>
                      <a:rPr lang="en-US" sz="4400" b="0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𝑚𝑚</m:t>
                    </m:r>
                    <m:r>
                      <a:rPr lang="en-US" sz="4400" b="0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=439,804 </m:t>
                    </m:r>
                    <m:r>
                      <a:rPr lang="en-US" sz="4400" b="0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𝑘𝑚</m:t>
                    </m:r>
                  </m:oMath>
                </a14:m>
                <a:endParaRPr lang="en-US" sz="4400" cap="none" dirty="0"/>
              </a:p>
              <a:p>
                <a:r>
                  <a:rPr lang="en-US" sz="4400" cap="none" dirty="0"/>
                  <a:t>Distance from Earth to Moon is 384,400 km</a:t>
                </a:r>
              </a:p>
              <a:p>
                <a:r>
                  <a:rPr lang="en-US" sz="4400" cap="none" dirty="0"/>
                  <a:t>If the paper is folded 41 times, the distance is 219,902 km</a:t>
                </a:r>
              </a:p>
              <a:p>
                <a:r>
                  <a:rPr lang="en-US" sz="4400" cap="none" dirty="0"/>
                  <a:t>Changing the size of the dataset demonstrates the “Folding a Piece of Paper” is an exponential problem</a:t>
                </a:r>
              </a:p>
              <a:p>
                <a:endParaRPr lang="en-US" sz="4400" cap="non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86627" y="1068404"/>
                <a:ext cx="12031579" cy="5611529"/>
              </a:xfrm>
              <a:blipFill>
                <a:blip r:embed="rId2"/>
                <a:stretch>
                  <a:fillRect l="-1418" t="-1303" r="-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98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00883"/>
            <a:ext cx="10364451" cy="767521"/>
          </a:xfrm>
        </p:spPr>
        <p:txBody>
          <a:bodyPr>
            <a:normAutofit fontScale="90000"/>
          </a:bodyPr>
          <a:lstStyle/>
          <a:p>
            <a:r>
              <a:rPr lang="en-US" dirty="0"/>
              <a:t>Why quantum computing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r>
              <a:rPr lang="en-US" dirty="0"/>
              <a:t> – rice grains on each square of the chess board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86627" y="1068404"/>
                <a:ext cx="12031579" cy="561152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4400" cap="none" dirty="0"/>
                  <a:t>Start with a single rice grain on the bottom left corner square on the chess board</a:t>
                </a:r>
              </a:p>
              <a:p>
                <a:r>
                  <a:rPr lang="en-US" sz="4400" cap="none" dirty="0"/>
                  <a:t>Double the number of rice grains on the next square</a:t>
                </a:r>
              </a:p>
              <a:p>
                <a:r>
                  <a:rPr lang="en-US" sz="4400" cap="none" dirty="0"/>
                  <a:t>Repeat the doubling process with each square and reach the top left corner square on the chess board</a:t>
                </a:r>
              </a:p>
              <a:p>
                <a:r>
                  <a:rPr lang="en-US" sz="4400" cap="none" dirty="0"/>
                  <a:t>The number of rice grains on the top left corner square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b="1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4400" b="1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𝟔𝟑</m:t>
                        </m:r>
                      </m:sup>
                    </m:sSup>
                  </m:oMath>
                </a14:m>
                <a:r>
                  <a:rPr lang="en-US" sz="4400" cap="none" dirty="0"/>
                  <a:t>  </a:t>
                </a:r>
              </a:p>
              <a:p>
                <a:r>
                  <a:rPr lang="en-US" sz="4400" cap="none" dirty="0"/>
                  <a:t>The total number of grains on the board =</a:t>
                </a:r>
                <a14:m>
                  <m:oMath xmlns:m="http://schemas.openxmlformats.org/officeDocument/2006/math">
                    <m:r>
                      <a:rPr lang="en-US" sz="4400" b="1" i="1" cap="none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4400" b="1" i="1" cap="none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400" b="1" i="1" cap="none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4400" b="1" i="1" cap="none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400" b="1" i="1" cap="none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 cap="none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4400" b="1" i="1" cap="none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4400" b="1" i="1" cap="none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400" b="1" i="1" cap="none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 cap="none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4400" b="1" i="1" cap="none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sz="4400" b="1" i="1" cap="none" smtClean="0">
                        <a:latin typeface="Cambria Math" panose="02040503050406030204" pitchFamily="18" charset="0"/>
                      </a:rPr>
                      <m:t>+, …, +</m:t>
                    </m:r>
                    <m:sSup>
                      <m:sSupPr>
                        <m:ctrlPr>
                          <a:rPr lang="en-US" sz="4400" b="1" i="1" cap="none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 cap="none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4400" b="1" i="1" cap="none" smtClean="0">
                            <a:latin typeface="Cambria Math" panose="02040503050406030204" pitchFamily="18" charset="0"/>
                          </a:rPr>
                          <m:t>𝟔𝟑</m:t>
                        </m:r>
                      </m:sup>
                    </m:sSup>
                  </m:oMath>
                </a14:m>
                <a:endParaRPr lang="en-US" sz="4400" b="1" cap="none" dirty="0"/>
              </a:p>
              <a:p>
                <a:r>
                  <a:rPr lang="en-US" sz="4400" cap="none" dirty="0"/>
                  <a:t>It is an exponential problem</a:t>
                </a:r>
              </a:p>
              <a:p>
                <a:endParaRPr lang="en-US" sz="4400" cap="non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86627" y="1068404"/>
                <a:ext cx="12031579" cy="5611529"/>
              </a:xfrm>
              <a:blipFill>
                <a:blip r:embed="rId2"/>
                <a:stretch>
                  <a:fillRect l="-1266" t="-1412" b="-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90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F66D24444FB145A2F13042720BF9FF" ma:contentTypeVersion="11" ma:contentTypeDescription="Create a new document." ma:contentTypeScope="" ma:versionID="5cf2246bace88d967260c5ea0f1c8e27">
  <xsd:schema xmlns:xsd="http://www.w3.org/2001/XMLSchema" xmlns:xs="http://www.w3.org/2001/XMLSchema" xmlns:p="http://schemas.microsoft.com/office/2006/metadata/properties" xmlns:ns2="77e6e833-9241-4b04-b716-5a4daabdc787" xmlns:ns3="56da908f-da71-483c-b6d3-0ee057f43e65" targetNamespace="http://schemas.microsoft.com/office/2006/metadata/properties" ma:root="true" ma:fieldsID="bbf8d95d0cf023a0f756b97ed109b63e" ns2:_="" ns3:_="">
    <xsd:import namespace="77e6e833-9241-4b04-b716-5a4daabdc787"/>
    <xsd:import namespace="56da908f-da71-483c-b6d3-0ee057f43e65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e6e833-9241-4b04-b716-5a4daabdc78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175ab196-d3f7-444f-9641-cdc6774f7c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da908f-da71-483c-b6d3-0ee057f43e6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b1382538-e9b7-431f-b1ac-b022d04d117d}" ma:internalName="TaxCatchAll" ma:showField="CatchAllData" ma:web="56da908f-da71-483c-b6d3-0ee057f43e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7e6e833-9241-4b04-b716-5a4daabdc787">
      <Terms xmlns="http://schemas.microsoft.com/office/infopath/2007/PartnerControls"/>
    </lcf76f155ced4ddcb4097134ff3c332f>
    <TaxCatchAll xmlns="56da908f-da71-483c-b6d3-0ee057f43e65" xsi:nil="true"/>
  </documentManagement>
</p:properties>
</file>

<file path=customXml/itemProps1.xml><?xml version="1.0" encoding="utf-8"?>
<ds:datastoreItem xmlns:ds="http://schemas.openxmlformats.org/officeDocument/2006/customXml" ds:itemID="{F922C638-DA20-4A49-8851-3A5CBA3B7F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04867A-1889-48BD-BC39-ABCC276C34EA}"/>
</file>

<file path=customXml/itemProps3.xml><?xml version="1.0" encoding="utf-8"?>
<ds:datastoreItem xmlns:ds="http://schemas.openxmlformats.org/officeDocument/2006/customXml" ds:itemID="{1A932772-049B-4816-A1C7-8E185F696F59}">
  <ds:schemaRefs>
    <ds:schemaRef ds:uri="http://schemas.microsoft.com/office/2006/metadata/properties"/>
    <ds:schemaRef ds:uri="http://schemas.microsoft.com/office/infopath/2007/PartnerControls"/>
    <ds:schemaRef ds:uri="77e6e833-9241-4b04-b716-5a4daabdc787"/>
    <ds:schemaRef ds:uri="56da908f-da71-483c-b6d3-0ee057f43e6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317</TotalTime>
  <Words>1188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Droplet</vt:lpstr>
      <vt:lpstr>Introduction to quantum computing</vt:lpstr>
      <vt:lpstr>What is quantum computing (qc)?</vt:lpstr>
      <vt:lpstr>What is quantum computer?</vt:lpstr>
      <vt:lpstr>What is quantum mechanics?</vt:lpstr>
      <vt:lpstr>What is quantum mechanics?</vt:lpstr>
      <vt:lpstr>Why quantum computing?</vt:lpstr>
      <vt:lpstr>Why quantum computing? – knight’s square</vt:lpstr>
      <vt:lpstr>Why quantum computing? – Folding a piece of paper</vt:lpstr>
      <vt:lpstr>Why quantum computing? – rice grains on each square of the chess board</vt:lpstr>
      <vt:lpstr>Why quantum computing ?</vt:lpstr>
      <vt:lpstr>Why quantum computing ? – algorithm complexity</vt:lpstr>
      <vt:lpstr>Why quantum computing ? – algorithm complexity</vt:lpstr>
      <vt:lpstr>Why quantum computing ?</vt:lpstr>
      <vt:lpstr>quantum computing – integer PRIME factorization</vt:lpstr>
      <vt:lpstr>quantum computing – integer PRIME factorization</vt:lpstr>
      <vt:lpstr>quantum computing – integer PRIME factorization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Muknahallipatna</dc:creator>
  <cp:lastModifiedBy>Suresh Muknahallipatna</cp:lastModifiedBy>
  <cp:revision>53</cp:revision>
  <dcterms:created xsi:type="dcterms:W3CDTF">2022-08-22T14:36:03Z</dcterms:created>
  <dcterms:modified xsi:type="dcterms:W3CDTF">2023-07-10T21:42:59Z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0x010100CCF66D24444FB145A2F13042720BF9FF</vt:lpwstr>
  </property>
  <property fmtid="{D5CDD505-2E9C-101B-9397-08002B2CF9AE}" pid="3" name="MediaServiceImageTags">
    <vt:lpwstr/>
  </property>
</Properties>
</file>