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quantum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3216"/>
            <a:ext cx="10364451" cy="689288"/>
          </a:xfrm>
        </p:spPr>
        <p:txBody>
          <a:bodyPr/>
          <a:lstStyle/>
          <a:p>
            <a:r>
              <a:rPr lang="en-US" dirty="0"/>
              <a:t>Quantum </a:t>
            </a:r>
            <a:r>
              <a:rPr lang="en-US" dirty="0" smtClean="0"/>
              <a:t>superposition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776178"/>
            <a:ext cx="10920263" cy="5826642"/>
          </a:xfrm>
        </p:spPr>
        <p:txBody>
          <a:bodyPr>
            <a:noAutofit/>
          </a:bodyPr>
          <a:lstStyle/>
          <a:p>
            <a:r>
              <a:rPr lang="en-US" sz="4400" cap="none" dirty="0" smtClean="0"/>
              <a:t>A particle in a Quantum superposition exists as a combination of different </a:t>
            </a:r>
            <a:r>
              <a:rPr lang="en-US" sz="4400" cap="none" dirty="0" smtClean="0"/>
              <a:t>definite states </a:t>
            </a:r>
            <a:r>
              <a:rPr lang="en-US" sz="4400" cap="none" dirty="0" smtClean="0"/>
              <a:t>at the same time</a:t>
            </a:r>
          </a:p>
          <a:p>
            <a:r>
              <a:rPr lang="en-US" sz="4400" cap="none" dirty="0" smtClean="0"/>
              <a:t>Each definite state of Quantum System has a given probability of being observed</a:t>
            </a:r>
          </a:p>
          <a:p>
            <a:r>
              <a:rPr lang="en-US" sz="4400" cap="none" dirty="0" smtClean="0"/>
              <a:t>Measurement destroys the Superposition resulting in one definite state.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9453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3216"/>
            <a:ext cx="10364451" cy="689288"/>
          </a:xfrm>
        </p:spPr>
        <p:txBody>
          <a:bodyPr/>
          <a:lstStyle/>
          <a:p>
            <a:r>
              <a:rPr lang="en-US" dirty="0" smtClean="0"/>
              <a:t>Quantized or continuous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776178"/>
            <a:ext cx="4689005" cy="5826642"/>
          </a:xfrm>
        </p:spPr>
        <p:txBody>
          <a:bodyPr>
            <a:noAutofit/>
          </a:bodyPr>
          <a:lstStyle/>
          <a:p>
            <a:r>
              <a:rPr lang="en-US" sz="2800" cap="none" dirty="0" smtClean="0"/>
              <a:t>Is Electric Charge a quantized or continuous object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Quantized: e = 1.6x10</a:t>
            </a:r>
            <a:r>
              <a:rPr lang="en-US" sz="2800" cap="none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-19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Time?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Length?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Space is Continuous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Cash?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Quantized to $0.01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1875" y="833983"/>
            <a:ext cx="4689005" cy="5826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Color of Paint?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because the frequency of lights which causes color is </a:t>
            </a:r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continuous.</a:t>
            </a:r>
            <a:endParaRPr lang="en-US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1318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Quantized or continuous </a:t>
            </a: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2"/>
            <a:ext cx="10898611" cy="556952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A new paint color is created by mixing together 50% red paint and 50% yellow paint.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Assume the new paint behaves like a Quantum system in a half yellow and half red quantum Superposition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Let an artist paint a picture of sunset.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What is the color of the Sun?</a:t>
            </a:r>
          </a:p>
          <a:p>
            <a:r>
              <a:rPr lang="en-US" sz="2800" b="1" cap="none" dirty="0" smtClean="0">
                <a:solidFill>
                  <a:srgbClr val="7030A0"/>
                </a:solidFill>
              </a:rPr>
              <a:t>It is either full red or full yellow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The artist painting the Sunset is measurement of the new Paint Quantum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The measurement should collapse the Quantum system in the </a:t>
            </a:r>
            <a:r>
              <a:rPr lang="en-US" sz="2800" b="1" i="1" cap="none" dirty="0">
                <a:solidFill>
                  <a:srgbClr val="7030A0"/>
                </a:solidFill>
              </a:rPr>
              <a:t>half yellow and half red quantum </a:t>
            </a:r>
            <a:r>
              <a:rPr lang="en-US" sz="2800" b="1" i="1" cap="none" dirty="0" smtClean="0">
                <a:solidFill>
                  <a:srgbClr val="7030A0"/>
                </a:solidFill>
              </a:rPr>
              <a:t>Superposition</a:t>
            </a:r>
            <a:r>
              <a:rPr lang="en-US" sz="2800" b="1" i="1" cap="none" dirty="0" smtClean="0"/>
              <a:t> to one of the </a:t>
            </a:r>
            <a:r>
              <a:rPr lang="en-US" sz="2800" b="1" i="1" cap="none" dirty="0" smtClean="0">
                <a:solidFill>
                  <a:srgbClr val="7030A0"/>
                </a:solidFill>
              </a:rPr>
              <a:t>definite states</a:t>
            </a:r>
            <a:r>
              <a:rPr lang="en-US" sz="2800" b="1" i="1" cap="none" dirty="0" smtClean="0"/>
              <a:t> “Red” or “Yellow” Color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701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1318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Quantized or continuous </a:t>
            </a:r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1"/>
            <a:ext cx="10898611" cy="5902035"/>
          </a:xfrm>
        </p:spPr>
        <p:txBody>
          <a:bodyPr>
            <a:normAutofit lnSpcReduction="10000"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A controversial picture of a dress is always seen as </a:t>
            </a:r>
            <a:r>
              <a:rPr lang="en-US" sz="2800" b="1" cap="none" dirty="0">
                <a:solidFill>
                  <a:srgbClr val="7030A0"/>
                </a:solidFill>
              </a:rPr>
              <a:t>blue/black </a:t>
            </a:r>
            <a:r>
              <a:rPr lang="en-US" sz="2800" b="1" cap="none" dirty="0" smtClean="0">
                <a:solidFill>
                  <a:srgbClr val="7030A0"/>
                </a:solidFill>
              </a:rPr>
              <a:t>by student ‘A’ and always seen as white/gold by student ‘B’.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Is the dress in a Quantum Superposition?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No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If 100 copies of the dress pictures are shown to student ‘A’, the student ‘A’ will always see blue/black and similarly student ‘B’ will always see white/gold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In a 50/50 Quantum superposition each student would see around 50 pictures as blue/black and the rest as white/gold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i="1" cap="none" dirty="0" smtClean="0"/>
              <a:t>The two states must be an intrinsic property of the dress rather than depending on the observer.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567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1318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Wave-particle duality and probabilistic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2"/>
            <a:ext cx="10898611" cy="2053244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Consider a square pool filled with water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Imagine dropping a marble in the center of the square pool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You will notice a circular patterns of wave moving to the outside of the pool </a:t>
            </a:r>
            <a:endParaRPr lang="en-US" sz="2800" b="1" i="1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95" y="2682152"/>
            <a:ext cx="4205782" cy="41758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35535" y="2801389"/>
            <a:ext cx="6356465" cy="3857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cap="none" dirty="0" smtClean="0">
                <a:solidFill>
                  <a:srgbClr val="7030A0"/>
                </a:solidFill>
              </a:rPr>
              <a:t>The wave will start at the center of the pool and travel to the edges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The further the wave travels, the lower its height gets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The height of the water impacting the edges  will be lower in the corners than elsewhere</a:t>
            </a:r>
            <a:endParaRPr lang="en-US" sz="2800" b="1" i="1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316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1318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Wave-particle duality and probabilistic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2"/>
            <a:ext cx="10898611" cy="2053244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If the water hits one side of the square pool with equal force spread across the entire width, the wave will not be circular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Instead the wave will travel to the other side of the pool in a straight line</a:t>
            </a:r>
          </a:p>
          <a:p>
            <a:r>
              <a:rPr lang="en-US" sz="2800" b="1" cap="none" dirty="0">
                <a:solidFill>
                  <a:srgbClr val="7030A0"/>
                </a:solidFill>
              </a:rPr>
              <a:t>The wave traveling circular or in a straight line can be represented as sine wave</a:t>
            </a:r>
            <a:endParaRPr lang="en-US" sz="2800" b="1" i="1" cap="none" dirty="0"/>
          </a:p>
          <a:p>
            <a:endParaRPr lang="en-US" sz="2800" b="1" i="1" cap="none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90" y="2786061"/>
            <a:ext cx="3863772" cy="385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14" y="3258590"/>
            <a:ext cx="6205414" cy="26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63540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Wave-particle duality and probabilistic nature – double slit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2"/>
            <a:ext cx="10898611" cy="2561890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Imagine a divider halfway the square pool with two slits.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The traveling wave will hit the divider for most of it </a:t>
            </a:r>
          </a:p>
          <a:p>
            <a:r>
              <a:rPr lang="en-US" sz="2800" b="1" cap="none" dirty="0" smtClean="0">
                <a:solidFill>
                  <a:srgbClr val="7030A0"/>
                </a:solidFill>
              </a:rPr>
              <a:t>Where there are slits, the wave will move forward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Since there are two slits, two separate circular waves will form, and eventually meet each other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Finally, when the waves reach the edge furthest from the initial pushed edge, a pattern is created due to constructive and destructive interference</a:t>
            </a:r>
            <a:endParaRPr lang="en-US" sz="2800" b="1" i="1" cap="none" dirty="0"/>
          </a:p>
          <a:p>
            <a:endParaRPr lang="en-US" sz="2800" b="1" i="1" cap="none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04" y="3285098"/>
            <a:ext cx="3516911" cy="3439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22" y="3998421"/>
            <a:ext cx="4726103" cy="1291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7043" y="5122211"/>
            <a:ext cx="5335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It is same pattern that is observed 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with </a:t>
            </a:r>
            <a:r>
              <a:rPr lang="en-US" sz="2800" b="1" dirty="0" smtClean="0">
                <a:solidFill>
                  <a:srgbClr val="7030A0"/>
                </a:solidFill>
              </a:rPr>
              <a:t>light, </a:t>
            </a:r>
            <a:r>
              <a:rPr lang="en-US" sz="2800" b="1" dirty="0" smtClean="0">
                <a:solidFill>
                  <a:srgbClr val="7030A0"/>
                </a:solidFill>
              </a:rPr>
              <a:t>proving light is a wave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63540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Wave-particle duality and probabilistic nature – double slit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2"/>
            <a:ext cx="10898611" cy="256189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Instead of water or </a:t>
            </a:r>
            <a:r>
              <a:rPr lang="en-US" sz="2800" b="1" cap="none" dirty="0" smtClean="0">
                <a:solidFill>
                  <a:srgbClr val="7030A0"/>
                </a:solidFill>
              </a:rPr>
              <a:t>light, </a:t>
            </a:r>
            <a:r>
              <a:rPr lang="en-US" sz="2800" b="1" cap="none" dirty="0" smtClean="0">
                <a:solidFill>
                  <a:srgbClr val="7030A0"/>
                </a:solidFill>
              </a:rPr>
              <a:t>repeat the double slit experiment with </a:t>
            </a:r>
            <a:r>
              <a:rPr lang="en-US" sz="2800" b="1" cap="none" dirty="0" smtClean="0">
                <a:solidFill>
                  <a:srgbClr val="7030A0"/>
                </a:solidFill>
              </a:rPr>
              <a:t>electrons (particles)</a:t>
            </a:r>
            <a:endParaRPr lang="en-US" sz="2800" b="1" cap="none" dirty="0" smtClean="0">
              <a:solidFill>
                <a:srgbClr val="7030A0"/>
              </a:solidFill>
            </a:endParaRP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Using a barrier with a single slit, we can observe some electrons hitting the surface behind the barrier indicating passing through the slit</a:t>
            </a:r>
            <a:endParaRPr lang="en-US" sz="2800" b="1" i="1" cap="none" dirty="0"/>
          </a:p>
          <a:p>
            <a:endParaRPr lang="en-US" sz="2800" b="1" i="1" cap="none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91" y="3523698"/>
            <a:ext cx="5024902" cy="26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63540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Wave-particle duality and probabilistic nature – double slit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1"/>
            <a:ext cx="10898611" cy="2761395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Repeat with two slits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Instead of two vertical lines on the surface behind the two slits, an interference pattern is seen.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If a bleeping electron measurement device was placed on one of the slits, in 50% of the cases the device would bleep indicating the passing of an electron, and resulting in two vertical lines on the surface behind the two slits</a:t>
            </a:r>
            <a:endParaRPr lang="en-US" sz="2800" b="1" i="1" cap="none" dirty="0"/>
          </a:p>
          <a:p>
            <a:endParaRPr lang="en-US" sz="2800" b="1" i="1" cap="none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30" y="3617607"/>
            <a:ext cx="4880870" cy="2783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71" y="3723201"/>
            <a:ext cx="4994217" cy="25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63540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Wave-particle duality and probabilistic nature – double slit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1"/>
            <a:ext cx="10898611" cy="5852160"/>
          </a:xfrm>
        </p:spPr>
        <p:txBody>
          <a:bodyPr>
            <a:normAutofit lnSpcReduction="10000"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The electron after leaving the electron gun lose their connection with our reality </a:t>
            </a:r>
            <a:r>
              <a:rPr lang="en-US" sz="2800" b="1" cap="none" dirty="0" smtClean="0">
                <a:solidFill>
                  <a:srgbClr val="7030A0"/>
                </a:solidFill>
              </a:rPr>
              <a:t>and becomes </a:t>
            </a:r>
            <a:r>
              <a:rPr lang="en-US" sz="2800" b="1" cap="none" dirty="0" smtClean="0">
                <a:solidFill>
                  <a:srgbClr val="7030A0"/>
                </a:solidFill>
              </a:rPr>
              <a:t>a </a:t>
            </a:r>
            <a:r>
              <a:rPr lang="en-US" sz="2800" b="1" cap="none" dirty="0" smtClean="0">
                <a:solidFill>
                  <a:srgbClr val="7030A0"/>
                </a:solidFill>
              </a:rPr>
              <a:t>wave.</a:t>
            </a:r>
            <a:endParaRPr lang="en-US" sz="2800" b="1" cap="none" dirty="0" smtClean="0">
              <a:solidFill>
                <a:srgbClr val="7030A0"/>
              </a:solidFill>
            </a:endParaRP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The wave function describes the probabilities of the electron’s whereabouts the moment it comes into contact with our reality.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Therefore, putting measurement device or detection mechanism in one of the slits, the wave function collapses into a particle passing through the slit or not passing through the slit.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The electron continues to be a single electron and can’t interfere with itself, and not creating the interference pattern</a:t>
            </a:r>
          </a:p>
          <a:p>
            <a:r>
              <a:rPr lang="en-US" sz="2800" b="1" i="1" cap="none" dirty="0" smtClean="0"/>
              <a:t>If there are no measuring devices on either slits, the wave </a:t>
            </a:r>
            <a:r>
              <a:rPr lang="en-US" sz="2800" b="1" i="1" cap="none" dirty="0" smtClean="0"/>
              <a:t>continues </a:t>
            </a:r>
            <a:r>
              <a:rPr lang="en-US" sz="2800" b="1" i="1" cap="none" dirty="0" smtClean="0"/>
              <a:t>to exist and will pass through the two slits at the same time, interfering with itself.</a:t>
            </a:r>
            <a:endParaRPr lang="en-US" sz="2800" b="1" i="1" cap="none" dirty="0"/>
          </a:p>
          <a:p>
            <a:endParaRPr lang="en-US" sz="2800" b="1" i="1" cap="none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947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mechanics: specific properties used for quantum computing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7448" y="1994952"/>
            <a:ext cx="10363826" cy="4490908"/>
          </a:xfrm>
        </p:spPr>
        <p:txBody>
          <a:bodyPr>
            <a:normAutofit fontScale="92500"/>
          </a:bodyPr>
          <a:lstStyle/>
          <a:p>
            <a:r>
              <a:rPr lang="en-US" sz="4400" cap="none" dirty="0" smtClean="0"/>
              <a:t>Superposition of a states in a Quantum System</a:t>
            </a:r>
          </a:p>
          <a:p>
            <a:r>
              <a:rPr lang="en-US" sz="4400" cap="none" dirty="0" smtClean="0"/>
              <a:t>Entanglement</a:t>
            </a:r>
          </a:p>
          <a:p>
            <a:r>
              <a:rPr lang="en-US" sz="4400" cap="none" dirty="0" smtClean="0"/>
              <a:t>Connection between Reversibility Computation and Physical Systems</a:t>
            </a:r>
          </a:p>
          <a:p>
            <a:r>
              <a:rPr lang="en-US" sz="4400" cap="none" dirty="0" smtClean="0"/>
              <a:t>Quantum Error Correction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6688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63540"/>
            <a:ext cx="10364451" cy="48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Wave-particle duality and probabilistic nature – double slit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856211"/>
            <a:ext cx="10898611" cy="5926974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solidFill>
                  <a:srgbClr val="7030A0"/>
                </a:solidFill>
              </a:rPr>
              <a:t>The moment the electron hit the surface behind the slits, the wave function collapses and </a:t>
            </a:r>
            <a:r>
              <a:rPr lang="en-US" sz="2800" b="1" cap="none" dirty="0" smtClean="0">
                <a:solidFill>
                  <a:srgbClr val="7030A0"/>
                </a:solidFill>
              </a:rPr>
              <a:t>decides</a:t>
            </a:r>
            <a:r>
              <a:rPr lang="en-US" sz="2800" b="1" cap="none" dirty="0">
                <a:solidFill>
                  <a:srgbClr val="7030A0"/>
                </a:solidFill>
              </a:rPr>
              <a:t>:</a:t>
            </a:r>
            <a:endParaRPr lang="en-US" sz="2800" b="1" cap="none" dirty="0" smtClean="0">
              <a:solidFill>
                <a:srgbClr val="7030A0"/>
              </a:solidFill>
            </a:endParaRPr>
          </a:p>
          <a:p>
            <a:pPr lvl="1"/>
            <a:r>
              <a:rPr lang="en-US" sz="2600" b="1" cap="none" dirty="0" smtClean="0">
                <a:solidFill>
                  <a:srgbClr val="7030A0"/>
                </a:solidFill>
              </a:rPr>
              <a:t>with a probability based on its wave amplitudes, where the electron should actually hit, creating the famous interference pattern if performed many times</a:t>
            </a:r>
          </a:p>
          <a:p>
            <a:pPr lvl="1"/>
            <a:r>
              <a:rPr lang="en-US" sz="2600" b="1" i="1" cap="none" dirty="0" smtClean="0">
                <a:solidFill>
                  <a:srgbClr val="7030A0"/>
                </a:solidFill>
              </a:rPr>
              <a:t>The interference pattern is based on the probability of the particle hitting the exact spot and not by the particle interfering with itself.</a:t>
            </a:r>
          </a:p>
          <a:p>
            <a:r>
              <a:rPr lang="en-US" sz="2800" b="1" i="1" cap="none" dirty="0" smtClean="0">
                <a:solidFill>
                  <a:srgbClr val="7030A0"/>
                </a:solidFill>
              </a:rPr>
              <a:t>At the center of the surface, in between the two slits, the probability is highest since the distance the wave has to travel is smallest and the amplitude is highest.</a:t>
            </a:r>
            <a:endParaRPr lang="en-US" sz="2800" b="1" i="1" cap="none" dirty="0"/>
          </a:p>
          <a:p>
            <a:endParaRPr lang="en-US" sz="2800" b="1" i="1" cap="none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764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19507"/>
            <a:ext cx="10364451" cy="736458"/>
          </a:xfrm>
        </p:spPr>
        <p:txBody>
          <a:bodyPr/>
          <a:lstStyle/>
          <a:p>
            <a:r>
              <a:rPr lang="en-US" dirty="0" smtClean="0"/>
              <a:t>superposition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72342"/>
            <a:ext cx="10363826" cy="2992581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Some objects like electrons have properties that can be in a state of superposition where the state can be multiple values at the same time</a:t>
            </a:r>
          </a:p>
          <a:p>
            <a:r>
              <a:rPr lang="en-US" sz="2800" cap="none" dirty="0" smtClean="0"/>
              <a:t>One of the properties of electrons used for superposition is spin.</a:t>
            </a:r>
          </a:p>
          <a:p>
            <a:r>
              <a:rPr lang="en-US" sz="2800" cap="none" dirty="0" smtClean="0"/>
              <a:t>An electron has two kinds of spin namely spin-up and spin-down or it can be in the superposition of spin-up and spin-down</a:t>
            </a:r>
            <a:endParaRPr lang="en-US" sz="2800" cap="none" dirty="0"/>
          </a:p>
        </p:txBody>
      </p:sp>
      <p:grpSp>
        <p:nvGrpSpPr>
          <p:cNvPr id="8" name="Group 7"/>
          <p:cNvGrpSpPr/>
          <p:nvPr/>
        </p:nvGrpSpPr>
        <p:grpSpPr>
          <a:xfrm>
            <a:off x="2531745" y="3953568"/>
            <a:ext cx="7872602" cy="2590334"/>
            <a:chOff x="2531745" y="3953568"/>
            <a:chExt cx="7872602" cy="2590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1745" y="3953568"/>
              <a:ext cx="6428260" cy="24056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74720" y="6174570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Spin-up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64232" y="6174570"/>
              <a:ext cx="1146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Spin-down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13913" y="6174570"/>
              <a:ext cx="369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Superposition of Spin-up &amp; Spin-down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2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2598"/>
            <a:ext cx="10364451" cy="620079"/>
          </a:xfrm>
        </p:spPr>
        <p:txBody>
          <a:bodyPr/>
          <a:lstStyle/>
          <a:p>
            <a:r>
              <a:rPr lang="en-US" dirty="0" smtClean="0"/>
              <a:t>Wave function amplitude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8008" y="812677"/>
                <a:ext cx="6640802" cy="59731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cap="none" dirty="0" smtClean="0"/>
                  <a:t>Consider the double slit experiment with a sand gun blaster and one of the slits covered</a:t>
                </a:r>
              </a:p>
              <a:p>
                <a:r>
                  <a:rPr lang="en-US" sz="2400" cap="none" dirty="0" smtClean="0"/>
                  <a:t>The sand particles will pass through the uncovered slit and pile up in a wave like pattern on the observation screen.</a:t>
                </a:r>
              </a:p>
              <a:p>
                <a:r>
                  <a:rPr lang="en-US" sz="2400" cap="none" dirty="0" smtClean="0"/>
                  <a:t>Let the amplitude of the wave like pattern at a point </a:t>
                </a:r>
                <a:r>
                  <a:rPr lang="en-US" sz="2400" b="1" i="1" cap="none" dirty="0" smtClean="0"/>
                  <a:t>x</a:t>
                </a:r>
                <a:r>
                  <a:rPr lang="en-US" sz="2400" cap="none" dirty="0" smtClean="0"/>
                  <a:t> on the observation screen be </a:t>
                </a:r>
                <a14:m>
                  <m:oMath xmlns:m="http://schemas.openxmlformats.org/officeDocument/2006/math">
                    <m:r>
                      <a:rPr lang="en-US" sz="24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sz="2400" cap="none" dirty="0" smtClean="0"/>
                  <a:t> </a:t>
                </a:r>
              </a:p>
              <a:p>
                <a:r>
                  <a:rPr lang="en-US" sz="2400" cap="none" dirty="0" smtClean="0"/>
                  <a:t>The probability </a:t>
                </a:r>
                <a:r>
                  <a:rPr lang="en-US" sz="2400" b="1" i="1" cap="none" dirty="0" smtClean="0"/>
                  <a:t>P</a:t>
                </a:r>
                <a:r>
                  <a:rPr lang="en-US" sz="2400" b="1" i="1" cap="none" baseline="-25000" dirty="0" smtClean="0"/>
                  <a:t>1</a:t>
                </a:r>
                <a:r>
                  <a:rPr lang="en-US" sz="2400" cap="none" dirty="0" smtClean="0"/>
                  <a:t> of a sand particle hitting the point </a:t>
                </a:r>
                <a:r>
                  <a:rPr lang="en-US" sz="2400" b="1" i="1" cap="none" dirty="0"/>
                  <a:t>x</a:t>
                </a:r>
                <a:r>
                  <a:rPr lang="en-US" sz="2400" cap="none" dirty="0"/>
                  <a:t> on the observation </a:t>
                </a:r>
                <a:r>
                  <a:rPr lang="en-US" sz="2400" cap="none" dirty="0" smtClean="0"/>
                  <a:t>screen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p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cap="none" dirty="0" smtClean="0"/>
              </a:p>
              <a:p>
                <a:r>
                  <a:rPr lang="en-US" sz="2400" cap="none" dirty="0" smtClean="0"/>
                  <a:t>If the first slit is closed and the second slit is opened, the </a:t>
                </a:r>
                <a:r>
                  <a:rPr lang="en-US" sz="2400" cap="none" dirty="0"/>
                  <a:t>probability </a:t>
                </a:r>
                <a:r>
                  <a:rPr lang="en-US" sz="2400" b="1" i="1" cap="none" dirty="0" smtClean="0"/>
                  <a:t>P</a:t>
                </a:r>
                <a:r>
                  <a:rPr lang="en-US" sz="2400" b="1" i="1" cap="none" baseline="-25000" dirty="0" smtClean="0"/>
                  <a:t>2</a:t>
                </a:r>
                <a:r>
                  <a:rPr lang="en-US" sz="2400" cap="none" dirty="0" smtClean="0"/>
                  <a:t> </a:t>
                </a:r>
                <a:r>
                  <a:rPr lang="en-US" sz="2400" cap="none" dirty="0"/>
                  <a:t>of a sand particle hitting the point </a:t>
                </a:r>
                <a:r>
                  <a:rPr lang="en-US" sz="2400" b="1" i="1" cap="none" dirty="0"/>
                  <a:t>x</a:t>
                </a:r>
                <a:r>
                  <a:rPr lang="en-US" sz="2400" cap="none" dirty="0"/>
                  <a:t> on the observation screen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cap="none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p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cap="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8008" y="812677"/>
                <a:ext cx="6640802" cy="5973133"/>
              </a:xfrm>
              <a:blipFill>
                <a:blip r:embed="rId2"/>
                <a:stretch>
                  <a:fillRect l="-1286" t="-510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6995190" y="2079056"/>
            <a:ext cx="4677848" cy="2670452"/>
            <a:chOff x="6090415" y="1283114"/>
            <a:chExt cx="4677848" cy="267045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148945" y="1607126"/>
              <a:ext cx="33251" cy="23247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6806514" y="1837113"/>
              <a:ext cx="1117126" cy="926707"/>
              <a:chOff x="6806514" y="1837113"/>
              <a:chExt cx="1117126" cy="926707"/>
            </a:xfrm>
          </p:grpSpPr>
          <p:sp>
            <p:nvSpPr>
              <p:cNvPr id="7" name="Arc 6"/>
              <p:cNvSpPr/>
              <p:nvPr/>
            </p:nvSpPr>
            <p:spPr>
              <a:xfrm>
                <a:off x="6841374" y="1837113"/>
                <a:ext cx="1047404" cy="792478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4108302">
                <a:off x="6991166" y="1831346"/>
                <a:ext cx="747822" cy="1117126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8425102" y="1607126"/>
              <a:ext cx="0" cy="53755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25102" y="2344186"/>
              <a:ext cx="0" cy="83958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425102" y="3383278"/>
              <a:ext cx="0" cy="53755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0013" y="2629591"/>
              <a:ext cx="1238250" cy="1323975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 flipH="1">
              <a:off x="8334739" y="3033411"/>
              <a:ext cx="11029" cy="61864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8614611" y="2344186"/>
              <a:ext cx="1078029" cy="419794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8533299" y="2629592"/>
              <a:ext cx="1159341" cy="219486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340253" y="2013795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Slit -1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25102" y="305117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Slit -2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0415" y="1283114"/>
              <a:ext cx="199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Observation Screen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61530" y="2013795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Sand Pile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18405" y="21595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X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68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2598"/>
            <a:ext cx="10364451" cy="620079"/>
          </a:xfrm>
        </p:spPr>
        <p:txBody>
          <a:bodyPr/>
          <a:lstStyle/>
          <a:p>
            <a:r>
              <a:rPr lang="en-US" dirty="0" smtClean="0"/>
              <a:t>Wave function amplitude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8008" y="812677"/>
                <a:ext cx="6640802" cy="5973133"/>
              </a:xfrm>
            </p:spPr>
            <p:txBody>
              <a:bodyPr>
                <a:normAutofit/>
              </a:bodyPr>
              <a:lstStyle/>
              <a:p>
                <a:r>
                  <a:rPr lang="en-US" sz="2400" cap="none" dirty="0" smtClean="0"/>
                  <a:t>Consider both slits opened</a:t>
                </a:r>
              </a:p>
              <a:p>
                <a:r>
                  <a:rPr lang="en-US" sz="2400" cap="none" dirty="0" smtClean="0"/>
                  <a:t>The probability </a:t>
                </a:r>
                <a:r>
                  <a:rPr lang="en-US" sz="2400" b="1" i="1" cap="none" dirty="0" smtClean="0"/>
                  <a:t>P</a:t>
                </a:r>
                <a:r>
                  <a:rPr lang="en-US" sz="2400" b="1" i="1" cap="none" baseline="-25000" dirty="0" smtClean="0"/>
                  <a:t>12</a:t>
                </a:r>
                <a:r>
                  <a:rPr lang="en-US" sz="2400" cap="none" dirty="0" smtClean="0"/>
                  <a:t> of a sand particle hitting the point </a:t>
                </a:r>
                <a:r>
                  <a:rPr lang="en-US" sz="2400" b="1" i="1" cap="none" dirty="0"/>
                  <a:t>x</a:t>
                </a:r>
                <a:r>
                  <a:rPr lang="en-US" sz="2400" cap="none" dirty="0"/>
                  <a:t> on the observation </a:t>
                </a:r>
                <a:r>
                  <a:rPr lang="en-US" sz="2400" cap="none" dirty="0" smtClean="0"/>
                  <a:t>screen is the sum of the probability of the sand particle passing through the Slit-1 and the </a:t>
                </a:r>
                <a:r>
                  <a:rPr lang="en-US" sz="2400" cap="none" dirty="0"/>
                  <a:t>probability of the sand particle passing through the </a:t>
                </a:r>
                <a:r>
                  <a:rPr lang="en-US" sz="2400" cap="none" dirty="0" smtClean="0"/>
                  <a:t>Slit-2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d>
                      <m:d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cap="none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p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cap="none" dirty="0" smtClean="0"/>
              </a:p>
              <a:p>
                <a:r>
                  <a:rPr lang="en-US" sz="2400" b="1" cap="none" dirty="0" smtClean="0"/>
                  <a:t>Experimental results adhere to the rules of classical physics</a:t>
                </a:r>
                <a:endParaRPr lang="en-US" sz="2400" b="1" cap="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8008" y="812677"/>
                <a:ext cx="6640802" cy="5973133"/>
              </a:xfrm>
              <a:blipFill>
                <a:blip r:embed="rId2"/>
                <a:stretch>
                  <a:fillRect l="-1286" t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995190" y="2079056"/>
            <a:ext cx="4677848" cy="2670452"/>
            <a:chOff x="6995190" y="2079056"/>
            <a:chExt cx="4677848" cy="267045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053720" y="2403068"/>
              <a:ext cx="33251" cy="23247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711289" y="2633056"/>
              <a:ext cx="970545" cy="792478"/>
              <a:chOff x="6806514" y="1837113"/>
              <a:chExt cx="1117126" cy="926707"/>
            </a:xfrm>
          </p:grpSpPr>
          <p:sp>
            <p:nvSpPr>
              <p:cNvPr id="7" name="Arc 6"/>
              <p:cNvSpPr/>
              <p:nvPr/>
            </p:nvSpPr>
            <p:spPr>
              <a:xfrm>
                <a:off x="6841374" y="1837113"/>
                <a:ext cx="1047404" cy="792478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4108302">
                <a:off x="6991166" y="1831346"/>
                <a:ext cx="747822" cy="1117126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9329877" y="2403068"/>
              <a:ext cx="0" cy="53755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29877" y="3140128"/>
              <a:ext cx="0" cy="83958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329877" y="4179220"/>
              <a:ext cx="0" cy="53755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4788" y="3425533"/>
              <a:ext cx="1238250" cy="1323975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H="1" flipV="1">
              <a:off x="9519386" y="3140128"/>
              <a:ext cx="1078029" cy="419794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438074" y="3425534"/>
              <a:ext cx="1159341" cy="219486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245028" y="2809737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Slit -1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29877" y="3847112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Slit -2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95190" y="2079056"/>
              <a:ext cx="199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Observation Screen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66305" y="2809737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Sand Pile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65784" y="348709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X</a:t>
              </a:r>
              <a:endParaRPr lang="en-US" b="1" i="1" dirty="0"/>
            </a:p>
          </p:txBody>
        </p:sp>
        <p:cxnSp>
          <p:nvCxnSpPr>
            <p:cNvPr id="21" name="Straight Connector 20"/>
            <p:cNvCxnSpPr>
              <a:endCxn id="27" idx="1"/>
            </p:cNvCxnSpPr>
            <p:nvPr/>
          </p:nvCxnSpPr>
          <p:spPr>
            <a:xfrm flipH="1">
              <a:off x="9329877" y="3738648"/>
              <a:ext cx="1267538" cy="29313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438074" y="3738648"/>
              <a:ext cx="1159341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840198" y="3822801"/>
              <a:ext cx="870665" cy="778075"/>
              <a:chOff x="6806514" y="1837113"/>
              <a:chExt cx="1117126" cy="926707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6841374" y="1837113"/>
                <a:ext cx="1047404" cy="792478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/>
              <p:cNvSpPr/>
              <p:nvPr/>
            </p:nvSpPr>
            <p:spPr>
              <a:xfrm rot="4108302">
                <a:off x="6991166" y="1831346"/>
                <a:ext cx="747822" cy="1117126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8180891" y="3248781"/>
              <a:ext cx="970545" cy="693872"/>
              <a:chOff x="6806514" y="1837113"/>
              <a:chExt cx="1117126" cy="926707"/>
            </a:xfrm>
          </p:grpSpPr>
          <p:sp>
            <p:nvSpPr>
              <p:cNvPr id="36" name="Arc 35"/>
              <p:cNvSpPr/>
              <p:nvPr/>
            </p:nvSpPr>
            <p:spPr>
              <a:xfrm>
                <a:off x="6841374" y="1837113"/>
                <a:ext cx="1047404" cy="792478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/>
              <p:cNvSpPr/>
              <p:nvPr/>
            </p:nvSpPr>
            <p:spPr>
              <a:xfrm rot="4108302">
                <a:off x="6991166" y="1831346"/>
                <a:ext cx="747822" cy="1117126"/>
              </a:xfrm>
              <a:prstGeom prst="arc">
                <a:avLst/>
              </a:prstGeom>
              <a:ln w="952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6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2598"/>
            <a:ext cx="10364451" cy="620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 function amplitude probability – using an electron gun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8007" y="812677"/>
                <a:ext cx="8360576" cy="59731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cap="none" dirty="0" smtClean="0"/>
                  <a:t>The electrons pass through both slits to form the interference pattern since it is behaving as a wave</a:t>
                </a:r>
              </a:p>
              <a:p>
                <a:r>
                  <a:rPr lang="en-US" sz="2400" cap="none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400" cap="none" dirty="0" smtClean="0"/>
                  <a:t> be the probability of amplitude of the electron passing through slit-1,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24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400" cap="none" dirty="0" smtClean="0"/>
                  <a:t> </a:t>
                </a:r>
                <a:r>
                  <a:rPr lang="en-US" sz="2400" cap="none" dirty="0"/>
                  <a:t>be the probability of amplitude of the electron passing through </a:t>
                </a:r>
                <a:r>
                  <a:rPr lang="en-US" sz="2400" cap="none" dirty="0" smtClean="0"/>
                  <a:t>slit-2</a:t>
                </a:r>
              </a:p>
              <a:p>
                <a:r>
                  <a:rPr lang="en-US" sz="2400" b="1" cap="none" dirty="0" smtClean="0">
                    <a:latin typeface="Cambria Math" panose="02040503050406030204" pitchFamily="18" charset="0"/>
                  </a:rPr>
                  <a:t>The </a:t>
                </a:r>
                <a:r>
                  <a:rPr lang="en-US" sz="2400" b="1" i="1" cap="none" dirty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probability amplitude </a:t>
                </a:r>
                <a:r>
                  <a:rPr lang="en-US" sz="2400" b="1" cap="none" dirty="0" smtClean="0">
                    <a:latin typeface="Cambria Math" panose="02040503050406030204" pitchFamily="18" charset="0"/>
                  </a:rPr>
                  <a:t>of the electron passing through both slits and hit a point </a:t>
                </a:r>
                <a:r>
                  <a:rPr lang="en-US" sz="2400" b="1" i="1" cap="none" dirty="0" smtClean="0">
                    <a:latin typeface="Cambria Math" panose="02040503050406030204" pitchFamily="18" charset="0"/>
                  </a:rPr>
                  <a:t>x </a:t>
                </a:r>
                <a:r>
                  <a:rPr lang="en-US" sz="2400" b="1" cap="none" dirty="0" smtClean="0">
                    <a:latin typeface="Cambria Math" panose="02040503050406030204" pitchFamily="18" charset="0"/>
                  </a:rPr>
                  <a:t>in time </a:t>
                </a:r>
                <a:r>
                  <a:rPr lang="en-US" sz="2400" b="1" i="1" cap="none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sz="2400" b="1" cap="none" dirty="0" smtClean="0">
                    <a:latin typeface="Cambria Math" panose="02040503050406030204" pitchFamily="18" charset="0"/>
                  </a:rPr>
                  <a:t>  is</a:t>
                </a:r>
              </a:p>
              <a:p>
                <a:r>
                  <a:rPr lang="en-US" sz="2400" b="1" cap="none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  <m:d>
                          <m:dPr>
                            <m:ctrlPr>
                              <a:rPr lang="en-US" sz="3800" b="1" i="1" cap="none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cap="none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800" b="1" i="1" cap="none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b="1" i="1" cap="none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1" i="1" cap="none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38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38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8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d>
                          <m:dPr>
                            <m:ctrlPr>
                              <a:rPr lang="en-US" sz="38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𝒌𝒙</m:t>
                            </m:r>
                            <m:r>
                              <a:rPr lang="en-US" sz="38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𝒘𝒕</m:t>
                            </m:r>
                          </m:e>
                        </m:d>
                      </m:sup>
                    </m:sSup>
                  </m:oMath>
                </a14:m>
                <a:endParaRPr lang="en-US" sz="3800" b="1" cap="none" dirty="0" smtClean="0"/>
              </a:p>
              <a:p>
                <a:r>
                  <a:rPr lang="en-US" sz="2400" b="1" cap="none" dirty="0" smtClean="0"/>
                  <a:t>Where, </a:t>
                </a:r>
                <a14:m>
                  <m:oMath xmlns:m="http://schemas.openxmlformats.org/officeDocument/2006/math"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𝒎𝒗</m:t>
                    </m:r>
                  </m:oMath>
                </a14:m>
                <a:endParaRPr lang="en-US" sz="2400" b="1" cap="none" dirty="0" smtClean="0"/>
              </a:p>
              <a:p>
                <a14:m>
                  <m:oMath xmlns:m="http://schemas.openxmlformats.org/officeDocument/2006/math"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cap="none" dirty="0" smtClean="0"/>
                  <a:t> is the phase factor of the wave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cap="none" dirty="0" smtClean="0"/>
                  <a:t> is the momentum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cap="none" dirty="0" smtClean="0"/>
                  <a:t> is the amplitude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b="1" cap="none" dirty="0" smtClean="0"/>
                  <a:t> is the Planck’s constant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cap="none" dirty="0" smtClean="0"/>
                  <a:t> is the wavelength</a:t>
                </a:r>
              </a:p>
              <a:p>
                <a:endParaRPr lang="en-US" sz="2400" b="1" cap="none" dirty="0" smtClean="0"/>
              </a:p>
              <a:p>
                <a:endParaRPr lang="en-US" sz="2400" b="1" cap="non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8007" y="812677"/>
                <a:ext cx="8360576" cy="5973133"/>
              </a:xfrm>
              <a:blipFill>
                <a:blip r:embed="rId2"/>
                <a:stretch>
                  <a:fillRect l="-656" t="-510" b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83" y="1997443"/>
            <a:ext cx="3449674" cy="19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2598"/>
            <a:ext cx="10364451" cy="620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 function amplitude probability – using an electron gun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8007" y="812677"/>
                <a:ext cx="11665820" cy="5973133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cap="none" dirty="0" smtClean="0">
                    <a:latin typeface="Cambria Math" panose="02040503050406030204" pitchFamily="18" charset="0"/>
                  </a:rPr>
                  <a:t>The </a:t>
                </a:r>
                <a:r>
                  <a:rPr lang="en-US" sz="3200" b="1" i="1" cap="none" dirty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probability amplitude </a:t>
                </a:r>
                <a:r>
                  <a:rPr lang="en-US" sz="3200" b="1" cap="none" dirty="0" smtClean="0">
                    <a:latin typeface="Cambria Math" panose="02040503050406030204" pitchFamily="18" charset="0"/>
                  </a:rPr>
                  <a:t>of the electron passing through both slits and hit a point </a:t>
                </a:r>
                <a:r>
                  <a:rPr lang="en-US" sz="3200" b="1" i="1" cap="none" dirty="0" smtClean="0">
                    <a:latin typeface="Cambria Math" panose="02040503050406030204" pitchFamily="18" charset="0"/>
                  </a:rPr>
                  <a:t>x  </a:t>
                </a:r>
                <a:r>
                  <a:rPr lang="en-US" sz="3200" b="1" cap="none" dirty="0" smtClean="0">
                    <a:latin typeface="Cambria Math" panose="02040503050406030204" pitchFamily="18" charset="0"/>
                  </a:rPr>
                  <a:t>in time </a:t>
                </a:r>
                <a:r>
                  <a:rPr lang="en-US" sz="3200" b="1" i="1" cap="none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sz="3200" b="1" cap="none" dirty="0" smtClean="0">
                    <a:latin typeface="Cambria Math" panose="02040503050406030204" pitchFamily="18" charset="0"/>
                  </a:rPr>
                  <a:t>  is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32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d>
                          <m:dPr>
                            <m:ctrlP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𝒌𝒙</m:t>
                            </m:r>
                            <m: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𝒘𝒕</m:t>
                            </m:r>
                          </m:e>
                        </m:d>
                      </m:sup>
                    </m:sSup>
                    <m:r>
                      <a:rPr lang="en-US" sz="3200" b="1" i="1" cap="none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sSup>
                      <m:sSupPr>
                        <m:ctrlP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𝒊𝒑</m:t>
                            </m:r>
                            <m: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3200" b="1" i="1" cap="none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  <m:r>
                          <a:rPr lang="en-US" sz="3200" b="1" i="1" cap="none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sz="3200" b="1" cap="none" dirty="0" smtClean="0"/>
              </a:p>
              <a:p>
                <a:r>
                  <a:rPr lang="en-US" sz="3200" b="1" cap="none" dirty="0" smtClean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3200" b="1" i="1" cap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cap="none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3200" b="1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3200" b="1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cap="none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cap="none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cap="none" smtClean="0">
                            <a:latin typeface="Cambria Math" panose="02040503050406030204" pitchFamily="18" charset="0"/>
                          </a:rPr>
                          <m:t>𝒊𝒘𝒕</m:t>
                        </m:r>
                      </m:sup>
                    </m:sSup>
                  </m:oMath>
                </a14:m>
                <a:endParaRPr lang="en-US" sz="3200" b="1" cap="none" dirty="0" smtClean="0"/>
              </a:p>
              <a:p>
                <a14:m>
                  <m:oMath xmlns:m="http://schemas.openxmlformats.org/officeDocument/2006/math"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𝑻𝒉𝒆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𝒑𝒓𝒐𝒃𝒂𝒃𝒊𝒍𝒊𝒕𝒚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𝒇𝒊𝒏𝒅𝒊𝒏𝒈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𝒒𝒖𝒂𝒏𝒕𝒖𝒎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𝒔𝒚𝒔𝒕𝒆𝒎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3200" b="1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𝒆𝒍𝒆𝒄𝒕𝒓𝒐𝒏</m:t>
                    </m:r>
                  </m:oMath>
                </a14:m>
                <a:r>
                  <a:rPr lang="en-US" sz="3200" b="1" cap="none" dirty="0" smtClean="0"/>
                  <a:t>, photon, etc.) at a point x and at time </a:t>
                </a:r>
                <a:r>
                  <a:rPr lang="en-US" sz="3200" b="1" i="1" cap="none" dirty="0" smtClean="0"/>
                  <a:t>t</a:t>
                </a:r>
                <a:r>
                  <a:rPr lang="en-US" sz="3200" b="1" cap="none" dirty="0" smtClean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000" b="1" i="1" cap="none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000" b="1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cap="none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1" i="1" cap="none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3000" b="1" i="1" cap="none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1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000" b="1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en-US" sz="3000" b="1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000" b="1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b="1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0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0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cap="none" dirty="0" smtClean="0"/>
                  <a:t>, since the </a:t>
                </a:r>
                <a:r>
                  <a:rPr lang="en-US" sz="3200" b="1" cap="none" dirty="0" smtClean="0"/>
                  <a:t>probability amplitude is complex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8007" y="812677"/>
                <a:ext cx="11665820" cy="5973133"/>
              </a:xfrm>
              <a:blipFill>
                <a:blip r:embed="rId2"/>
                <a:stretch>
                  <a:fillRect l="-1202" t="-612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10174"/>
            <a:ext cx="10364451" cy="5085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quantum mechanics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56930"/>
            <a:ext cx="10363826" cy="5422605"/>
          </a:xfrm>
        </p:spPr>
        <p:txBody>
          <a:bodyPr>
            <a:normAutofit fontScale="77500" lnSpcReduction="20000"/>
          </a:bodyPr>
          <a:lstStyle/>
          <a:p>
            <a:r>
              <a:rPr lang="en-US" sz="4400" cap="none" dirty="0" smtClean="0"/>
              <a:t>Quantum mechanics (QM) is a theory that describes properties of nature on a very small scale.</a:t>
            </a:r>
          </a:p>
          <a:p>
            <a:r>
              <a:rPr lang="en-US" sz="4400" cap="none" dirty="0" smtClean="0"/>
              <a:t>QM is only applicable on an atomic scale similar to Einstein’s theory of relativity which is mostly applicable on a very large scale; </a:t>
            </a:r>
          </a:p>
          <a:p>
            <a:pPr lvl="1"/>
            <a:r>
              <a:rPr lang="en-US" sz="4200" cap="none" dirty="0" smtClean="0"/>
              <a:t>when objects travel at a speed close to speed of light or large gravitational fields.</a:t>
            </a:r>
          </a:p>
          <a:p>
            <a:r>
              <a:rPr lang="en-US" sz="4400" cap="none" dirty="0" smtClean="0"/>
              <a:t>QM is used to calculate effects on a molecular, atomic and subatomic scale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18789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/>
          <a:lstStyle/>
          <a:p>
            <a:r>
              <a:rPr lang="en-US" dirty="0" smtClean="0"/>
              <a:t>What is superposition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383" y="1386037"/>
            <a:ext cx="11056249" cy="5303521"/>
          </a:xfrm>
        </p:spPr>
        <p:txBody>
          <a:bodyPr>
            <a:normAutofit/>
          </a:bodyPr>
          <a:lstStyle/>
          <a:p>
            <a:r>
              <a:rPr lang="en-US" sz="3600" cap="none" dirty="0" smtClean="0"/>
              <a:t>Classical physics defines the concept of superposition as when two physical quantities are added together and make a third physical quantity that is entirely different from the original two physical quantities</a:t>
            </a:r>
          </a:p>
          <a:p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6788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/>
          <a:lstStyle/>
          <a:p>
            <a:r>
              <a:rPr lang="en-US" dirty="0" smtClean="0"/>
              <a:t>Classical superposition - examples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3637" y="1664880"/>
            <a:ext cx="5994191" cy="3055976"/>
            <a:chOff x="685024" y="1739308"/>
            <a:chExt cx="5362544" cy="22562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024" y="1739308"/>
              <a:ext cx="5362544" cy="160994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12075" y="3349255"/>
              <a:ext cx="3974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Constructive and Destructive Interference </a:t>
              </a:r>
            </a:p>
            <a:p>
              <a:r>
                <a:rPr lang="en-US" dirty="0" smtClean="0"/>
                <a:t>due to classical Superposition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2991" y="1419279"/>
            <a:ext cx="5042190" cy="4270428"/>
            <a:chOff x="7078926" y="1068404"/>
            <a:chExt cx="4199299" cy="3742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8926" y="1068404"/>
              <a:ext cx="3608202" cy="30979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158525" y="4164747"/>
              <a:ext cx="3119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 Electric Force on a charge </a:t>
              </a:r>
            </a:p>
            <a:p>
              <a:r>
                <a:rPr lang="en-US" dirty="0" smtClean="0"/>
                <a:t>due to two other charges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91619" y="4873256"/>
            <a:ext cx="604538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Superposition Application to compute the flow of current</a:t>
            </a:r>
          </a:p>
          <a:p>
            <a:r>
              <a:rPr lang="en-US" sz="2800" b="1" dirty="0"/>
              <a:t>d</a:t>
            </a:r>
            <a:r>
              <a:rPr lang="en-US" sz="2800" b="1" dirty="0" smtClean="0"/>
              <a:t>ue to multiple voltage sources in an Electric circuit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9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/>
          </a:bodyPr>
          <a:lstStyle/>
          <a:p>
            <a:r>
              <a:rPr lang="en-US" dirty="0" smtClean="0"/>
              <a:t>Quantum superposition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383" y="981777"/>
            <a:ext cx="11599069" cy="5755907"/>
          </a:xfrm>
        </p:spPr>
        <p:txBody>
          <a:bodyPr>
            <a:normAutofit fontScale="92500"/>
          </a:bodyPr>
          <a:lstStyle/>
          <a:p>
            <a:r>
              <a:rPr lang="en-US" sz="4400" cap="none" dirty="0" smtClean="0"/>
              <a:t>Quantum Superposition is a phenomenon associated with Quantum Systems</a:t>
            </a:r>
          </a:p>
          <a:p>
            <a:r>
              <a:rPr lang="en-US" sz="4400" cap="none" dirty="0" smtClean="0"/>
              <a:t>Quantum systems includes small objects such as</a:t>
            </a:r>
            <a:r>
              <a:rPr lang="en-US" sz="4400" cap="none" dirty="0"/>
              <a:t> </a:t>
            </a:r>
            <a:r>
              <a:rPr lang="en-US" sz="4400" cap="none" dirty="0" smtClean="0"/>
              <a:t>nuclei, electrons, elementary particles, and protons.</a:t>
            </a:r>
          </a:p>
          <a:p>
            <a:r>
              <a:rPr lang="en-US" sz="4400" cap="none" dirty="0" smtClean="0"/>
              <a:t>The small objects of Quantum system are observed to have the wave-particle duality and other non-classical effects.</a:t>
            </a:r>
          </a:p>
          <a:p>
            <a:endParaRPr lang="en-US" sz="4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2982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/>
          </a:bodyPr>
          <a:lstStyle/>
          <a:p>
            <a:r>
              <a:rPr lang="en-US" dirty="0" smtClean="0"/>
              <a:t>Quantum superposition – cont.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84383" y="981777"/>
                <a:ext cx="8036417" cy="575590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400" cap="none" dirty="0" smtClean="0"/>
                  <a:t>Normally, objects are expected to have an arbitrary amount of kinetic energy ranging from 0 to </a:t>
                </a:r>
                <a14:m>
                  <m:oMath xmlns:m="http://schemas.openxmlformats.org/officeDocument/2006/math">
                    <m:r>
                      <a:rPr lang="en-US" sz="440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4400" cap="none" dirty="0" smtClean="0"/>
                  <a:t> joules; Example: A baseball at rest has zero K.E. or thrown at any speed.</a:t>
                </a:r>
              </a:p>
              <a:p>
                <a:r>
                  <a:rPr lang="en-US" sz="4400" cap="none" dirty="0" smtClean="0"/>
                  <a:t>In QM, the ball’s energy is quantized, i.e., it can only have certain values.</a:t>
                </a:r>
              </a:p>
              <a:p>
                <a:r>
                  <a:rPr lang="en-US" sz="4400" cap="none" dirty="0" smtClean="0"/>
                  <a:t>At the Quantum scale, the gaps in energy exists and </a:t>
                </a:r>
                <a:r>
                  <a:rPr lang="en-US" sz="4400" cap="none" dirty="0" smtClean="0"/>
                  <a:t>are pronounced </a:t>
                </a:r>
                <a:r>
                  <a:rPr lang="en-US" sz="4400" cap="none" dirty="0" smtClean="0"/>
                  <a:t>.</a:t>
                </a:r>
              </a:p>
              <a:p>
                <a:r>
                  <a:rPr lang="en-US" sz="4400" cap="none" dirty="0" smtClean="0"/>
                  <a:t>As we zoom out, the energies become more dense and appear continuous.</a:t>
                </a:r>
              </a:p>
              <a:p>
                <a:endParaRPr lang="en-US" sz="4400" cap="non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84383" y="981777"/>
                <a:ext cx="8036417" cy="5755907"/>
              </a:xfrm>
              <a:blipFill>
                <a:blip r:embed="rId2"/>
                <a:stretch>
                  <a:fillRect l="-1897" t="-1377" r="-1821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8966132" y="1220476"/>
            <a:ext cx="2788227" cy="1342983"/>
            <a:chOff x="8966132" y="1220476"/>
            <a:chExt cx="2788227" cy="1342983"/>
          </a:xfrm>
        </p:grpSpPr>
        <p:sp>
          <p:nvSpPr>
            <p:cNvPr id="5" name="TextBox 4"/>
            <p:cNvSpPr txBox="1"/>
            <p:nvPr/>
          </p:nvSpPr>
          <p:spPr>
            <a:xfrm>
              <a:off x="9408388" y="1220476"/>
              <a:ext cx="2345971" cy="508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Quantum System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6132" y="1574383"/>
              <a:ext cx="2699004" cy="98907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9961571" y="2600857"/>
            <a:ext cx="2062904" cy="1041990"/>
            <a:chOff x="9961571" y="2600857"/>
            <a:chExt cx="2062904" cy="1041990"/>
          </a:xfrm>
        </p:grpSpPr>
        <p:sp>
          <p:nvSpPr>
            <p:cNvPr id="6" name="TextBox 5"/>
            <p:cNvSpPr txBox="1"/>
            <p:nvPr/>
          </p:nvSpPr>
          <p:spPr>
            <a:xfrm>
              <a:off x="10347533" y="2753049"/>
              <a:ext cx="1676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Zoom Out using</a:t>
              </a:r>
            </a:p>
            <a:p>
              <a:r>
                <a:rPr lang="en-US" dirty="0" smtClean="0"/>
                <a:t>A Classical Lens</a:t>
              </a:r>
              <a:endParaRPr lang="en-US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961571" y="2600857"/>
              <a:ext cx="522132" cy="10419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90483" y="3795039"/>
            <a:ext cx="2908882" cy="1290438"/>
            <a:chOff x="8990483" y="3795039"/>
            <a:chExt cx="2908882" cy="1290438"/>
          </a:xfrm>
        </p:grpSpPr>
        <p:sp>
          <p:nvSpPr>
            <p:cNvPr id="7" name="TextBox 6"/>
            <p:cNvSpPr txBox="1"/>
            <p:nvPr/>
          </p:nvSpPr>
          <p:spPr>
            <a:xfrm>
              <a:off x="9408388" y="4577021"/>
              <a:ext cx="2490977" cy="50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Classical System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0483" y="3795039"/>
              <a:ext cx="2464308" cy="894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8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/>
          </a:bodyPr>
          <a:lstStyle/>
          <a:p>
            <a:r>
              <a:rPr lang="en-US" dirty="0" smtClean="0"/>
              <a:t>Quantum superposition – coin toss analogy.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383" y="981777"/>
            <a:ext cx="7281691" cy="5876223"/>
          </a:xfrm>
        </p:spPr>
        <p:txBody>
          <a:bodyPr>
            <a:normAutofit fontScale="70000" lnSpcReduction="20000"/>
          </a:bodyPr>
          <a:lstStyle/>
          <a:p>
            <a:r>
              <a:rPr lang="en-US" sz="4400" cap="none" dirty="0" smtClean="0"/>
              <a:t>A coin has a 50/50 probability of landing either heads or tails</a:t>
            </a:r>
          </a:p>
          <a:p>
            <a:r>
              <a:rPr lang="en-US" sz="4400" cap="none" dirty="0" smtClean="0">
                <a:solidFill>
                  <a:srgbClr val="FF0000"/>
                </a:solidFill>
              </a:rPr>
              <a:t>What state is the coin while it is in the air</a:t>
            </a:r>
            <a:r>
              <a:rPr lang="en-US" sz="44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4400" cap="none" dirty="0" smtClean="0">
                <a:solidFill>
                  <a:srgbClr val="FF0000"/>
                </a:solidFill>
              </a:rPr>
              <a:t>Is it heads or tails</a:t>
            </a:r>
            <a:r>
              <a:rPr lang="en-US" sz="44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4400" cap="none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coin is in a superposition of both heads and tails.</a:t>
            </a:r>
          </a:p>
          <a:p>
            <a:r>
              <a:rPr lang="en-US" sz="4400" cap="none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coin lands it has a definite state i.e., we observe the coin, we are making a measurement which destroys the superposition</a:t>
            </a:r>
          </a:p>
          <a:p>
            <a:endParaRPr lang="en-US" sz="4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75" y="981777"/>
            <a:ext cx="4116229" cy="3273838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265476" y="3859731"/>
            <a:ext cx="4822027" cy="2877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b="1" i="1" cap="none" dirty="0" smtClean="0"/>
              <a:t>The coin can be either heads or tails, or a combination of heads </a:t>
            </a:r>
            <a:r>
              <a:rPr lang="en-US" sz="4500" b="1" i="1" cap="none" dirty="0" smtClean="0"/>
              <a:t>and</a:t>
            </a:r>
            <a:r>
              <a:rPr lang="en-US" sz="4500" b="1" i="1" cap="none" dirty="0" smtClean="0"/>
              <a:t> </a:t>
            </a:r>
            <a:r>
              <a:rPr lang="en-US" sz="4500" b="1" i="1" cap="none" dirty="0" smtClean="0"/>
              <a:t>tails while flipped in the air.</a:t>
            </a:r>
          </a:p>
          <a:p>
            <a:r>
              <a:rPr lang="en-US" sz="4500" b="1" i="1" cap="none" dirty="0" smtClean="0"/>
              <a:t>All of these cases are called states of the coin system</a:t>
            </a:r>
          </a:p>
          <a:p>
            <a:endParaRPr lang="en-US" sz="4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6175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3216"/>
            <a:ext cx="10364451" cy="689288"/>
          </a:xfrm>
        </p:spPr>
        <p:txBody>
          <a:bodyPr/>
          <a:lstStyle/>
          <a:p>
            <a:r>
              <a:rPr lang="en-US" dirty="0"/>
              <a:t>Quantum superposition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776178"/>
            <a:ext cx="10920263" cy="5826642"/>
          </a:xfrm>
        </p:spPr>
        <p:txBody>
          <a:bodyPr>
            <a:normAutofit fontScale="92500"/>
          </a:bodyPr>
          <a:lstStyle/>
          <a:p>
            <a:r>
              <a:rPr lang="en-US" sz="2800" cap="none" dirty="0" smtClean="0"/>
              <a:t>A System at any given time can be described as being in a particular or definite state</a:t>
            </a:r>
          </a:p>
          <a:p>
            <a:r>
              <a:rPr lang="en-US" sz="2800" cap="none" dirty="0" smtClean="0"/>
              <a:t>The definite state is related to its quantized values</a:t>
            </a:r>
          </a:p>
          <a:p>
            <a:pPr lvl="1"/>
            <a:r>
              <a:rPr lang="en-US" sz="2600" cap="none" dirty="0" smtClean="0"/>
              <a:t>Heads or tails of a tossed coin</a:t>
            </a:r>
          </a:p>
          <a:p>
            <a:pPr lvl="1"/>
            <a:r>
              <a:rPr lang="en-US" sz="2600" cap="none" dirty="0" smtClean="0"/>
              <a:t>Electron orbiting a hydrogen atom can be in the ground state or an excited state</a:t>
            </a:r>
          </a:p>
          <a:p>
            <a:r>
              <a:rPr lang="en-US" sz="2800" cap="none" dirty="0" smtClean="0"/>
              <a:t>A Quantum system is special because it can </a:t>
            </a:r>
            <a:r>
              <a:rPr lang="en-US" sz="2800" cap="none" dirty="0" smtClean="0"/>
              <a:t>be in </a:t>
            </a:r>
            <a:r>
              <a:rPr lang="en-US" sz="2800" cap="none" dirty="0" smtClean="0"/>
              <a:t>a superposition of the definite states i.e., both heads and tails simultaneously, ground state and excited state simultaneously.</a:t>
            </a:r>
          </a:p>
          <a:p>
            <a:r>
              <a:rPr lang="en-US" sz="2800" cap="none" dirty="0" smtClean="0"/>
              <a:t>Quantum Systems can exist in a superposition state, and measuring the system will collapse the superposition state into one </a:t>
            </a:r>
            <a:r>
              <a:rPr lang="en-US" sz="2800" cap="none" dirty="0" smtClean="0"/>
              <a:t>of the definite </a:t>
            </a:r>
            <a:r>
              <a:rPr lang="en-US" sz="2800" cap="none" dirty="0" smtClean="0"/>
              <a:t>classical </a:t>
            </a:r>
            <a:r>
              <a:rPr lang="en-US" sz="2800" cap="none" dirty="0" smtClean="0"/>
              <a:t>states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5420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D90A0872-33C6-4110-B36A-55CEE571C007}"/>
</file>

<file path=customXml/itemProps2.xml><?xml version="1.0" encoding="utf-8"?>
<ds:datastoreItem xmlns:ds="http://schemas.openxmlformats.org/officeDocument/2006/customXml" ds:itemID="{3683B567-517A-4F83-AFD4-7B19A3A36EBF}"/>
</file>

<file path=customXml/itemProps3.xml><?xml version="1.0" encoding="utf-8"?>
<ds:datastoreItem xmlns:ds="http://schemas.openxmlformats.org/officeDocument/2006/customXml" ds:itemID="{51254AD4-7038-4A6D-8B0B-B514BAA40436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771</TotalTime>
  <Words>2076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Tw Cen MT</vt:lpstr>
      <vt:lpstr>Wingdings</vt:lpstr>
      <vt:lpstr>Droplet</vt:lpstr>
      <vt:lpstr>Introduction to quantum mechanics</vt:lpstr>
      <vt:lpstr>Quantum mechanics: specific properties used for quantum computing</vt:lpstr>
      <vt:lpstr>What is quantum mechanics?</vt:lpstr>
      <vt:lpstr>What is superposition?</vt:lpstr>
      <vt:lpstr>Classical superposition - examples</vt:lpstr>
      <vt:lpstr>Quantum superposition</vt:lpstr>
      <vt:lpstr>Quantum superposition – cont.</vt:lpstr>
      <vt:lpstr>Quantum superposition – coin toss analogy.</vt:lpstr>
      <vt:lpstr>Quantum superposition</vt:lpstr>
      <vt:lpstr>Quantum superposition - conclusion</vt:lpstr>
      <vt:lpstr>Quantized or continuous example 1</vt:lpstr>
      <vt:lpstr>Quantized or continuous example 2</vt:lpstr>
      <vt:lpstr>Quantized or continuous example 3</vt:lpstr>
      <vt:lpstr>Wave-particle duality and probabilistic nature</vt:lpstr>
      <vt:lpstr>Wave-particle duality and probabilistic nature</vt:lpstr>
      <vt:lpstr>Wave-particle duality and probabilistic nature – double slit experiment</vt:lpstr>
      <vt:lpstr>Wave-particle duality and probabilistic nature – double slit experiment</vt:lpstr>
      <vt:lpstr>Wave-particle duality and probabilistic nature – double slit experiment</vt:lpstr>
      <vt:lpstr>Wave-particle duality and probabilistic nature – double slit experiment</vt:lpstr>
      <vt:lpstr>Wave-particle duality and probabilistic nature – double slit experiment</vt:lpstr>
      <vt:lpstr>superposition</vt:lpstr>
      <vt:lpstr>Wave function amplitude probability</vt:lpstr>
      <vt:lpstr>Wave function amplitude probability</vt:lpstr>
      <vt:lpstr>Wave function amplitude probability – using an electron gun</vt:lpstr>
      <vt:lpstr>Wave function amplitude probability – using an electron gun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Muknahallipatna</dc:creator>
  <cp:lastModifiedBy>Suresh Muknahallipatna</cp:lastModifiedBy>
  <cp:revision>117</cp:revision>
  <dcterms:created xsi:type="dcterms:W3CDTF">2022-08-22T14:36:03Z</dcterms:created>
  <dcterms:modified xsi:type="dcterms:W3CDTF">2022-08-27T20:08:52Z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</Properties>
</file>