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2" r:id="rId10"/>
    <p:sldId id="263" r:id="rId11"/>
    <p:sldId id="265" r:id="rId12"/>
    <p:sldId id="264" r:id="rId13"/>
    <p:sldId id="261" r:id="rId14"/>
    <p:sldId id="266" r:id="rId15"/>
    <p:sldId id="267" r:id="rId16"/>
    <p:sldId id="268" r:id="rId17"/>
    <p:sldId id="269" r:id="rId18"/>
    <p:sldId id="270" r:id="rId19"/>
    <p:sldId id="271" r:id="rId20"/>
    <p:sldId id="272" r:id="rId21"/>
    <p:sldId id="273" r:id="rId22"/>
    <p:sldId id="274" r:id="rId23"/>
    <p:sldId id="275" r:id="rId24"/>
    <p:sldId id="277"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0098D8-7E4C-4A7A-8296-6F85B5D40279}" v="6" vWet="8" dt="2023-07-11T20:08:45.327"/>
    <p1510:client id="{40435611-FB1E-48A2-B656-E774C21CF7C5}" v="9" dt="2023-07-10T17:10:01.251"/>
    <p1510:client id="{B40A64B0-35BD-41E8-A367-D29FC66DE600}" v="2" dt="2023-07-11T20:08:53.6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 Blaney" userId="S::jblaney1@uwyo.edu::da694ccb-8d21-4060-873a-4d2361a8a919" providerId="AD" clId="Web-{4E5312D2-EB3A-477E-99C4-6E9617A7A0D3}"/>
    <pc:docChg chg="modSld">
      <pc:chgData name="Josh Blaney" userId="S::jblaney1@uwyo.edu::da694ccb-8d21-4060-873a-4d2361a8a919" providerId="AD" clId="Web-{4E5312D2-EB3A-477E-99C4-6E9617A7A0D3}" dt="2023-06-22T19:53:24.923" v="297" actId="20577"/>
      <pc:docMkLst>
        <pc:docMk/>
      </pc:docMkLst>
      <pc:sldChg chg="modSp">
        <pc:chgData name="Josh Blaney" userId="S::jblaney1@uwyo.edu::da694ccb-8d21-4060-873a-4d2361a8a919" providerId="AD" clId="Web-{4E5312D2-EB3A-477E-99C4-6E9617A7A0D3}" dt="2023-06-22T19:46:14.009" v="151" actId="20577"/>
        <pc:sldMkLst>
          <pc:docMk/>
          <pc:sldMk cId="945807669" sldId="258"/>
        </pc:sldMkLst>
        <pc:spChg chg="mod">
          <ac:chgData name="Josh Blaney" userId="S::jblaney1@uwyo.edu::da694ccb-8d21-4060-873a-4d2361a8a919" providerId="AD" clId="Web-{4E5312D2-EB3A-477E-99C4-6E9617A7A0D3}" dt="2023-06-22T19:46:08.134" v="149" actId="20577"/>
          <ac:spMkLst>
            <pc:docMk/>
            <pc:sldMk cId="945807669" sldId="258"/>
            <ac:spMk id="9" creationId="{00000000-0000-0000-0000-000000000000}"/>
          </ac:spMkLst>
        </pc:spChg>
        <pc:spChg chg="mod">
          <ac:chgData name="Josh Blaney" userId="S::jblaney1@uwyo.edu::da694ccb-8d21-4060-873a-4d2361a8a919" providerId="AD" clId="Web-{4E5312D2-EB3A-477E-99C4-6E9617A7A0D3}" dt="2023-06-22T19:38:06.329" v="16" actId="20577"/>
          <ac:spMkLst>
            <pc:docMk/>
            <pc:sldMk cId="945807669" sldId="258"/>
            <ac:spMk id="15" creationId="{00000000-0000-0000-0000-000000000000}"/>
          </ac:spMkLst>
        </pc:spChg>
        <pc:spChg chg="mod">
          <ac:chgData name="Josh Blaney" userId="S::jblaney1@uwyo.edu::da694ccb-8d21-4060-873a-4d2361a8a919" providerId="AD" clId="Web-{4E5312D2-EB3A-477E-99C4-6E9617A7A0D3}" dt="2023-06-22T19:46:14.009" v="151" actId="20577"/>
          <ac:spMkLst>
            <pc:docMk/>
            <pc:sldMk cId="945807669" sldId="258"/>
            <ac:spMk id="17" creationId="{00000000-0000-0000-0000-000000000000}"/>
          </ac:spMkLst>
        </pc:spChg>
      </pc:sldChg>
      <pc:sldChg chg="modSp">
        <pc:chgData name="Josh Blaney" userId="S::jblaney1@uwyo.edu::da694ccb-8d21-4060-873a-4d2361a8a919" providerId="AD" clId="Web-{4E5312D2-EB3A-477E-99C4-6E9617A7A0D3}" dt="2023-06-22T19:46:19.572" v="153" actId="20577"/>
        <pc:sldMkLst>
          <pc:docMk/>
          <pc:sldMk cId="948221026" sldId="259"/>
        </pc:sldMkLst>
        <pc:spChg chg="mod">
          <ac:chgData name="Josh Blaney" userId="S::jblaney1@uwyo.edu::da694ccb-8d21-4060-873a-4d2361a8a919" providerId="AD" clId="Web-{4E5312D2-EB3A-477E-99C4-6E9617A7A0D3}" dt="2023-06-22T19:39:37.425" v="28" actId="20577"/>
          <ac:spMkLst>
            <pc:docMk/>
            <pc:sldMk cId="948221026" sldId="259"/>
            <ac:spMk id="7" creationId="{00000000-0000-0000-0000-000000000000}"/>
          </ac:spMkLst>
        </pc:spChg>
        <pc:spChg chg="mod">
          <ac:chgData name="Josh Blaney" userId="S::jblaney1@uwyo.edu::da694ccb-8d21-4060-873a-4d2361a8a919" providerId="AD" clId="Web-{4E5312D2-EB3A-477E-99C4-6E9617A7A0D3}" dt="2023-06-22T19:46:19.572" v="153" actId="20577"/>
          <ac:spMkLst>
            <pc:docMk/>
            <pc:sldMk cId="948221026" sldId="259"/>
            <ac:spMk id="9" creationId="{00000000-0000-0000-0000-000000000000}"/>
          </ac:spMkLst>
        </pc:spChg>
      </pc:sldChg>
      <pc:sldChg chg="modSp">
        <pc:chgData name="Josh Blaney" userId="S::jblaney1@uwyo.edu::da694ccb-8d21-4060-873a-4d2361a8a919" providerId="AD" clId="Web-{4E5312D2-EB3A-477E-99C4-6E9617A7A0D3}" dt="2023-06-22T19:47:04.182" v="162" actId="20577"/>
        <pc:sldMkLst>
          <pc:docMk/>
          <pc:sldMk cId="569936744" sldId="260"/>
        </pc:sldMkLst>
        <pc:spChg chg="mod">
          <ac:chgData name="Josh Blaney" userId="S::jblaney1@uwyo.edu::da694ccb-8d21-4060-873a-4d2361a8a919" providerId="AD" clId="Web-{4E5312D2-EB3A-477E-99C4-6E9617A7A0D3}" dt="2023-06-22T19:47:04.182" v="162" actId="20577"/>
          <ac:spMkLst>
            <pc:docMk/>
            <pc:sldMk cId="569936744" sldId="260"/>
            <ac:spMk id="6" creationId="{00000000-0000-0000-0000-000000000000}"/>
          </ac:spMkLst>
        </pc:spChg>
      </pc:sldChg>
      <pc:sldChg chg="modSp">
        <pc:chgData name="Josh Blaney" userId="S::jblaney1@uwyo.edu::da694ccb-8d21-4060-873a-4d2361a8a919" providerId="AD" clId="Web-{4E5312D2-EB3A-477E-99C4-6E9617A7A0D3}" dt="2023-06-22T19:53:05.891" v="295" actId="20577"/>
        <pc:sldMkLst>
          <pc:docMk/>
          <pc:sldMk cId="2377723641" sldId="262"/>
        </pc:sldMkLst>
        <pc:spChg chg="mod">
          <ac:chgData name="Josh Blaney" userId="S::jblaney1@uwyo.edu::da694ccb-8d21-4060-873a-4d2361a8a919" providerId="AD" clId="Web-{4E5312D2-EB3A-477E-99C4-6E9617A7A0D3}" dt="2023-06-22T19:53:05.891" v="295" actId="20577"/>
          <ac:spMkLst>
            <pc:docMk/>
            <pc:sldMk cId="2377723641" sldId="262"/>
            <ac:spMk id="3" creationId="{00000000-0000-0000-0000-000000000000}"/>
          </ac:spMkLst>
        </pc:spChg>
      </pc:sldChg>
      <pc:sldChg chg="modSp">
        <pc:chgData name="Josh Blaney" userId="S::jblaney1@uwyo.edu::da694ccb-8d21-4060-873a-4d2361a8a919" providerId="AD" clId="Web-{4E5312D2-EB3A-477E-99C4-6E9617A7A0D3}" dt="2023-06-22T19:53:24.923" v="297" actId="20577"/>
        <pc:sldMkLst>
          <pc:docMk/>
          <pc:sldMk cId="1005166345" sldId="263"/>
        </pc:sldMkLst>
        <pc:spChg chg="mod">
          <ac:chgData name="Josh Blaney" userId="S::jblaney1@uwyo.edu::da694ccb-8d21-4060-873a-4d2361a8a919" providerId="AD" clId="Web-{4E5312D2-EB3A-477E-99C4-6E9617A7A0D3}" dt="2023-06-22T19:53:24.923" v="297" actId="20577"/>
          <ac:spMkLst>
            <pc:docMk/>
            <pc:sldMk cId="1005166345" sldId="263"/>
            <ac:spMk id="11" creationId="{00000000-0000-0000-0000-000000000000}"/>
          </ac:spMkLst>
        </pc:spChg>
      </pc:sldChg>
    </pc:docChg>
  </pc:docChgLst>
  <pc:docChgLst>
    <pc:chgData name="Varun Bharadwaj" userId="S::vbharadw@uwyo.edu::8ae5af43-bb6e-4c61-a4b3-ad200fb5d4a3" providerId="AD" clId="Web-{E8AFF806-C062-4F4F-9C91-5836D3DCE7C6}"/>
    <pc:docChg chg="modSld">
      <pc:chgData name="Varun Bharadwaj" userId="S::vbharadw@uwyo.edu::8ae5af43-bb6e-4c61-a4b3-ad200fb5d4a3" providerId="AD" clId="Web-{E8AFF806-C062-4F4F-9C91-5836D3DCE7C6}" dt="2023-06-28T19:18:43.213" v="181" actId="20577"/>
      <pc:docMkLst>
        <pc:docMk/>
      </pc:docMkLst>
      <pc:sldChg chg="modSp">
        <pc:chgData name="Varun Bharadwaj" userId="S::vbharadw@uwyo.edu::8ae5af43-bb6e-4c61-a4b3-ad200fb5d4a3" providerId="AD" clId="Web-{E8AFF806-C062-4F4F-9C91-5836D3DCE7C6}" dt="2023-06-28T19:02:45.542" v="76" actId="20577"/>
        <pc:sldMkLst>
          <pc:docMk/>
          <pc:sldMk cId="3104286636" sldId="257"/>
        </pc:sldMkLst>
        <pc:spChg chg="mod">
          <ac:chgData name="Varun Bharadwaj" userId="S::vbharadw@uwyo.edu::8ae5af43-bb6e-4c61-a4b3-ad200fb5d4a3" providerId="AD" clId="Web-{E8AFF806-C062-4F4F-9C91-5836D3DCE7C6}" dt="2023-06-28T19:02:45.542" v="76" actId="20577"/>
          <ac:spMkLst>
            <pc:docMk/>
            <pc:sldMk cId="3104286636" sldId="257"/>
            <ac:spMk id="3" creationId="{00000000-0000-0000-0000-000000000000}"/>
          </ac:spMkLst>
        </pc:spChg>
      </pc:sldChg>
      <pc:sldChg chg="modSp">
        <pc:chgData name="Varun Bharadwaj" userId="S::vbharadw@uwyo.edu::8ae5af43-bb6e-4c61-a4b3-ad200fb5d4a3" providerId="AD" clId="Web-{E8AFF806-C062-4F4F-9C91-5836D3DCE7C6}" dt="2023-06-28T19:07:17.265" v="98" actId="20577"/>
        <pc:sldMkLst>
          <pc:docMk/>
          <pc:sldMk cId="948221026" sldId="259"/>
        </pc:sldMkLst>
        <pc:spChg chg="mod">
          <ac:chgData name="Varun Bharadwaj" userId="S::vbharadw@uwyo.edu::8ae5af43-bb6e-4c61-a4b3-ad200fb5d4a3" providerId="AD" clId="Web-{E8AFF806-C062-4F4F-9C91-5836D3DCE7C6}" dt="2023-06-28T19:07:17.265" v="98" actId="20577"/>
          <ac:spMkLst>
            <pc:docMk/>
            <pc:sldMk cId="948221026" sldId="259"/>
            <ac:spMk id="9" creationId="{00000000-0000-0000-0000-000000000000}"/>
          </ac:spMkLst>
        </pc:spChg>
      </pc:sldChg>
      <pc:sldChg chg="modSp">
        <pc:chgData name="Varun Bharadwaj" userId="S::vbharadw@uwyo.edu::8ae5af43-bb6e-4c61-a4b3-ad200fb5d4a3" providerId="AD" clId="Web-{E8AFF806-C062-4F4F-9C91-5836D3DCE7C6}" dt="2023-06-28T19:08:21.954" v="103" actId="20577"/>
        <pc:sldMkLst>
          <pc:docMk/>
          <pc:sldMk cId="569936744" sldId="260"/>
        </pc:sldMkLst>
        <pc:spChg chg="mod">
          <ac:chgData name="Varun Bharadwaj" userId="S::vbharadw@uwyo.edu::8ae5af43-bb6e-4c61-a4b3-ad200fb5d4a3" providerId="AD" clId="Web-{E8AFF806-C062-4F4F-9C91-5836D3DCE7C6}" dt="2023-06-28T19:08:21.954" v="103" actId="20577"/>
          <ac:spMkLst>
            <pc:docMk/>
            <pc:sldMk cId="569936744" sldId="260"/>
            <ac:spMk id="6" creationId="{00000000-0000-0000-0000-000000000000}"/>
          </ac:spMkLst>
        </pc:spChg>
      </pc:sldChg>
      <pc:sldChg chg="modSp">
        <pc:chgData name="Varun Bharadwaj" userId="S::vbharadw@uwyo.edu::8ae5af43-bb6e-4c61-a4b3-ad200fb5d4a3" providerId="AD" clId="Web-{E8AFF806-C062-4F4F-9C91-5836D3DCE7C6}" dt="2023-06-28T19:10:45.971" v="112" actId="20577"/>
        <pc:sldMkLst>
          <pc:docMk/>
          <pc:sldMk cId="3197376402" sldId="261"/>
        </pc:sldMkLst>
        <pc:spChg chg="mod">
          <ac:chgData name="Varun Bharadwaj" userId="S::vbharadw@uwyo.edu::8ae5af43-bb6e-4c61-a4b3-ad200fb5d4a3" providerId="AD" clId="Web-{E8AFF806-C062-4F4F-9C91-5836D3DCE7C6}" dt="2023-06-28T19:10:45.971" v="112" actId="20577"/>
          <ac:spMkLst>
            <pc:docMk/>
            <pc:sldMk cId="3197376402" sldId="261"/>
            <ac:spMk id="3" creationId="{00000000-0000-0000-0000-000000000000}"/>
          </ac:spMkLst>
        </pc:spChg>
      </pc:sldChg>
      <pc:sldChg chg="modSp">
        <pc:chgData name="Varun Bharadwaj" userId="S::vbharadw@uwyo.edu::8ae5af43-bb6e-4c61-a4b3-ad200fb5d4a3" providerId="AD" clId="Web-{E8AFF806-C062-4F4F-9C91-5836D3DCE7C6}" dt="2023-06-28T19:08:48.329" v="105" actId="20577"/>
        <pc:sldMkLst>
          <pc:docMk/>
          <pc:sldMk cId="2377723641" sldId="262"/>
        </pc:sldMkLst>
        <pc:spChg chg="mod">
          <ac:chgData name="Varun Bharadwaj" userId="S::vbharadw@uwyo.edu::8ae5af43-bb6e-4c61-a4b3-ad200fb5d4a3" providerId="AD" clId="Web-{E8AFF806-C062-4F4F-9C91-5836D3DCE7C6}" dt="2023-06-28T19:08:48.329" v="105" actId="20577"/>
          <ac:spMkLst>
            <pc:docMk/>
            <pc:sldMk cId="2377723641" sldId="262"/>
            <ac:spMk id="3" creationId="{00000000-0000-0000-0000-000000000000}"/>
          </ac:spMkLst>
        </pc:spChg>
      </pc:sldChg>
      <pc:sldChg chg="addSp delSp modSp">
        <pc:chgData name="Varun Bharadwaj" userId="S::vbharadw@uwyo.edu::8ae5af43-bb6e-4c61-a4b3-ad200fb5d4a3" providerId="AD" clId="Web-{E8AFF806-C062-4F4F-9C91-5836D3DCE7C6}" dt="2023-06-28T18:48:52.763" v="64" actId="1076"/>
        <pc:sldMkLst>
          <pc:docMk/>
          <pc:sldMk cId="1005166345" sldId="263"/>
        </pc:sldMkLst>
        <pc:spChg chg="mod">
          <ac:chgData name="Varun Bharadwaj" userId="S::vbharadw@uwyo.edu::8ae5af43-bb6e-4c61-a4b3-ad200fb5d4a3" providerId="AD" clId="Web-{E8AFF806-C062-4F4F-9C91-5836D3DCE7C6}" dt="2023-06-28T18:46:21.542" v="18" actId="20577"/>
          <ac:spMkLst>
            <pc:docMk/>
            <pc:sldMk cId="1005166345" sldId="263"/>
            <ac:spMk id="5" creationId="{00000000-0000-0000-0000-000000000000}"/>
          </ac:spMkLst>
        </pc:spChg>
        <pc:spChg chg="add mod">
          <ac:chgData name="Varun Bharadwaj" userId="S::vbharadw@uwyo.edu::8ae5af43-bb6e-4c61-a4b3-ad200fb5d4a3" providerId="AD" clId="Web-{E8AFF806-C062-4F4F-9C91-5836D3DCE7C6}" dt="2023-06-28T18:48:52.763" v="64" actId="1076"/>
          <ac:spMkLst>
            <pc:docMk/>
            <pc:sldMk cId="1005166345" sldId="263"/>
            <ac:spMk id="7" creationId="{A019A57F-D970-F072-D0EA-2F784F6BC06C}"/>
          </ac:spMkLst>
        </pc:spChg>
        <pc:spChg chg="mod">
          <ac:chgData name="Varun Bharadwaj" userId="S::vbharadw@uwyo.edu::8ae5af43-bb6e-4c61-a4b3-ad200fb5d4a3" providerId="AD" clId="Web-{E8AFF806-C062-4F4F-9C91-5836D3DCE7C6}" dt="2023-06-28T18:46:34.933" v="22" actId="1076"/>
          <ac:spMkLst>
            <pc:docMk/>
            <pc:sldMk cId="1005166345" sldId="263"/>
            <ac:spMk id="14" creationId="{00000000-0000-0000-0000-000000000000}"/>
          </ac:spMkLst>
        </pc:spChg>
        <pc:grpChg chg="mod">
          <ac:chgData name="Varun Bharadwaj" userId="S::vbharadw@uwyo.edu::8ae5af43-bb6e-4c61-a4b3-ad200fb5d4a3" providerId="AD" clId="Web-{E8AFF806-C062-4F4F-9C91-5836D3DCE7C6}" dt="2023-06-28T18:46:56.902" v="25" actId="1076"/>
          <ac:grpSpMkLst>
            <pc:docMk/>
            <pc:sldMk cId="1005166345" sldId="263"/>
            <ac:grpSpMk id="12" creationId="{00000000-0000-0000-0000-000000000000}"/>
          </ac:grpSpMkLst>
        </pc:grpChg>
        <pc:grpChg chg="mod">
          <ac:chgData name="Varun Bharadwaj" userId="S::vbharadw@uwyo.edu::8ae5af43-bb6e-4c61-a4b3-ad200fb5d4a3" providerId="AD" clId="Web-{E8AFF806-C062-4F4F-9C91-5836D3DCE7C6}" dt="2023-06-28T18:47:52.372" v="32" actId="14100"/>
          <ac:grpSpMkLst>
            <pc:docMk/>
            <pc:sldMk cId="1005166345" sldId="263"/>
            <ac:grpSpMk id="15" creationId="{00000000-0000-0000-0000-000000000000}"/>
          </ac:grpSpMkLst>
        </pc:grpChg>
        <pc:picChg chg="add del mod">
          <ac:chgData name="Varun Bharadwaj" userId="S::vbharadw@uwyo.edu::8ae5af43-bb6e-4c61-a4b3-ad200fb5d4a3" providerId="AD" clId="Web-{E8AFF806-C062-4F4F-9C91-5836D3DCE7C6}" dt="2023-06-28T18:43:28.524" v="3"/>
          <ac:picMkLst>
            <pc:docMk/>
            <pc:sldMk cId="1005166345" sldId="263"/>
            <ac:picMk id="3" creationId="{1A505AE6-78B1-4CBA-D4F5-3449CB9B5D10}"/>
          </ac:picMkLst>
        </pc:picChg>
        <pc:picChg chg="add mod">
          <ac:chgData name="Varun Bharadwaj" userId="S::vbharadw@uwyo.edu::8ae5af43-bb6e-4c61-a4b3-ad200fb5d4a3" providerId="AD" clId="Web-{E8AFF806-C062-4F4F-9C91-5836D3DCE7C6}" dt="2023-06-28T18:47:54.919" v="33" actId="14100"/>
          <ac:picMkLst>
            <pc:docMk/>
            <pc:sldMk cId="1005166345" sldId="263"/>
            <ac:picMk id="4" creationId="{6F0CEB39-C9AE-3F1C-11E3-7376BBF389C2}"/>
          </ac:picMkLst>
        </pc:picChg>
      </pc:sldChg>
      <pc:sldChg chg="modSp">
        <pc:chgData name="Varun Bharadwaj" userId="S::vbharadw@uwyo.edu::8ae5af43-bb6e-4c61-a4b3-ad200fb5d4a3" providerId="AD" clId="Web-{E8AFF806-C062-4F4F-9C91-5836D3DCE7C6}" dt="2023-06-28T19:12:03.519" v="121" actId="20577"/>
        <pc:sldMkLst>
          <pc:docMk/>
          <pc:sldMk cId="3200457273" sldId="266"/>
        </pc:sldMkLst>
        <pc:spChg chg="mod">
          <ac:chgData name="Varun Bharadwaj" userId="S::vbharadw@uwyo.edu::8ae5af43-bb6e-4c61-a4b3-ad200fb5d4a3" providerId="AD" clId="Web-{E8AFF806-C062-4F4F-9C91-5836D3DCE7C6}" dt="2023-06-28T19:12:03.519" v="121" actId="20577"/>
          <ac:spMkLst>
            <pc:docMk/>
            <pc:sldMk cId="3200457273" sldId="266"/>
            <ac:spMk id="3" creationId="{00000000-0000-0000-0000-000000000000}"/>
          </ac:spMkLst>
        </pc:spChg>
      </pc:sldChg>
      <pc:sldChg chg="modSp">
        <pc:chgData name="Varun Bharadwaj" userId="S::vbharadw@uwyo.edu::8ae5af43-bb6e-4c61-a4b3-ad200fb5d4a3" providerId="AD" clId="Web-{E8AFF806-C062-4F4F-9C91-5836D3DCE7C6}" dt="2023-06-28T19:12:51.911" v="127" actId="20577"/>
        <pc:sldMkLst>
          <pc:docMk/>
          <pc:sldMk cId="3541738341" sldId="267"/>
        </pc:sldMkLst>
        <pc:spChg chg="mod">
          <ac:chgData name="Varun Bharadwaj" userId="S::vbharadw@uwyo.edu::8ae5af43-bb6e-4c61-a4b3-ad200fb5d4a3" providerId="AD" clId="Web-{E8AFF806-C062-4F4F-9C91-5836D3DCE7C6}" dt="2023-06-28T19:12:51.911" v="127" actId="20577"/>
          <ac:spMkLst>
            <pc:docMk/>
            <pc:sldMk cId="3541738341" sldId="267"/>
            <ac:spMk id="21" creationId="{00000000-0000-0000-0000-000000000000}"/>
          </ac:spMkLst>
        </pc:spChg>
      </pc:sldChg>
      <pc:sldChg chg="modSp">
        <pc:chgData name="Varun Bharadwaj" userId="S::vbharadw@uwyo.edu::8ae5af43-bb6e-4c61-a4b3-ad200fb5d4a3" providerId="AD" clId="Web-{E8AFF806-C062-4F4F-9C91-5836D3DCE7C6}" dt="2023-06-28T19:13:20.911" v="132" actId="20577"/>
        <pc:sldMkLst>
          <pc:docMk/>
          <pc:sldMk cId="674586079" sldId="268"/>
        </pc:sldMkLst>
        <pc:spChg chg="mod">
          <ac:chgData name="Varun Bharadwaj" userId="S::vbharadw@uwyo.edu::8ae5af43-bb6e-4c61-a4b3-ad200fb5d4a3" providerId="AD" clId="Web-{E8AFF806-C062-4F4F-9C91-5836D3DCE7C6}" dt="2023-06-28T19:13:20.911" v="132" actId="20577"/>
          <ac:spMkLst>
            <pc:docMk/>
            <pc:sldMk cId="674586079" sldId="268"/>
            <ac:spMk id="21" creationId="{00000000-0000-0000-0000-000000000000}"/>
          </ac:spMkLst>
        </pc:spChg>
      </pc:sldChg>
      <pc:sldChg chg="modSp">
        <pc:chgData name="Varun Bharadwaj" userId="S::vbharadw@uwyo.edu::8ae5af43-bb6e-4c61-a4b3-ad200fb5d4a3" providerId="AD" clId="Web-{E8AFF806-C062-4F4F-9C91-5836D3DCE7C6}" dt="2023-06-28T19:13:59.771" v="133" actId="20577"/>
        <pc:sldMkLst>
          <pc:docMk/>
          <pc:sldMk cId="3290474947" sldId="269"/>
        </pc:sldMkLst>
        <pc:spChg chg="mod">
          <ac:chgData name="Varun Bharadwaj" userId="S::vbharadw@uwyo.edu::8ae5af43-bb6e-4c61-a4b3-ad200fb5d4a3" providerId="AD" clId="Web-{E8AFF806-C062-4F4F-9C91-5836D3DCE7C6}" dt="2023-06-28T19:13:59.771" v="133" actId="20577"/>
          <ac:spMkLst>
            <pc:docMk/>
            <pc:sldMk cId="3290474947" sldId="269"/>
            <ac:spMk id="21" creationId="{00000000-0000-0000-0000-000000000000}"/>
          </ac:spMkLst>
        </pc:spChg>
      </pc:sldChg>
      <pc:sldChg chg="modSp">
        <pc:chgData name="Varun Bharadwaj" userId="S::vbharadw@uwyo.edu::8ae5af43-bb6e-4c61-a4b3-ad200fb5d4a3" providerId="AD" clId="Web-{E8AFF806-C062-4F4F-9C91-5836D3DCE7C6}" dt="2023-06-28T19:15:46.242" v="158" actId="20577"/>
        <pc:sldMkLst>
          <pc:docMk/>
          <pc:sldMk cId="3971179134" sldId="270"/>
        </pc:sldMkLst>
        <pc:spChg chg="mod">
          <ac:chgData name="Varun Bharadwaj" userId="S::vbharadw@uwyo.edu::8ae5af43-bb6e-4c61-a4b3-ad200fb5d4a3" providerId="AD" clId="Web-{E8AFF806-C062-4F4F-9C91-5836D3DCE7C6}" dt="2023-06-28T19:15:46.242" v="158" actId="20577"/>
          <ac:spMkLst>
            <pc:docMk/>
            <pc:sldMk cId="3971179134" sldId="270"/>
            <ac:spMk id="3" creationId="{00000000-0000-0000-0000-000000000000}"/>
          </ac:spMkLst>
        </pc:spChg>
      </pc:sldChg>
      <pc:sldChg chg="modSp">
        <pc:chgData name="Varun Bharadwaj" userId="S::vbharadw@uwyo.edu::8ae5af43-bb6e-4c61-a4b3-ad200fb5d4a3" providerId="AD" clId="Web-{E8AFF806-C062-4F4F-9C91-5836D3DCE7C6}" dt="2023-06-28T19:17:55.556" v="172" actId="20577"/>
        <pc:sldMkLst>
          <pc:docMk/>
          <pc:sldMk cId="3396332147" sldId="271"/>
        </pc:sldMkLst>
        <pc:spChg chg="mod">
          <ac:chgData name="Varun Bharadwaj" userId="S::vbharadw@uwyo.edu::8ae5af43-bb6e-4c61-a4b3-ad200fb5d4a3" providerId="AD" clId="Web-{E8AFF806-C062-4F4F-9C91-5836D3DCE7C6}" dt="2023-06-28T19:17:55.556" v="172" actId="20577"/>
          <ac:spMkLst>
            <pc:docMk/>
            <pc:sldMk cId="3396332147" sldId="271"/>
            <ac:spMk id="3" creationId="{00000000-0000-0000-0000-000000000000}"/>
          </ac:spMkLst>
        </pc:spChg>
      </pc:sldChg>
      <pc:sldChg chg="modSp">
        <pc:chgData name="Varun Bharadwaj" userId="S::vbharadw@uwyo.edu::8ae5af43-bb6e-4c61-a4b3-ad200fb5d4a3" providerId="AD" clId="Web-{E8AFF806-C062-4F4F-9C91-5836D3DCE7C6}" dt="2023-06-28T19:18:43.213" v="181" actId="20577"/>
        <pc:sldMkLst>
          <pc:docMk/>
          <pc:sldMk cId="378048165" sldId="274"/>
        </pc:sldMkLst>
        <pc:spChg chg="mod">
          <ac:chgData name="Varun Bharadwaj" userId="S::vbharadw@uwyo.edu::8ae5af43-bb6e-4c61-a4b3-ad200fb5d4a3" providerId="AD" clId="Web-{E8AFF806-C062-4F4F-9C91-5836D3DCE7C6}" dt="2023-06-28T19:18:43.213" v="181" actId="20577"/>
          <ac:spMkLst>
            <pc:docMk/>
            <pc:sldMk cId="378048165" sldId="274"/>
            <ac:spMk id="3" creationId="{00000000-0000-0000-0000-000000000000}"/>
          </ac:spMkLst>
        </pc:spChg>
      </pc:sldChg>
      <pc:sldChg chg="addSp delSp modSp">
        <pc:chgData name="Varun Bharadwaj" userId="S::vbharadw@uwyo.edu::8ae5af43-bb6e-4c61-a4b3-ad200fb5d4a3" providerId="AD" clId="Web-{E8AFF806-C062-4F4F-9C91-5836D3DCE7C6}" dt="2023-06-28T19:01:49.229" v="72" actId="1076"/>
        <pc:sldMkLst>
          <pc:docMk/>
          <pc:sldMk cId="3520945699" sldId="277"/>
        </pc:sldMkLst>
        <pc:picChg chg="del">
          <ac:chgData name="Varun Bharadwaj" userId="S::vbharadw@uwyo.edu::8ae5af43-bb6e-4c61-a4b3-ad200fb5d4a3" providerId="AD" clId="Web-{E8AFF806-C062-4F4F-9C91-5836D3DCE7C6}" dt="2023-06-28T19:01:28.119" v="68"/>
          <ac:picMkLst>
            <pc:docMk/>
            <pc:sldMk cId="3520945699" sldId="277"/>
            <ac:picMk id="4" creationId="{757E75AB-85DA-B8AB-A9ED-2D470F958EC3}"/>
          </ac:picMkLst>
        </pc:picChg>
        <pc:picChg chg="add mod">
          <ac:chgData name="Varun Bharadwaj" userId="S::vbharadw@uwyo.edu::8ae5af43-bb6e-4c61-a4b3-ad200fb5d4a3" providerId="AD" clId="Web-{E8AFF806-C062-4F4F-9C91-5836D3DCE7C6}" dt="2023-06-28T19:01:49.229" v="72" actId="1076"/>
          <ac:picMkLst>
            <pc:docMk/>
            <pc:sldMk cId="3520945699" sldId="277"/>
            <ac:picMk id="6" creationId="{BEC2D4E9-4F70-B44B-BAE1-2EBD1F8C169F}"/>
          </ac:picMkLst>
        </pc:picChg>
      </pc:sldChg>
    </pc:docChg>
  </pc:docChgLst>
  <pc:docChgLst>
    <pc:chgData name="Josh Blaney" userId="S::jblaney1@uwyo.edu::da694ccb-8d21-4060-873a-4d2361a8a919" providerId="AD" clId="Web-{3EE7898B-612D-44EC-B00D-0720482C4D53}"/>
    <pc:docChg chg="modSld">
      <pc:chgData name="Josh Blaney" userId="S::jblaney1@uwyo.edu::da694ccb-8d21-4060-873a-4d2361a8a919" providerId="AD" clId="Web-{3EE7898B-612D-44EC-B00D-0720482C4D53}" dt="2023-06-23T21:43:15.266" v="2" actId="20577"/>
      <pc:docMkLst>
        <pc:docMk/>
      </pc:docMkLst>
      <pc:sldChg chg="modSp">
        <pc:chgData name="Josh Blaney" userId="S::jblaney1@uwyo.edu::da694ccb-8d21-4060-873a-4d2361a8a919" providerId="AD" clId="Web-{3EE7898B-612D-44EC-B00D-0720482C4D53}" dt="2023-06-23T21:43:15.266" v="2" actId="20577"/>
        <pc:sldMkLst>
          <pc:docMk/>
          <pc:sldMk cId="3200457273" sldId="266"/>
        </pc:sldMkLst>
        <pc:spChg chg="mod">
          <ac:chgData name="Josh Blaney" userId="S::jblaney1@uwyo.edu::da694ccb-8d21-4060-873a-4d2361a8a919" providerId="AD" clId="Web-{3EE7898B-612D-44EC-B00D-0720482C4D53}" dt="2023-06-23T21:43:15.266" v="2" actId="20577"/>
          <ac:spMkLst>
            <pc:docMk/>
            <pc:sldMk cId="3200457273" sldId="266"/>
            <ac:spMk id="3" creationId="{00000000-0000-0000-0000-000000000000}"/>
          </ac:spMkLst>
        </pc:spChg>
      </pc:sldChg>
    </pc:docChg>
  </pc:docChgLst>
  <pc:docChgLst>
    <pc:chgData name="Umur Atan" userId="S::uatan@uwyo.edu::f5a01345-ed0a-4ee1-9542-a1e5f43f4d25" providerId="AD" clId="Web-{B724F75F-2256-4F1B-8E9A-CDBEE7ED8D21}"/>
    <pc:docChg chg="modSld">
      <pc:chgData name="Umur Atan" userId="S::uatan@uwyo.edu::f5a01345-ed0a-4ee1-9542-a1e5f43f4d25" providerId="AD" clId="Web-{B724F75F-2256-4F1B-8E9A-CDBEE7ED8D21}" dt="2023-06-28T18:52:18.236" v="28" actId="1076"/>
      <pc:docMkLst>
        <pc:docMk/>
      </pc:docMkLst>
      <pc:sldChg chg="addSp delSp modSp">
        <pc:chgData name="Umur Atan" userId="S::uatan@uwyo.edu::f5a01345-ed0a-4ee1-9542-a1e5f43f4d25" providerId="AD" clId="Web-{B724F75F-2256-4F1B-8E9A-CDBEE7ED8D21}" dt="2023-06-28T18:52:18.236" v="28" actId="1076"/>
        <pc:sldMkLst>
          <pc:docMk/>
          <pc:sldMk cId="2110539881" sldId="272"/>
        </pc:sldMkLst>
        <pc:picChg chg="del mod">
          <ac:chgData name="Umur Atan" userId="S::uatan@uwyo.edu::f5a01345-ed0a-4ee1-9542-a1e5f43f4d25" providerId="AD" clId="Web-{B724F75F-2256-4F1B-8E9A-CDBEE7ED8D21}" dt="2023-06-28T18:51:59.095" v="24"/>
          <ac:picMkLst>
            <pc:docMk/>
            <pc:sldMk cId="2110539881" sldId="272"/>
            <ac:picMk id="3" creationId="{00000000-0000-0000-0000-000000000000}"/>
          </ac:picMkLst>
        </pc:picChg>
        <pc:picChg chg="add mod">
          <ac:chgData name="Umur Atan" userId="S::uatan@uwyo.edu::f5a01345-ed0a-4ee1-9542-a1e5f43f4d25" providerId="AD" clId="Web-{B724F75F-2256-4F1B-8E9A-CDBEE7ED8D21}" dt="2023-06-28T18:52:18.236" v="28" actId="1076"/>
          <ac:picMkLst>
            <pc:docMk/>
            <pc:sldMk cId="2110539881" sldId="272"/>
            <ac:picMk id="4" creationId="{2DD5AC52-1F13-1B44-6504-2274E639CA7E}"/>
          </ac:picMkLst>
        </pc:picChg>
      </pc:sldChg>
      <pc:sldChg chg="addSp delSp modSp">
        <pc:chgData name="Umur Atan" userId="S::uatan@uwyo.edu::f5a01345-ed0a-4ee1-9542-a1e5f43f4d25" providerId="AD" clId="Web-{B724F75F-2256-4F1B-8E9A-CDBEE7ED8D21}" dt="2023-06-28T18:39:12.317" v="12"/>
        <pc:sldMkLst>
          <pc:docMk/>
          <pc:sldMk cId="3520945699" sldId="277"/>
        </pc:sldMkLst>
        <pc:spChg chg="mod">
          <ac:chgData name="Umur Atan" userId="S::uatan@uwyo.edu::f5a01345-ed0a-4ee1-9542-a1e5f43f4d25" providerId="AD" clId="Web-{B724F75F-2256-4F1B-8E9A-CDBEE7ED8D21}" dt="2023-06-28T18:36:33.783" v="6" actId="20577"/>
          <ac:spMkLst>
            <pc:docMk/>
            <pc:sldMk cId="3520945699" sldId="277"/>
            <ac:spMk id="5" creationId="{00000000-0000-0000-0000-000000000000}"/>
          </ac:spMkLst>
        </pc:spChg>
        <pc:picChg chg="del mod">
          <ac:chgData name="Umur Atan" userId="S::uatan@uwyo.edu::f5a01345-ed0a-4ee1-9542-a1e5f43f4d25" providerId="AD" clId="Web-{B724F75F-2256-4F1B-8E9A-CDBEE7ED8D21}" dt="2023-06-28T18:39:12.317" v="12"/>
          <ac:picMkLst>
            <pc:docMk/>
            <pc:sldMk cId="3520945699" sldId="277"/>
            <ac:picMk id="3" creationId="{00000000-0000-0000-0000-000000000000}"/>
          </ac:picMkLst>
        </pc:picChg>
        <pc:picChg chg="add mod">
          <ac:chgData name="Umur Atan" userId="S::uatan@uwyo.edu::f5a01345-ed0a-4ee1-9542-a1e5f43f4d25" providerId="AD" clId="Web-{B724F75F-2256-4F1B-8E9A-CDBEE7ED8D21}" dt="2023-06-28T18:38:43.879" v="11" actId="1076"/>
          <ac:picMkLst>
            <pc:docMk/>
            <pc:sldMk cId="3520945699" sldId="277"/>
            <ac:picMk id="4" creationId="{757E75AB-85DA-B8AB-A9ED-2D470F958EC3}"/>
          </ac:picMkLst>
        </pc:picChg>
      </pc:sldChg>
    </pc:docChg>
  </pc:docChgLst>
  <pc:docChgLst>
    <pc:chgData name="Bruce Barbet Coburn" userId="S::bcoburn1@uwyo.edu::881db896-51cf-412f-ada8-a6011ace1bc0" providerId="AD" clId="Web-{40435611-FB1E-48A2-B656-E774C21CF7C5}"/>
    <pc:docChg chg="modSld">
      <pc:chgData name="Bruce Barbet Coburn" userId="S::bcoburn1@uwyo.edu::881db896-51cf-412f-ada8-a6011ace1bc0" providerId="AD" clId="Web-{40435611-FB1E-48A2-B656-E774C21CF7C5}" dt="2023-07-10T17:10:01.251" v="8" actId="20577"/>
      <pc:docMkLst>
        <pc:docMk/>
      </pc:docMkLst>
      <pc:sldChg chg="modSp">
        <pc:chgData name="Bruce Barbet Coburn" userId="S::bcoburn1@uwyo.edu::881db896-51cf-412f-ada8-a6011ace1bc0" providerId="AD" clId="Web-{40435611-FB1E-48A2-B656-E774C21CF7C5}" dt="2023-07-10T17:08:02.375" v="3" actId="20577"/>
        <pc:sldMkLst>
          <pc:docMk/>
          <pc:sldMk cId="3104286636" sldId="257"/>
        </pc:sldMkLst>
        <pc:spChg chg="mod">
          <ac:chgData name="Bruce Barbet Coburn" userId="S::bcoburn1@uwyo.edu::881db896-51cf-412f-ada8-a6011ace1bc0" providerId="AD" clId="Web-{40435611-FB1E-48A2-B656-E774C21CF7C5}" dt="2023-07-10T17:08:02.375" v="3" actId="20577"/>
          <ac:spMkLst>
            <pc:docMk/>
            <pc:sldMk cId="3104286636" sldId="257"/>
            <ac:spMk id="3" creationId="{00000000-0000-0000-0000-000000000000}"/>
          </ac:spMkLst>
        </pc:spChg>
      </pc:sldChg>
      <pc:sldChg chg="modSp">
        <pc:chgData name="Bruce Barbet Coburn" userId="S::bcoburn1@uwyo.edu::881db896-51cf-412f-ada8-a6011ace1bc0" providerId="AD" clId="Web-{40435611-FB1E-48A2-B656-E774C21CF7C5}" dt="2023-07-10T17:10:01.251" v="8" actId="20577"/>
        <pc:sldMkLst>
          <pc:docMk/>
          <pc:sldMk cId="945807669" sldId="258"/>
        </pc:sldMkLst>
        <pc:spChg chg="mod">
          <ac:chgData name="Bruce Barbet Coburn" userId="S::bcoburn1@uwyo.edu::881db896-51cf-412f-ada8-a6011ace1bc0" providerId="AD" clId="Web-{40435611-FB1E-48A2-B656-E774C21CF7C5}" dt="2023-07-10T17:10:01.251" v="8" actId="20577"/>
          <ac:spMkLst>
            <pc:docMk/>
            <pc:sldMk cId="945807669" sldId="258"/>
            <ac:spMk id="9" creationId="{00000000-0000-0000-0000-000000000000}"/>
          </ac:spMkLst>
        </pc:spChg>
      </pc:sldChg>
    </pc:docChg>
  </pc:docChgLst>
  <pc:docChgLst>
    <pc:chgData name="Josh Blaney" userId="S::jblaney1@uwyo.edu::da694ccb-8d21-4060-873a-4d2361a8a919" providerId="AD" clId="Web-{5FE6F751-73B1-4BF5-9FB1-FC3E9CB3595B}"/>
    <pc:docChg chg="modSld">
      <pc:chgData name="Josh Blaney" userId="S::jblaney1@uwyo.edu::da694ccb-8d21-4060-873a-4d2361a8a919" providerId="AD" clId="Web-{5FE6F751-73B1-4BF5-9FB1-FC3E9CB3595B}" dt="2023-06-28T20:24:45.973" v="3" actId="1076"/>
      <pc:docMkLst>
        <pc:docMk/>
      </pc:docMkLst>
      <pc:sldChg chg="delSp modSp">
        <pc:chgData name="Josh Blaney" userId="S::jblaney1@uwyo.edu::da694ccb-8d21-4060-873a-4d2361a8a919" providerId="AD" clId="Web-{5FE6F751-73B1-4BF5-9FB1-FC3E9CB3595B}" dt="2023-06-28T20:24:45.973" v="3" actId="1076"/>
        <pc:sldMkLst>
          <pc:docMk/>
          <pc:sldMk cId="1005166345" sldId="263"/>
        </pc:sldMkLst>
        <pc:spChg chg="del">
          <ac:chgData name="Josh Blaney" userId="S::jblaney1@uwyo.edu::da694ccb-8d21-4060-873a-4d2361a8a919" providerId="AD" clId="Web-{5FE6F751-73B1-4BF5-9FB1-FC3E9CB3595B}" dt="2023-06-28T20:24:27.207" v="1"/>
          <ac:spMkLst>
            <pc:docMk/>
            <pc:sldMk cId="1005166345" sldId="263"/>
            <ac:spMk id="7" creationId="{A019A57F-D970-F072-D0EA-2F784F6BC06C}"/>
          </ac:spMkLst>
        </pc:spChg>
        <pc:grpChg chg="mod">
          <ac:chgData name="Josh Blaney" userId="S::jblaney1@uwyo.edu::da694ccb-8d21-4060-873a-4d2361a8a919" providerId="AD" clId="Web-{5FE6F751-73B1-4BF5-9FB1-FC3E9CB3595B}" dt="2023-06-28T20:24:45.973" v="3" actId="1076"/>
          <ac:grpSpMkLst>
            <pc:docMk/>
            <pc:sldMk cId="1005166345" sldId="263"/>
            <ac:grpSpMk id="12" creationId="{00000000-0000-0000-0000-000000000000}"/>
          </ac:grpSpMkLst>
        </pc:grpChg>
        <pc:grpChg chg="mod">
          <ac:chgData name="Josh Blaney" userId="S::jblaney1@uwyo.edu::da694ccb-8d21-4060-873a-4d2361a8a919" providerId="AD" clId="Web-{5FE6F751-73B1-4BF5-9FB1-FC3E9CB3595B}" dt="2023-06-28T20:24:39.708" v="2" actId="1076"/>
          <ac:grpSpMkLst>
            <pc:docMk/>
            <pc:sldMk cId="1005166345" sldId="263"/>
            <ac:grpSpMk id="15" creationId="{00000000-0000-0000-0000-000000000000}"/>
          </ac:grpSpMkLst>
        </pc:grpChg>
        <pc:picChg chg="del">
          <ac:chgData name="Josh Blaney" userId="S::jblaney1@uwyo.edu::da694ccb-8d21-4060-873a-4d2361a8a919" providerId="AD" clId="Web-{5FE6F751-73B1-4BF5-9FB1-FC3E9CB3595B}" dt="2023-06-28T20:24:24.051" v="0"/>
          <ac:picMkLst>
            <pc:docMk/>
            <pc:sldMk cId="1005166345" sldId="263"/>
            <ac:picMk id="4" creationId="{6F0CEB39-C9AE-3F1C-11E3-7376BBF389C2}"/>
          </ac:picMkLst>
        </pc:picChg>
      </pc:sldChg>
    </pc:docChg>
  </pc:docChgLst>
  <pc:docChgLst>
    <pc:chgData name="Suresh Muknahallipatna" userId="S::sureshm@uwyo.edu::4fc353a3-9448-4814-9783-ebf4b988f4eb" providerId="AD" clId="Web-{B40A64B0-35BD-41E8-A367-D29FC66DE600}"/>
    <pc:docChg chg="modSld">
      <pc:chgData name="Suresh Muknahallipatna" userId="S::sureshm@uwyo.edu::4fc353a3-9448-4814-9783-ebf4b988f4eb" providerId="AD" clId="Web-{B40A64B0-35BD-41E8-A367-D29FC66DE600}" dt="2023-07-11T20:08:53.611" v="1" actId="20577"/>
      <pc:docMkLst>
        <pc:docMk/>
      </pc:docMkLst>
      <pc:sldChg chg="modSp">
        <pc:chgData name="Suresh Muknahallipatna" userId="S::sureshm@uwyo.edu::4fc353a3-9448-4814-9783-ebf4b988f4eb" providerId="AD" clId="Web-{B40A64B0-35BD-41E8-A367-D29FC66DE600}" dt="2023-07-11T20:08:53.611" v="1" actId="20577"/>
        <pc:sldMkLst>
          <pc:docMk/>
          <pc:sldMk cId="3396332147" sldId="271"/>
        </pc:sldMkLst>
        <pc:spChg chg="mod">
          <ac:chgData name="Suresh Muknahallipatna" userId="S::sureshm@uwyo.edu::4fc353a3-9448-4814-9783-ebf4b988f4eb" providerId="AD" clId="Web-{B40A64B0-35BD-41E8-A367-D29FC66DE600}" dt="2023-07-11T20:08:53.611" v="1" actId="20577"/>
          <ac:spMkLst>
            <pc:docMk/>
            <pc:sldMk cId="3396332147" sldId="271"/>
            <ac:spMk id="3" creationId="{00000000-0000-0000-0000-000000000000}"/>
          </ac:spMkLst>
        </pc:spChg>
      </pc:sldChg>
    </pc:docChg>
  </pc:docChgLst>
  <pc:docChgLst>
    <pc:chgData name="Bruce Barbet Coburn" userId="S::bcoburn1@uwyo.edu::881db896-51cf-412f-ada8-a6011ace1bc0" providerId="AD" clId="Web-{C5CEF5B5-92F3-4E28-93FF-4E73F3DAAD0D}"/>
    <pc:docChg chg="modSld">
      <pc:chgData name="Bruce Barbet Coburn" userId="S::bcoburn1@uwyo.edu::881db896-51cf-412f-ada8-a6011ace1bc0" providerId="AD" clId="Web-{C5CEF5B5-92F3-4E28-93FF-4E73F3DAAD0D}" dt="2023-06-23T22:33:20.983" v="341" actId="20577"/>
      <pc:docMkLst>
        <pc:docMk/>
      </pc:docMkLst>
      <pc:sldChg chg="modSp">
        <pc:chgData name="Bruce Barbet Coburn" userId="S::bcoburn1@uwyo.edu::881db896-51cf-412f-ada8-a6011ace1bc0" providerId="AD" clId="Web-{C5CEF5B5-92F3-4E28-93FF-4E73F3DAAD0D}" dt="2023-06-23T22:02:39.250" v="183" actId="20577"/>
        <pc:sldMkLst>
          <pc:docMk/>
          <pc:sldMk cId="2377723641" sldId="262"/>
        </pc:sldMkLst>
        <pc:spChg chg="mod">
          <ac:chgData name="Bruce Barbet Coburn" userId="S::bcoburn1@uwyo.edu::881db896-51cf-412f-ada8-a6011ace1bc0" providerId="AD" clId="Web-{C5CEF5B5-92F3-4E28-93FF-4E73F3DAAD0D}" dt="2023-06-23T22:02:39.250" v="183" actId="20577"/>
          <ac:spMkLst>
            <pc:docMk/>
            <pc:sldMk cId="2377723641" sldId="262"/>
            <ac:spMk id="3" creationId="{00000000-0000-0000-0000-000000000000}"/>
          </ac:spMkLst>
        </pc:spChg>
      </pc:sldChg>
      <pc:sldChg chg="modSp">
        <pc:chgData name="Bruce Barbet Coburn" userId="S::bcoburn1@uwyo.edu::881db896-51cf-412f-ada8-a6011ace1bc0" providerId="AD" clId="Web-{C5CEF5B5-92F3-4E28-93FF-4E73F3DAAD0D}" dt="2023-06-23T22:29:08.871" v="286" actId="20577"/>
        <pc:sldMkLst>
          <pc:docMk/>
          <pc:sldMk cId="3200457273" sldId="266"/>
        </pc:sldMkLst>
        <pc:spChg chg="mod">
          <ac:chgData name="Bruce Barbet Coburn" userId="S::bcoburn1@uwyo.edu::881db896-51cf-412f-ada8-a6011ace1bc0" providerId="AD" clId="Web-{C5CEF5B5-92F3-4E28-93FF-4E73F3DAAD0D}" dt="2023-06-23T22:29:08.871" v="286" actId="20577"/>
          <ac:spMkLst>
            <pc:docMk/>
            <pc:sldMk cId="3200457273" sldId="266"/>
            <ac:spMk id="3" creationId="{00000000-0000-0000-0000-000000000000}"/>
          </ac:spMkLst>
        </pc:spChg>
      </pc:sldChg>
      <pc:sldChg chg="modSp">
        <pc:chgData name="Bruce Barbet Coburn" userId="S::bcoburn1@uwyo.edu::881db896-51cf-412f-ada8-a6011ace1bc0" providerId="AD" clId="Web-{C5CEF5B5-92F3-4E28-93FF-4E73F3DAAD0D}" dt="2023-06-23T22:29:32.137" v="288" actId="20577"/>
        <pc:sldMkLst>
          <pc:docMk/>
          <pc:sldMk cId="3541738341" sldId="267"/>
        </pc:sldMkLst>
        <pc:spChg chg="mod">
          <ac:chgData name="Bruce Barbet Coburn" userId="S::bcoburn1@uwyo.edu::881db896-51cf-412f-ada8-a6011ace1bc0" providerId="AD" clId="Web-{C5CEF5B5-92F3-4E28-93FF-4E73F3DAAD0D}" dt="2023-06-23T22:29:32.137" v="288" actId="20577"/>
          <ac:spMkLst>
            <pc:docMk/>
            <pc:sldMk cId="3541738341" sldId="267"/>
            <ac:spMk id="21" creationId="{00000000-0000-0000-0000-000000000000}"/>
          </ac:spMkLst>
        </pc:spChg>
      </pc:sldChg>
      <pc:sldChg chg="modSp">
        <pc:chgData name="Bruce Barbet Coburn" userId="S::bcoburn1@uwyo.edu::881db896-51cf-412f-ada8-a6011ace1bc0" providerId="AD" clId="Web-{C5CEF5B5-92F3-4E28-93FF-4E73F3DAAD0D}" dt="2023-06-23T21:57:27.512" v="75" actId="20577"/>
        <pc:sldMkLst>
          <pc:docMk/>
          <pc:sldMk cId="674586079" sldId="268"/>
        </pc:sldMkLst>
        <pc:spChg chg="mod">
          <ac:chgData name="Bruce Barbet Coburn" userId="S::bcoburn1@uwyo.edu::881db896-51cf-412f-ada8-a6011ace1bc0" providerId="AD" clId="Web-{C5CEF5B5-92F3-4E28-93FF-4E73F3DAAD0D}" dt="2023-06-23T21:57:27.512" v="75" actId="20577"/>
          <ac:spMkLst>
            <pc:docMk/>
            <pc:sldMk cId="674586079" sldId="268"/>
            <ac:spMk id="21" creationId="{00000000-0000-0000-0000-000000000000}"/>
          </ac:spMkLst>
        </pc:spChg>
      </pc:sldChg>
      <pc:sldChg chg="modSp">
        <pc:chgData name="Bruce Barbet Coburn" userId="S::bcoburn1@uwyo.edu::881db896-51cf-412f-ada8-a6011ace1bc0" providerId="AD" clId="Web-{C5CEF5B5-92F3-4E28-93FF-4E73F3DAAD0D}" dt="2023-06-23T21:58:09.434" v="85" actId="20577"/>
        <pc:sldMkLst>
          <pc:docMk/>
          <pc:sldMk cId="3290474947" sldId="269"/>
        </pc:sldMkLst>
        <pc:spChg chg="mod">
          <ac:chgData name="Bruce Barbet Coburn" userId="S::bcoburn1@uwyo.edu::881db896-51cf-412f-ada8-a6011ace1bc0" providerId="AD" clId="Web-{C5CEF5B5-92F3-4E28-93FF-4E73F3DAAD0D}" dt="2023-06-23T21:58:09.434" v="85" actId="20577"/>
          <ac:spMkLst>
            <pc:docMk/>
            <pc:sldMk cId="3290474947" sldId="269"/>
            <ac:spMk id="21" creationId="{00000000-0000-0000-0000-000000000000}"/>
          </ac:spMkLst>
        </pc:spChg>
      </pc:sldChg>
      <pc:sldChg chg="modSp">
        <pc:chgData name="Bruce Barbet Coburn" userId="S::bcoburn1@uwyo.edu::881db896-51cf-412f-ada8-a6011ace1bc0" providerId="AD" clId="Web-{C5CEF5B5-92F3-4E28-93FF-4E73F3DAAD0D}" dt="2023-06-23T22:33:20.983" v="341" actId="20577"/>
        <pc:sldMkLst>
          <pc:docMk/>
          <pc:sldMk cId="3971179134" sldId="270"/>
        </pc:sldMkLst>
        <pc:spChg chg="mod">
          <ac:chgData name="Bruce Barbet Coburn" userId="S::bcoburn1@uwyo.edu::881db896-51cf-412f-ada8-a6011ace1bc0" providerId="AD" clId="Web-{C5CEF5B5-92F3-4E28-93FF-4E73F3DAAD0D}" dt="2023-06-23T22:33:20.983" v="341" actId="20577"/>
          <ac:spMkLst>
            <pc:docMk/>
            <pc:sldMk cId="3971179134" sldId="270"/>
            <ac:spMk id="3" creationId="{00000000-0000-0000-0000-000000000000}"/>
          </ac:spMkLst>
        </pc:spChg>
      </pc:sldChg>
    </pc:docChg>
  </pc:docChgLst>
  <pc:docChgLst>
    <pc:chgData name="Bruce Barbet Coburn" userId="881db896-51cf-412f-ada8-a6011ace1bc0" providerId="ADAL" clId="{270098D8-7E4C-4A7A-8296-6F85B5D40279}"/>
    <pc:docChg chg="custSel modSld">
      <pc:chgData name="Bruce Barbet Coburn" userId="881db896-51cf-412f-ada8-a6011ace1bc0" providerId="ADAL" clId="{270098D8-7E4C-4A7A-8296-6F85B5D40279}" dt="2023-07-10T17:18:09.774" v="3" actId="27636"/>
      <pc:docMkLst>
        <pc:docMk/>
      </pc:docMkLst>
      <pc:sldChg chg="modSp mod">
        <pc:chgData name="Bruce Barbet Coburn" userId="881db896-51cf-412f-ada8-a6011ace1bc0" providerId="ADAL" clId="{270098D8-7E4C-4A7A-8296-6F85B5D40279}" dt="2023-07-10T17:18:09.719" v="2" actId="27636"/>
        <pc:sldMkLst>
          <pc:docMk/>
          <pc:sldMk cId="4127786996" sldId="264"/>
        </pc:sldMkLst>
        <pc:spChg chg="mod">
          <ac:chgData name="Bruce Barbet Coburn" userId="881db896-51cf-412f-ada8-a6011ace1bc0" providerId="ADAL" clId="{270098D8-7E4C-4A7A-8296-6F85B5D40279}" dt="2023-07-10T17:18:09.713" v="1" actId="27636"/>
          <ac:spMkLst>
            <pc:docMk/>
            <pc:sldMk cId="4127786996" sldId="264"/>
            <ac:spMk id="3" creationId="{00000000-0000-0000-0000-000000000000}"/>
          </ac:spMkLst>
        </pc:spChg>
        <pc:spChg chg="mod">
          <ac:chgData name="Bruce Barbet Coburn" userId="881db896-51cf-412f-ada8-a6011ace1bc0" providerId="ADAL" clId="{270098D8-7E4C-4A7A-8296-6F85B5D40279}" dt="2023-07-10T17:18:09.710" v="0" actId="27636"/>
          <ac:spMkLst>
            <pc:docMk/>
            <pc:sldMk cId="4127786996" sldId="264"/>
            <ac:spMk id="17" creationId="{00000000-0000-0000-0000-000000000000}"/>
          </ac:spMkLst>
        </pc:spChg>
        <pc:spChg chg="mod">
          <ac:chgData name="Bruce Barbet Coburn" userId="881db896-51cf-412f-ada8-a6011ace1bc0" providerId="ADAL" clId="{270098D8-7E4C-4A7A-8296-6F85B5D40279}" dt="2023-07-10T17:18:09.719" v="2" actId="27636"/>
          <ac:spMkLst>
            <pc:docMk/>
            <pc:sldMk cId="4127786996" sldId="264"/>
            <ac:spMk id="19" creationId="{00000000-0000-0000-0000-000000000000}"/>
          </ac:spMkLst>
        </pc:spChg>
      </pc:sldChg>
      <pc:sldChg chg="modSp mod">
        <pc:chgData name="Bruce Barbet Coburn" userId="881db896-51cf-412f-ada8-a6011ace1bc0" providerId="ADAL" clId="{270098D8-7E4C-4A7A-8296-6F85B5D40279}" dt="2023-07-10T17:18:09.774" v="3" actId="27636"/>
        <pc:sldMkLst>
          <pc:docMk/>
          <pc:sldMk cId="4081617351" sldId="273"/>
        </pc:sldMkLst>
        <pc:spChg chg="mod">
          <ac:chgData name="Bruce Barbet Coburn" userId="881db896-51cf-412f-ada8-a6011ace1bc0" providerId="ADAL" clId="{270098D8-7E4C-4A7A-8296-6F85B5D40279}" dt="2023-07-10T17:18:09.774" v="3" actId="27636"/>
          <ac:spMkLst>
            <pc:docMk/>
            <pc:sldMk cId="4081617351" sldId="273"/>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7/11/2023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7/11/2023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7/11/2023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7/11/2023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Introduction to artificial intelligence, machine learning, and deep learning</a:t>
            </a:r>
          </a:p>
        </p:txBody>
      </p:sp>
      <p:sp>
        <p:nvSpPr>
          <p:cNvPr id="3" name="Subtitle 2"/>
          <p:cNvSpPr>
            <a:spLocks noGrp="1"/>
          </p:cNvSpPr>
          <p:nvPr>
            <p:ph type="subTitle" idx="1"/>
          </p:nvPr>
        </p:nvSpPr>
        <p:spPr/>
        <p:txBody>
          <a:bodyPr>
            <a:normAutofit fontScale="92500" lnSpcReduction="10000"/>
          </a:bodyPr>
          <a:lstStyle/>
          <a:p>
            <a:pPr marL="342900" indent="-342900" algn="just">
              <a:buFont typeface="Arial" panose="020B0604020202020204" pitchFamily="34" charset="0"/>
              <a:buChar char="•"/>
            </a:pPr>
            <a:r>
              <a:rPr lang="en-US"/>
              <a:t>High-level definitions of fundamental concepts</a:t>
            </a:r>
          </a:p>
          <a:p>
            <a:pPr marL="342900" indent="-342900" algn="just">
              <a:buFont typeface="Arial" panose="020B0604020202020204" pitchFamily="34" charset="0"/>
              <a:buChar char="•"/>
            </a:pPr>
            <a:r>
              <a:rPr lang="en-US"/>
              <a:t>Timeline of the development of machine learning (ML)</a:t>
            </a:r>
          </a:p>
          <a:p>
            <a:pPr marL="342900" indent="-342900" algn="just">
              <a:buFont typeface="Arial" panose="020B0604020202020204" pitchFamily="34" charset="0"/>
              <a:buChar char="•"/>
            </a:pPr>
            <a:r>
              <a:rPr lang="en-US"/>
              <a:t>Deep learning’s (dl) rising popularity and future potential</a:t>
            </a:r>
          </a:p>
        </p:txBody>
      </p:sp>
    </p:spTree>
    <p:extLst>
      <p:ext uri="{BB962C8B-B14F-4D97-AF65-F5344CB8AC3E}">
        <p14:creationId xmlns:p14="http://schemas.microsoft.com/office/powerpoint/2010/main" val="3938031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43" y="86627"/>
            <a:ext cx="10364451" cy="1003215"/>
          </a:xfrm>
        </p:spPr>
        <p:txBody>
          <a:bodyPr>
            <a:normAutofit fontScale="90000"/>
          </a:bodyPr>
          <a:lstStyle/>
          <a:p>
            <a:r>
              <a:rPr lang="en-US"/>
              <a:t>What are machine and Deep learning algorithms or what is learning in machine and Deep learning?</a:t>
            </a:r>
          </a:p>
        </p:txBody>
      </p:sp>
      <p:sp>
        <p:nvSpPr>
          <p:cNvPr id="3" name="Content Placeholder 2"/>
          <p:cNvSpPr>
            <a:spLocks noGrp="1"/>
          </p:cNvSpPr>
          <p:nvPr>
            <p:ph sz="quarter" idx="13"/>
          </p:nvPr>
        </p:nvSpPr>
        <p:spPr>
          <a:xfrm>
            <a:off x="279133" y="1089842"/>
            <a:ext cx="11617692" cy="5664467"/>
          </a:xfrm>
        </p:spPr>
        <p:txBody>
          <a:bodyPr vert="horz" lIns="91440" tIns="45720" rIns="91440" bIns="45720" rtlCol="0" anchor="t">
            <a:normAutofit fontScale="92500" lnSpcReduction="10000"/>
          </a:bodyPr>
          <a:lstStyle/>
          <a:p>
            <a:r>
              <a:rPr lang="en-US" cap="none"/>
              <a:t>A ML or DL Model transforms its input data into meaningful outputs</a:t>
            </a:r>
          </a:p>
          <a:p>
            <a:r>
              <a:rPr lang="en-US" cap="none"/>
              <a:t>Transforming input data into meaningful outputs is a process that is learned from exposure to known examples of inputs and outputs</a:t>
            </a:r>
          </a:p>
          <a:p>
            <a:r>
              <a:rPr lang="en-US" sz="2600" b="1" i="1" cap="none">
                <a:solidFill>
                  <a:srgbClr val="7030A0"/>
                </a:solidFill>
              </a:rPr>
              <a:t>The core or central problem in ML and DL is to meaningfully transform data i.e., learn useful representations of the input data at hand and get closer to the expected output</a:t>
            </a:r>
          </a:p>
          <a:p>
            <a:r>
              <a:rPr lang="en-US" cap="none"/>
              <a:t>Learning requires:</a:t>
            </a:r>
          </a:p>
          <a:p>
            <a:pPr lvl="1"/>
            <a:r>
              <a:rPr lang="en-US" cap="none"/>
              <a:t>Input data points and corresponding Expected Outputs: </a:t>
            </a:r>
          </a:p>
          <a:p>
            <a:pPr lvl="2"/>
            <a:r>
              <a:rPr lang="en-US" b="1" cap="none">
                <a:solidFill>
                  <a:srgbClr val="00B050"/>
                </a:solidFill>
              </a:rPr>
              <a:t>Speech Recognition</a:t>
            </a:r>
            <a:r>
              <a:rPr lang="en-US" cap="none"/>
              <a:t>: Sound files of people speaking and corresponding human-generated transcripts of sound files</a:t>
            </a:r>
          </a:p>
          <a:p>
            <a:pPr lvl="2"/>
            <a:r>
              <a:rPr lang="en-US" b="1" cap="none">
                <a:solidFill>
                  <a:srgbClr val="00B050"/>
                </a:solidFill>
              </a:rPr>
              <a:t>Image Tagging or Classification</a:t>
            </a:r>
            <a:r>
              <a:rPr lang="en-US" cap="none"/>
              <a:t>: Pictures with distinct objects and corresponding tags (Cats vs Dogs)</a:t>
            </a:r>
          </a:p>
          <a:p>
            <a:pPr lvl="1"/>
            <a:r>
              <a:rPr lang="en-US" cap="none"/>
              <a:t>Measurement of the Algorithm Performance</a:t>
            </a:r>
          </a:p>
          <a:p>
            <a:pPr lvl="2"/>
            <a:r>
              <a:rPr lang="en-US" cap="none"/>
              <a:t>Distance between the Algorithm’s current output and its expected output</a:t>
            </a:r>
          </a:p>
          <a:p>
            <a:pPr lvl="2"/>
            <a:r>
              <a:rPr lang="en-US" cap="none"/>
              <a:t>The distance is the feedback signal used to adjust the working of the algorithm</a:t>
            </a:r>
          </a:p>
          <a:p>
            <a:r>
              <a:rPr lang="en-US" sz="3200" i="1" cap="none">
                <a:solidFill>
                  <a:srgbClr val="7030A0"/>
                </a:solidFill>
              </a:rPr>
              <a:t>Learning is the process of adjusting the working of the Algorithm to reduce the distance between the current output and its expected output</a:t>
            </a:r>
          </a:p>
          <a:p>
            <a:pPr lvl="2"/>
            <a:endParaRPr lang="en-US" cap="none"/>
          </a:p>
        </p:txBody>
      </p:sp>
    </p:spTree>
    <p:extLst>
      <p:ext uri="{BB962C8B-B14F-4D97-AF65-F5344CB8AC3E}">
        <p14:creationId xmlns:p14="http://schemas.microsoft.com/office/powerpoint/2010/main" val="319737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169631"/>
            <a:ext cx="10364451" cy="586828"/>
          </a:xfrm>
        </p:spPr>
        <p:txBody>
          <a:bodyPr/>
          <a:lstStyle/>
          <a:p>
            <a:r>
              <a:rPr lang="en-US"/>
              <a:t>Deep learning process</a:t>
            </a:r>
          </a:p>
        </p:txBody>
      </p:sp>
      <p:sp>
        <p:nvSpPr>
          <p:cNvPr id="3" name="Content Placeholder 2"/>
          <p:cNvSpPr>
            <a:spLocks noGrp="1"/>
          </p:cNvSpPr>
          <p:nvPr>
            <p:ph sz="quarter" idx="13"/>
          </p:nvPr>
        </p:nvSpPr>
        <p:spPr>
          <a:xfrm>
            <a:off x="913774" y="1022465"/>
            <a:ext cx="10363826" cy="5660967"/>
          </a:xfrm>
        </p:spPr>
        <p:txBody>
          <a:bodyPr vert="horz" lIns="91440" tIns="45720" rIns="91440" bIns="45720" rtlCol="0" anchor="t">
            <a:normAutofit lnSpcReduction="10000"/>
          </a:bodyPr>
          <a:lstStyle/>
          <a:p>
            <a:r>
              <a:rPr lang="en-US" cap="none"/>
              <a:t>Machine and Deep Learning is about mapping inputs (such as images) to targets (such as labels “Cats” or “Dogs”)</a:t>
            </a:r>
          </a:p>
          <a:p>
            <a:r>
              <a:rPr lang="en-US" cap="none"/>
              <a:t>Learning is accomplished by observing many examples of inputs (Images of “Cats” and “Dogs”) and targets (Labels: Cats or Dogs)</a:t>
            </a:r>
          </a:p>
          <a:p>
            <a:r>
              <a:rPr lang="en-US" cap="none"/>
              <a:t>Deep Learning Models known as Deep Neural Networks perform input-to-target mappings via a deep sequence of simple data transformations (layers).</a:t>
            </a:r>
          </a:p>
          <a:p>
            <a:r>
              <a:rPr lang="en-US" cap="none"/>
              <a:t>Deep Learning Process:</a:t>
            </a:r>
          </a:p>
          <a:p>
            <a:pPr lvl="1">
              <a:buClr>
                <a:srgbClr val="000000"/>
              </a:buClr>
            </a:pPr>
            <a:r>
              <a:rPr lang="en-US" cap="none"/>
              <a:t>A Layer's transformation dictates how the input data is passed through the Layer's weights</a:t>
            </a:r>
          </a:p>
          <a:p>
            <a:pPr lvl="1"/>
            <a:r>
              <a:rPr lang="en-US" cap="none"/>
              <a:t>The transformation implemented by a layer is parameterized by the weights of the layer</a:t>
            </a:r>
          </a:p>
          <a:p>
            <a:pPr lvl="1"/>
            <a:r>
              <a:rPr lang="en-US" cap="none"/>
              <a:t>The weights of a layer are called the </a:t>
            </a:r>
            <a:r>
              <a:rPr lang="en-US" b="1" cap="none"/>
              <a:t>parameters </a:t>
            </a:r>
            <a:r>
              <a:rPr lang="en-US" cap="none"/>
              <a:t>of a layer</a:t>
            </a:r>
          </a:p>
          <a:p>
            <a:r>
              <a:rPr lang="en-US" sz="2600" b="1" i="1" cap="none">
                <a:solidFill>
                  <a:srgbClr val="7030A0"/>
                </a:solidFill>
              </a:rPr>
              <a:t>In this context, Learning is finding a set of values for the weights in all layers of a Deep Neural Network such that the network will correctly map example inputs to their associated targets</a:t>
            </a:r>
          </a:p>
        </p:txBody>
      </p:sp>
    </p:spTree>
    <p:extLst>
      <p:ext uri="{BB962C8B-B14F-4D97-AF65-F5344CB8AC3E}">
        <p14:creationId xmlns:p14="http://schemas.microsoft.com/office/powerpoint/2010/main" val="320045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9653" y="267237"/>
            <a:ext cx="10364451" cy="429026"/>
          </a:xfrm>
        </p:spPr>
        <p:txBody>
          <a:bodyPr>
            <a:normAutofit fontScale="90000"/>
          </a:bodyPr>
          <a:lstStyle/>
          <a:p>
            <a:r>
              <a:rPr lang="en-US"/>
              <a:t>Neural networks – parameterized by its weights</a:t>
            </a:r>
          </a:p>
        </p:txBody>
      </p:sp>
      <p:sp>
        <p:nvSpPr>
          <p:cNvPr id="21" name="Content Placeholder 20"/>
          <p:cNvSpPr>
            <a:spLocks noGrp="1"/>
          </p:cNvSpPr>
          <p:nvPr>
            <p:ph sz="quarter" idx="13"/>
          </p:nvPr>
        </p:nvSpPr>
        <p:spPr>
          <a:xfrm>
            <a:off x="8733114" y="1255973"/>
            <a:ext cx="3120174" cy="5077450"/>
          </a:xfrm>
        </p:spPr>
        <p:txBody>
          <a:bodyPr vert="horz" lIns="91440" tIns="45720" rIns="91440" bIns="45720" rtlCol="0" anchor="t">
            <a:normAutofit lnSpcReduction="10000"/>
          </a:bodyPr>
          <a:lstStyle/>
          <a:p>
            <a:r>
              <a:rPr lang="en-US" cap="none"/>
              <a:t>Deep Neural Networks can contain tens of millions of parameters or weights</a:t>
            </a:r>
          </a:p>
          <a:p>
            <a:r>
              <a:rPr lang="en-US" cap="none"/>
              <a:t>Determining the correct value for all the weights can be a daunting task since modifying the values of one weight will affect the behavior of all other weights.</a:t>
            </a:r>
          </a:p>
          <a:p>
            <a:r>
              <a:rPr lang="en-US" cap="none"/>
              <a:t>Weights are modified by measuring how far the output is from what you expected.</a:t>
            </a:r>
          </a:p>
        </p:txBody>
      </p:sp>
      <p:grpSp>
        <p:nvGrpSpPr>
          <p:cNvPr id="22" name="Group 21"/>
          <p:cNvGrpSpPr>
            <a:grpSpLocks noChangeAspect="1"/>
          </p:cNvGrpSpPr>
          <p:nvPr/>
        </p:nvGrpSpPr>
        <p:grpSpPr>
          <a:xfrm>
            <a:off x="585070" y="1219055"/>
            <a:ext cx="7763139" cy="4710559"/>
            <a:chOff x="585052" y="1219055"/>
            <a:chExt cx="8835721" cy="5361369"/>
          </a:xfrm>
        </p:grpSpPr>
        <p:sp>
          <p:nvSpPr>
            <p:cNvPr id="4" name="TextBox 3"/>
            <p:cNvSpPr txBox="1"/>
            <p:nvPr/>
          </p:nvSpPr>
          <p:spPr>
            <a:xfrm>
              <a:off x="3422485" y="2525319"/>
              <a:ext cx="1551319" cy="665567"/>
            </a:xfrm>
            <a:prstGeom prst="rect">
              <a:avLst/>
            </a:prstGeom>
            <a:noFill/>
            <a:ln w="38100">
              <a:solidFill>
                <a:srgbClr val="7030A0"/>
              </a:solidFill>
            </a:ln>
          </p:spPr>
          <p:txBody>
            <a:bodyPr wrap="none" rtlCol="0">
              <a:spAutoFit/>
            </a:bodyPr>
            <a:lstStyle/>
            <a:p>
              <a:r>
                <a:rPr lang="en-US" sz="2800"/>
                <a:t>Weight</a:t>
              </a:r>
              <a:r>
                <a:rPr lang="en-US" sz="3200"/>
                <a:t>s</a:t>
              </a:r>
            </a:p>
          </p:txBody>
        </p:sp>
        <p:cxnSp>
          <p:nvCxnSpPr>
            <p:cNvPr id="6" name="Straight Arrow Connector 5"/>
            <p:cNvCxnSpPr>
              <a:stCxn id="4" idx="3"/>
              <a:endCxn id="7" idx="1"/>
            </p:cNvCxnSpPr>
            <p:nvPr/>
          </p:nvCxnSpPr>
          <p:spPr>
            <a:xfrm flipV="1">
              <a:off x="4973805" y="2854018"/>
              <a:ext cx="1455872" cy="4085"/>
            </a:xfrm>
            <a:prstGeom prst="straightConnector1">
              <a:avLst/>
            </a:prstGeom>
            <a:ln w="444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29676" y="2381114"/>
              <a:ext cx="2983831" cy="945807"/>
            </a:xfrm>
            <a:prstGeom prst="rect">
              <a:avLst/>
            </a:prstGeom>
            <a:noFill/>
            <a:ln w="38100">
              <a:solidFill>
                <a:srgbClr val="7030A0"/>
              </a:solidFill>
            </a:ln>
          </p:spPr>
          <p:txBody>
            <a:bodyPr wrap="square" rtlCol="0">
              <a:spAutoFit/>
            </a:bodyPr>
            <a:lstStyle/>
            <a:p>
              <a:pPr algn="ctr"/>
              <a:r>
                <a:rPr lang="en-US" sz="2400"/>
                <a:t>Layer</a:t>
              </a:r>
            </a:p>
            <a:p>
              <a:pPr algn="ctr"/>
              <a:r>
                <a:rPr lang="en-US" sz="2400"/>
                <a:t>(</a:t>
              </a:r>
              <a:r>
                <a:rPr lang="en-US"/>
                <a:t>Data</a:t>
              </a:r>
              <a:r>
                <a:rPr lang="en-US" sz="2400"/>
                <a:t> transformation</a:t>
              </a:r>
              <a:r>
                <a:rPr lang="en-US"/>
                <a:t>)</a:t>
              </a:r>
            </a:p>
          </p:txBody>
        </p:sp>
        <p:sp>
          <p:nvSpPr>
            <p:cNvPr id="8" name="TextBox 7"/>
            <p:cNvSpPr txBox="1"/>
            <p:nvPr/>
          </p:nvSpPr>
          <p:spPr>
            <a:xfrm>
              <a:off x="7202091" y="1219055"/>
              <a:ext cx="1200970" cy="523220"/>
            </a:xfrm>
            <a:prstGeom prst="rect">
              <a:avLst/>
            </a:prstGeom>
            <a:noFill/>
            <a:ln w="38100">
              <a:solidFill>
                <a:srgbClr val="7030A0"/>
              </a:solidFill>
            </a:ln>
          </p:spPr>
          <p:txBody>
            <a:bodyPr wrap="none" rtlCol="0">
              <a:spAutoFit/>
            </a:bodyPr>
            <a:lstStyle/>
            <a:p>
              <a:r>
                <a:rPr lang="en-US" sz="2400"/>
                <a:t>Input </a:t>
              </a:r>
              <a:r>
                <a:rPr lang="en-US" sz="2400" b="1" i="1"/>
                <a:t>X</a:t>
              </a:r>
            </a:p>
          </p:txBody>
        </p:sp>
        <p:cxnSp>
          <p:nvCxnSpPr>
            <p:cNvPr id="9" name="Straight Arrow Connector 8"/>
            <p:cNvCxnSpPr>
              <a:stCxn id="14" idx="3"/>
              <a:endCxn id="11" idx="1"/>
            </p:cNvCxnSpPr>
            <p:nvPr/>
          </p:nvCxnSpPr>
          <p:spPr>
            <a:xfrm>
              <a:off x="4955560" y="4337756"/>
              <a:ext cx="1481382" cy="3889"/>
            </a:xfrm>
            <a:prstGeom prst="straightConnector1">
              <a:avLst/>
            </a:prstGeom>
            <a:ln w="444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Down Arrow 9"/>
            <p:cNvSpPr/>
            <p:nvPr/>
          </p:nvSpPr>
          <p:spPr>
            <a:xfrm>
              <a:off x="7647441" y="1742275"/>
              <a:ext cx="281417" cy="6388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436942" y="3938802"/>
              <a:ext cx="2983831" cy="805687"/>
            </a:xfrm>
            <a:prstGeom prst="rect">
              <a:avLst/>
            </a:prstGeom>
            <a:noFill/>
            <a:ln w="38100">
              <a:solidFill>
                <a:srgbClr val="7030A0"/>
              </a:solidFill>
            </a:ln>
          </p:spPr>
          <p:txBody>
            <a:bodyPr wrap="square" rtlCol="0">
              <a:spAutoFit/>
            </a:bodyPr>
            <a:lstStyle/>
            <a:p>
              <a:pPr algn="ctr"/>
              <a:r>
                <a:rPr lang="en-US" sz="2000"/>
                <a:t>Layer</a:t>
              </a:r>
            </a:p>
            <a:p>
              <a:pPr algn="ctr"/>
              <a:r>
                <a:rPr lang="en-US" sz="2000"/>
                <a:t>(Data transformation)</a:t>
              </a:r>
            </a:p>
          </p:txBody>
        </p:sp>
        <p:sp>
          <p:nvSpPr>
            <p:cNvPr id="12" name="Down Arrow 11"/>
            <p:cNvSpPr/>
            <p:nvPr/>
          </p:nvSpPr>
          <p:spPr>
            <a:xfrm>
              <a:off x="7647441" y="3207283"/>
              <a:ext cx="281417" cy="7315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422485" y="4040002"/>
              <a:ext cx="1533074" cy="595508"/>
            </a:xfrm>
            <a:prstGeom prst="rect">
              <a:avLst/>
            </a:prstGeom>
            <a:noFill/>
            <a:ln w="38100">
              <a:solidFill>
                <a:srgbClr val="7030A0"/>
              </a:solidFill>
            </a:ln>
          </p:spPr>
          <p:txBody>
            <a:bodyPr wrap="none" rtlCol="0">
              <a:spAutoFit/>
            </a:bodyPr>
            <a:lstStyle/>
            <a:p>
              <a:r>
                <a:rPr lang="en-US" sz="2800"/>
                <a:t>Weights</a:t>
              </a:r>
            </a:p>
          </p:txBody>
        </p:sp>
        <mc:AlternateContent xmlns:mc="http://schemas.openxmlformats.org/markup-compatibility/2006">
          <mc:Choice xmlns:a14="http://schemas.microsoft.com/office/drawing/2010/main" Requires="a14">
            <p:sp>
              <p:nvSpPr>
                <p:cNvPr id="17" name="TextBox 16"/>
                <p:cNvSpPr txBox="1"/>
                <p:nvPr/>
              </p:nvSpPr>
              <p:spPr>
                <a:xfrm>
                  <a:off x="6436942" y="5687872"/>
                  <a:ext cx="2983831" cy="892552"/>
                </a:xfrm>
                <a:prstGeom prst="rect">
                  <a:avLst/>
                </a:prstGeom>
                <a:noFill/>
                <a:ln w="38100">
                  <a:solidFill>
                    <a:srgbClr val="7030A0"/>
                  </a:solidFill>
                </a:ln>
              </p:spPr>
              <p:txBody>
                <a:bodyPr wrap="square" rtlCol="0">
                  <a:spAutoFit/>
                </a:bodyPr>
                <a:lstStyle/>
                <a:p>
                  <a:pPr algn="ctr"/>
                  <a:r>
                    <a:rPr lang="en-US" sz="2400"/>
                    <a:t>Predictions</a:t>
                  </a:r>
                </a:p>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𝑌</m:t>
                            </m:r>
                          </m:e>
                          <m:sup>
                            <m:r>
                              <a:rPr lang="en-US" sz="2800" b="0" i="1" smtClean="0">
                                <a:latin typeface="Cambria Math" panose="02040503050406030204" pitchFamily="18" charset="0"/>
                              </a:rPr>
                              <m:t>′</m:t>
                            </m:r>
                          </m:sup>
                        </m:sSup>
                      </m:oMath>
                    </m:oMathPara>
                  </a14:m>
                  <a:endParaRPr lang="en-US" sz="2800"/>
                </a:p>
              </p:txBody>
            </p:sp>
          </mc:Choice>
          <mc:Fallback>
            <p:sp>
              <p:nvSpPr>
                <p:cNvPr id="17" name="TextBox 16"/>
                <p:cNvSpPr txBox="1">
                  <a:spLocks noRot="1" noChangeAspect="1" noMove="1" noResize="1" noEditPoints="1" noAdjustHandles="1" noChangeArrowheads="1" noChangeShapeType="1" noTextEdit="1"/>
                </p:cNvSpPr>
                <p:nvPr/>
              </p:nvSpPr>
              <p:spPr>
                <a:xfrm>
                  <a:off x="6436942" y="5687872"/>
                  <a:ext cx="2983831" cy="892552"/>
                </a:xfrm>
                <a:prstGeom prst="rect">
                  <a:avLst/>
                </a:prstGeom>
                <a:blipFill>
                  <a:blip r:embed="rId2"/>
                  <a:stretch>
                    <a:fillRect t="-3704"/>
                  </a:stretch>
                </a:blipFill>
                <a:ln w="38100">
                  <a:solidFill>
                    <a:srgbClr val="7030A0"/>
                  </a:solidFill>
                </a:ln>
              </p:spPr>
              <p:txBody>
                <a:bodyPr/>
                <a:lstStyle/>
                <a:p>
                  <a:r>
                    <a:rPr lang="en-US">
                      <a:noFill/>
                    </a:rPr>
                    <a:t> </a:t>
                  </a:r>
                </a:p>
              </p:txBody>
            </p:sp>
          </mc:Fallback>
        </mc:AlternateContent>
        <p:sp>
          <p:nvSpPr>
            <p:cNvPr id="18" name="TextBox 17"/>
            <p:cNvSpPr txBox="1"/>
            <p:nvPr/>
          </p:nvSpPr>
          <p:spPr>
            <a:xfrm>
              <a:off x="585052" y="2904052"/>
              <a:ext cx="2469251" cy="1366166"/>
            </a:xfrm>
            <a:prstGeom prst="rect">
              <a:avLst/>
            </a:prstGeom>
            <a:noFill/>
            <a:ln w="38100">
              <a:noFill/>
            </a:ln>
          </p:spPr>
          <p:txBody>
            <a:bodyPr wrap="none" rtlCol="0">
              <a:spAutoFit/>
            </a:bodyPr>
            <a:lstStyle/>
            <a:p>
              <a:r>
                <a:rPr lang="en-US" sz="2400" b="1" i="1">
                  <a:solidFill>
                    <a:srgbClr val="7030A0"/>
                  </a:solidFill>
                </a:rPr>
                <a:t>Goal: Finding</a:t>
              </a:r>
            </a:p>
            <a:p>
              <a:r>
                <a:rPr lang="en-US" sz="2400" b="1" i="1">
                  <a:solidFill>
                    <a:srgbClr val="7030A0"/>
                  </a:solidFill>
                </a:rPr>
                <a:t>The right values</a:t>
              </a:r>
            </a:p>
            <a:p>
              <a:r>
                <a:rPr lang="en-US" sz="2400" b="1" i="1">
                  <a:solidFill>
                    <a:srgbClr val="7030A0"/>
                  </a:solidFill>
                </a:rPr>
                <a:t>for these weights</a:t>
              </a:r>
            </a:p>
          </p:txBody>
        </p:sp>
        <p:sp>
          <p:nvSpPr>
            <p:cNvPr id="19" name="Left Brace 18"/>
            <p:cNvSpPr/>
            <p:nvPr/>
          </p:nvSpPr>
          <p:spPr>
            <a:xfrm>
              <a:off x="2935705" y="2817706"/>
              <a:ext cx="486780" cy="1557688"/>
            </a:xfrm>
            <a:prstGeom prst="leftBrace">
              <a:avLst/>
            </a:prstGeom>
            <a:ln w="444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Down Arrow 19"/>
            <p:cNvSpPr/>
            <p:nvPr/>
          </p:nvSpPr>
          <p:spPr>
            <a:xfrm>
              <a:off x="7661867" y="4764971"/>
              <a:ext cx="281417" cy="9229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41738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9653" y="267237"/>
            <a:ext cx="10364451" cy="405938"/>
          </a:xfrm>
        </p:spPr>
        <p:txBody>
          <a:bodyPr>
            <a:noAutofit/>
          </a:bodyPr>
          <a:lstStyle/>
          <a:p>
            <a:r>
              <a:rPr lang="en-US" sz="2400"/>
              <a:t>Loss score – distance between actual and expected outputs</a:t>
            </a:r>
          </a:p>
        </p:txBody>
      </p:sp>
      <p:sp>
        <p:nvSpPr>
          <p:cNvPr id="21" name="Content Placeholder 20"/>
          <p:cNvSpPr>
            <a:spLocks noGrp="1"/>
          </p:cNvSpPr>
          <p:nvPr>
            <p:ph sz="quarter" idx="13"/>
          </p:nvPr>
        </p:nvSpPr>
        <p:spPr>
          <a:xfrm>
            <a:off x="7998594" y="673176"/>
            <a:ext cx="4119612" cy="6050070"/>
          </a:xfrm>
        </p:spPr>
        <p:txBody>
          <a:bodyPr vert="horz" lIns="91440" tIns="45720" rIns="91440" bIns="45720" rtlCol="0" anchor="t">
            <a:noAutofit/>
          </a:bodyPr>
          <a:lstStyle/>
          <a:p>
            <a:pPr marL="342900" indent="-342900">
              <a:buClr>
                <a:prstClr val="black"/>
              </a:buClr>
            </a:pPr>
            <a:r>
              <a:rPr lang="en-US" sz="2200" cap="none"/>
              <a:t>The </a:t>
            </a:r>
            <a:r>
              <a:rPr lang="en-US" sz="2200" b="1" i="1" cap="none">
                <a:solidFill>
                  <a:srgbClr val="7030A0"/>
                </a:solidFill>
                <a:latin typeface="TW Cen MT"/>
              </a:rPr>
              <a:t>loss function </a:t>
            </a:r>
            <a:r>
              <a:rPr lang="en-US" sz="2200" cap="none">
                <a:solidFill>
                  <a:srgbClr val="000000"/>
                </a:solidFill>
                <a:latin typeface="TW Cen MT"/>
              </a:rPr>
              <a:t>of the Network measures the difference between the calculated output (from a given input) and an expected output</a:t>
            </a:r>
            <a:endParaRPr lang="en-US" sz="2200" cap="none"/>
          </a:p>
          <a:p>
            <a:r>
              <a:rPr lang="en-US" sz="2200" cap="none"/>
              <a:t>The </a:t>
            </a:r>
            <a:r>
              <a:rPr lang="en-US" sz="2200" b="1" i="1" cap="none">
                <a:solidFill>
                  <a:srgbClr val="7030A0"/>
                </a:solidFill>
              </a:rPr>
              <a:t>loss function </a:t>
            </a:r>
            <a:r>
              <a:rPr lang="en-US" sz="2200" cap="none"/>
              <a:t>is also called the </a:t>
            </a:r>
            <a:r>
              <a:rPr lang="en-US" sz="2200" b="1" i="1" cap="none">
                <a:solidFill>
                  <a:srgbClr val="7030A0"/>
                </a:solidFill>
              </a:rPr>
              <a:t>objective function or cost function</a:t>
            </a:r>
          </a:p>
          <a:p>
            <a:r>
              <a:rPr lang="en-US" sz="2200" b="1" i="1" cap="none">
                <a:solidFill>
                  <a:srgbClr val="7030A0"/>
                </a:solidFill>
              </a:rPr>
              <a:t>The loss function </a:t>
            </a:r>
            <a:r>
              <a:rPr lang="en-US" sz="2200" cap="none"/>
              <a:t>takes the predictions of the network and the true targets and computes a </a:t>
            </a:r>
            <a:r>
              <a:rPr lang="en-US" sz="2200" b="1" i="1" cap="none"/>
              <a:t>distance or Loss score</a:t>
            </a:r>
          </a:p>
          <a:p>
            <a:r>
              <a:rPr lang="en-US" sz="2200" cap="none"/>
              <a:t>The </a:t>
            </a:r>
            <a:r>
              <a:rPr lang="en-US" sz="2200" b="1" i="1" cap="none"/>
              <a:t>distance or Loss score </a:t>
            </a:r>
            <a:r>
              <a:rPr lang="en-US" sz="2200" cap="none"/>
              <a:t>describes how well the network has done on this specific input</a:t>
            </a:r>
          </a:p>
        </p:txBody>
      </p:sp>
      <p:grpSp>
        <p:nvGrpSpPr>
          <p:cNvPr id="15" name="Group 14"/>
          <p:cNvGrpSpPr/>
          <p:nvPr/>
        </p:nvGrpSpPr>
        <p:grpSpPr>
          <a:xfrm>
            <a:off x="257861" y="832138"/>
            <a:ext cx="3724757" cy="3563085"/>
            <a:chOff x="257861" y="832138"/>
            <a:chExt cx="3724757" cy="3563085"/>
          </a:xfrm>
        </p:grpSpPr>
        <p:sp>
          <p:nvSpPr>
            <p:cNvPr id="4" name="TextBox 3"/>
            <p:cNvSpPr txBox="1"/>
            <p:nvPr/>
          </p:nvSpPr>
          <p:spPr>
            <a:xfrm>
              <a:off x="257861" y="1952867"/>
              <a:ext cx="849528" cy="338554"/>
            </a:xfrm>
            <a:prstGeom prst="rect">
              <a:avLst/>
            </a:prstGeom>
            <a:noFill/>
            <a:ln w="38100">
              <a:solidFill>
                <a:srgbClr val="7030A0"/>
              </a:solidFill>
            </a:ln>
          </p:spPr>
          <p:txBody>
            <a:bodyPr wrap="none" rtlCol="0">
              <a:spAutoFit/>
            </a:bodyPr>
            <a:lstStyle/>
            <a:p>
              <a:r>
                <a:rPr lang="en-US" sz="1600"/>
                <a:t>Weights</a:t>
              </a:r>
            </a:p>
          </p:txBody>
        </p:sp>
        <p:cxnSp>
          <p:nvCxnSpPr>
            <p:cNvPr id="6" name="Straight Arrow Connector 5"/>
            <p:cNvCxnSpPr/>
            <p:nvPr/>
          </p:nvCxnSpPr>
          <p:spPr>
            <a:xfrm flipV="1">
              <a:off x="1107389" y="2100875"/>
              <a:ext cx="885040" cy="1"/>
            </a:xfrm>
            <a:prstGeom prst="straightConnector1">
              <a:avLst/>
            </a:prstGeom>
            <a:ln w="444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992430" y="1788298"/>
              <a:ext cx="1977514" cy="584775"/>
            </a:xfrm>
            <a:prstGeom prst="rect">
              <a:avLst/>
            </a:prstGeom>
            <a:noFill/>
            <a:ln w="38100">
              <a:solidFill>
                <a:srgbClr val="7030A0"/>
              </a:solidFill>
            </a:ln>
          </p:spPr>
          <p:txBody>
            <a:bodyPr wrap="square" rtlCol="0">
              <a:spAutoFit/>
            </a:bodyPr>
            <a:lstStyle/>
            <a:p>
              <a:pPr algn="ctr"/>
              <a:r>
                <a:rPr lang="en-US" sz="1600"/>
                <a:t>Layer</a:t>
              </a:r>
            </a:p>
            <a:p>
              <a:pPr algn="ctr"/>
              <a:r>
                <a:rPr lang="en-US" sz="1600"/>
                <a:t>(Data transformation)</a:t>
              </a:r>
            </a:p>
          </p:txBody>
        </p:sp>
        <p:sp>
          <p:nvSpPr>
            <p:cNvPr id="8" name="TextBox 7"/>
            <p:cNvSpPr txBox="1"/>
            <p:nvPr/>
          </p:nvSpPr>
          <p:spPr>
            <a:xfrm>
              <a:off x="2528719" y="832138"/>
              <a:ext cx="755335" cy="338554"/>
            </a:xfrm>
            <a:prstGeom prst="rect">
              <a:avLst/>
            </a:prstGeom>
            <a:noFill/>
            <a:ln w="38100">
              <a:solidFill>
                <a:srgbClr val="7030A0"/>
              </a:solidFill>
            </a:ln>
          </p:spPr>
          <p:txBody>
            <a:bodyPr wrap="none" rtlCol="0">
              <a:spAutoFit/>
            </a:bodyPr>
            <a:lstStyle/>
            <a:p>
              <a:r>
                <a:rPr lang="en-US" sz="1600"/>
                <a:t>Input </a:t>
              </a:r>
              <a:r>
                <a:rPr lang="en-US" sz="1600" b="1" i="1"/>
                <a:t>X</a:t>
              </a:r>
            </a:p>
          </p:txBody>
        </p:sp>
        <p:cxnSp>
          <p:nvCxnSpPr>
            <p:cNvPr id="9" name="Straight Arrow Connector 8"/>
            <p:cNvCxnSpPr/>
            <p:nvPr/>
          </p:nvCxnSpPr>
          <p:spPr>
            <a:xfrm>
              <a:off x="1107389" y="3006775"/>
              <a:ext cx="885040" cy="3417"/>
            </a:xfrm>
            <a:prstGeom prst="straightConnector1">
              <a:avLst/>
            </a:prstGeom>
            <a:ln w="444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Down Arrow 9"/>
            <p:cNvSpPr/>
            <p:nvPr/>
          </p:nvSpPr>
          <p:spPr>
            <a:xfrm>
              <a:off x="2782760" y="1185365"/>
              <a:ext cx="247255" cy="6029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extBox 10"/>
            <p:cNvSpPr txBox="1"/>
            <p:nvPr/>
          </p:nvSpPr>
          <p:spPr>
            <a:xfrm>
              <a:off x="2021684" y="2675135"/>
              <a:ext cx="1960934" cy="584775"/>
            </a:xfrm>
            <a:prstGeom prst="rect">
              <a:avLst/>
            </a:prstGeom>
            <a:noFill/>
            <a:ln w="38100">
              <a:solidFill>
                <a:srgbClr val="7030A0"/>
              </a:solidFill>
            </a:ln>
          </p:spPr>
          <p:txBody>
            <a:bodyPr wrap="square" rtlCol="0">
              <a:spAutoFit/>
            </a:bodyPr>
            <a:lstStyle/>
            <a:p>
              <a:pPr algn="ctr"/>
              <a:r>
                <a:rPr lang="en-US" sz="1600"/>
                <a:t>Layer</a:t>
              </a:r>
            </a:p>
            <a:p>
              <a:pPr algn="ctr"/>
              <a:r>
                <a:rPr lang="en-US" sz="1600"/>
                <a:t>(Data transformation)</a:t>
              </a:r>
            </a:p>
          </p:txBody>
        </p:sp>
        <p:sp>
          <p:nvSpPr>
            <p:cNvPr id="12" name="Down Arrow 11"/>
            <p:cNvSpPr/>
            <p:nvPr/>
          </p:nvSpPr>
          <p:spPr>
            <a:xfrm>
              <a:off x="2793725" y="2391232"/>
              <a:ext cx="247255" cy="2839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 name="TextBox 13"/>
            <p:cNvSpPr txBox="1"/>
            <p:nvPr/>
          </p:nvSpPr>
          <p:spPr>
            <a:xfrm>
              <a:off x="257861" y="2840915"/>
              <a:ext cx="849528" cy="338554"/>
            </a:xfrm>
            <a:prstGeom prst="rect">
              <a:avLst/>
            </a:prstGeom>
            <a:noFill/>
            <a:ln w="38100">
              <a:solidFill>
                <a:srgbClr val="7030A0"/>
              </a:solidFill>
            </a:ln>
          </p:spPr>
          <p:txBody>
            <a:bodyPr wrap="none" rtlCol="0">
              <a:spAutoFit/>
            </a:bodyPr>
            <a:lstStyle/>
            <a:p>
              <a:r>
                <a:rPr lang="en-US" sz="1600"/>
                <a:t>Weights</a:t>
              </a:r>
            </a:p>
          </p:txBody>
        </p:sp>
        <mc:AlternateContent xmlns:mc="http://schemas.openxmlformats.org/markup-compatibility/2006">
          <mc:Choice xmlns:a14="http://schemas.microsoft.com/office/drawing/2010/main" Requires="a14">
            <p:sp>
              <p:nvSpPr>
                <p:cNvPr id="17" name="TextBox 16"/>
                <p:cNvSpPr txBox="1"/>
                <p:nvPr/>
              </p:nvSpPr>
              <p:spPr>
                <a:xfrm>
                  <a:off x="2021684" y="3810448"/>
                  <a:ext cx="1960934" cy="584775"/>
                </a:xfrm>
                <a:prstGeom prst="rect">
                  <a:avLst/>
                </a:prstGeom>
                <a:noFill/>
                <a:ln w="38100">
                  <a:solidFill>
                    <a:srgbClr val="7030A0"/>
                  </a:solidFill>
                </a:ln>
              </p:spPr>
              <p:txBody>
                <a:bodyPr wrap="square" rtlCol="0">
                  <a:spAutoFit/>
                </a:bodyPr>
                <a:lstStyle/>
                <a:p>
                  <a:pPr algn="ctr"/>
                  <a:r>
                    <a:rPr lang="en-US" sz="1600"/>
                    <a:t>Predictions</a:t>
                  </a:r>
                </a:p>
                <a:p>
                  <a:pPr algn="ctr"/>
                  <a14:m>
                    <m:oMathPara xmlns:m="http://schemas.openxmlformats.org/officeDocument/2006/math">
                      <m:oMathParaPr>
                        <m:jc m:val="centerGroup"/>
                      </m:oMathParaPr>
                      <m:oMath xmlns:m="http://schemas.openxmlformats.org/officeDocument/2006/math">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𝒀</m:t>
                            </m:r>
                          </m:e>
                          <m:sup>
                            <m:r>
                              <a:rPr lang="en-US" sz="1600" b="1" i="1" smtClean="0">
                                <a:latin typeface="Cambria Math" panose="02040503050406030204" pitchFamily="18" charset="0"/>
                              </a:rPr>
                              <m:t>′</m:t>
                            </m:r>
                          </m:sup>
                        </m:sSup>
                      </m:oMath>
                    </m:oMathPara>
                  </a14:m>
                  <a:endParaRPr lang="en-US" sz="1600" b="1"/>
                </a:p>
              </p:txBody>
            </p:sp>
          </mc:Choice>
          <mc:Fallback>
            <p:sp>
              <p:nvSpPr>
                <p:cNvPr id="17" name="TextBox 16"/>
                <p:cNvSpPr txBox="1">
                  <a:spLocks noRot="1" noChangeAspect="1" noMove="1" noResize="1" noEditPoints="1" noAdjustHandles="1" noChangeArrowheads="1" noChangeShapeType="1" noTextEdit="1"/>
                </p:cNvSpPr>
                <p:nvPr/>
              </p:nvSpPr>
              <p:spPr>
                <a:xfrm>
                  <a:off x="2021684" y="3810448"/>
                  <a:ext cx="1960934" cy="584775"/>
                </a:xfrm>
                <a:prstGeom prst="rect">
                  <a:avLst/>
                </a:prstGeom>
                <a:blipFill>
                  <a:blip r:embed="rId2"/>
                  <a:stretch>
                    <a:fillRect/>
                  </a:stretch>
                </a:blipFill>
                <a:ln w="38100">
                  <a:solidFill>
                    <a:srgbClr val="7030A0"/>
                  </a:solidFill>
                </a:ln>
              </p:spPr>
              <p:txBody>
                <a:bodyPr/>
                <a:lstStyle/>
                <a:p>
                  <a:r>
                    <a:rPr lang="en-US">
                      <a:noFill/>
                    </a:rPr>
                    <a:t> </a:t>
                  </a:r>
                </a:p>
              </p:txBody>
            </p:sp>
          </mc:Fallback>
        </mc:AlternateContent>
        <p:sp>
          <p:nvSpPr>
            <p:cNvPr id="20" name="Down Arrow 19"/>
            <p:cNvSpPr/>
            <p:nvPr/>
          </p:nvSpPr>
          <p:spPr>
            <a:xfrm>
              <a:off x="2857559" y="3259911"/>
              <a:ext cx="247255" cy="5303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34" name="Group 33"/>
          <p:cNvGrpSpPr/>
          <p:nvPr/>
        </p:nvGrpSpPr>
        <p:grpSpPr>
          <a:xfrm>
            <a:off x="4351147" y="4604853"/>
            <a:ext cx="1530417" cy="1106905"/>
            <a:chOff x="4351147" y="4604853"/>
            <a:chExt cx="1530417" cy="1106905"/>
          </a:xfrm>
        </p:grpSpPr>
        <p:sp>
          <p:nvSpPr>
            <p:cNvPr id="13" name="Oval 12"/>
            <p:cNvSpPr/>
            <p:nvPr/>
          </p:nvSpPr>
          <p:spPr>
            <a:xfrm>
              <a:off x="4351147" y="4604853"/>
              <a:ext cx="1530417" cy="1106905"/>
            </a:xfrm>
            <a:prstGeom prst="ellipse">
              <a:avLst/>
            </a:prstGeom>
            <a:no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505420" y="4719955"/>
              <a:ext cx="1271502" cy="830997"/>
            </a:xfrm>
            <a:prstGeom prst="rect">
              <a:avLst/>
            </a:prstGeom>
            <a:noFill/>
            <a:ln w="38100">
              <a:noFill/>
            </a:ln>
          </p:spPr>
          <p:txBody>
            <a:bodyPr wrap="none" rtlCol="0">
              <a:spAutoFit/>
            </a:bodyPr>
            <a:lstStyle/>
            <a:p>
              <a:r>
                <a:rPr lang="en-US" sz="2400" b="1"/>
                <a:t>Loss </a:t>
              </a:r>
            </a:p>
            <a:p>
              <a:r>
                <a:rPr lang="en-US" sz="2400" b="1"/>
                <a:t>Function</a:t>
              </a:r>
            </a:p>
          </p:txBody>
        </p:sp>
      </p:grpSp>
      <mc:AlternateContent xmlns:mc="http://schemas.openxmlformats.org/markup-compatibility/2006">
        <mc:Choice xmlns:a14="http://schemas.microsoft.com/office/drawing/2010/main" Requires="a14">
          <p:sp>
            <p:nvSpPr>
              <p:cNvPr id="24" name="TextBox 23"/>
              <p:cNvSpPr txBox="1"/>
              <p:nvPr/>
            </p:nvSpPr>
            <p:spPr>
              <a:xfrm>
                <a:off x="5907050" y="3790259"/>
                <a:ext cx="1960934" cy="584775"/>
              </a:xfrm>
              <a:prstGeom prst="rect">
                <a:avLst/>
              </a:prstGeom>
              <a:noFill/>
              <a:ln w="38100">
                <a:solidFill>
                  <a:srgbClr val="7030A0"/>
                </a:solidFill>
              </a:ln>
            </p:spPr>
            <p:txBody>
              <a:bodyPr wrap="square" rtlCol="0">
                <a:spAutoFit/>
              </a:bodyPr>
              <a:lstStyle/>
              <a:p>
                <a:pPr algn="ctr"/>
                <a:r>
                  <a:rPr lang="en-US" sz="1600"/>
                  <a:t>True Targets</a:t>
                </a:r>
              </a:p>
              <a:p>
                <a:pPr algn="ct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𝒀</m:t>
                      </m:r>
                    </m:oMath>
                  </m:oMathPara>
                </a14:m>
                <a:endParaRPr lang="en-US" sz="1600" b="1"/>
              </a:p>
            </p:txBody>
          </p:sp>
        </mc:Choice>
        <mc:Fallback>
          <p:sp>
            <p:nvSpPr>
              <p:cNvPr id="24" name="TextBox 23"/>
              <p:cNvSpPr txBox="1">
                <a:spLocks noRot="1" noChangeAspect="1" noMove="1" noResize="1" noEditPoints="1" noAdjustHandles="1" noChangeArrowheads="1" noChangeShapeType="1" noTextEdit="1"/>
              </p:cNvSpPr>
              <p:nvPr/>
            </p:nvSpPr>
            <p:spPr>
              <a:xfrm>
                <a:off x="5907050" y="3790259"/>
                <a:ext cx="1960934" cy="584775"/>
              </a:xfrm>
              <a:prstGeom prst="rect">
                <a:avLst/>
              </a:prstGeom>
              <a:blipFill>
                <a:blip r:embed="rId3"/>
                <a:stretch>
                  <a:fillRect/>
                </a:stretch>
              </a:blipFill>
              <a:ln w="38100">
                <a:solidFill>
                  <a:srgbClr val="7030A0"/>
                </a:solidFill>
              </a:ln>
            </p:spPr>
            <p:txBody>
              <a:bodyPr/>
              <a:lstStyle/>
              <a:p>
                <a:r>
                  <a:rPr lang="en-US">
                    <a:noFill/>
                  </a:rPr>
                  <a:t> </a:t>
                </a:r>
              </a:p>
            </p:txBody>
          </p:sp>
        </mc:Fallback>
      </mc:AlternateContent>
      <p:cxnSp>
        <p:nvCxnSpPr>
          <p:cNvPr id="26" name="Straight Arrow Connector 25"/>
          <p:cNvCxnSpPr>
            <a:stCxn id="13" idx="4"/>
            <a:endCxn id="16" idx="0"/>
          </p:cNvCxnSpPr>
          <p:nvPr/>
        </p:nvCxnSpPr>
        <p:spPr>
          <a:xfrm flipH="1">
            <a:off x="5114117" y="5711758"/>
            <a:ext cx="2239" cy="231841"/>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3" idx="2"/>
          </p:cNvCxnSpPr>
          <p:nvPr/>
        </p:nvCxnSpPr>
        <p:spPr>
          <a:xfrm>
            <a:off x="2981187" y="4395223"/>
            <a:ext cx="1369960" cy="763083"/>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3" idx="6"/>
          </p:cNvCxnSpPr>
          <p:nvPr/>
        </p:nvCxnSpPr>
        <p:spPr>
          <a:xfrm flipH="1">
            <a:off x="5881564" y="4394512"/>
            <a:ext cx="994087" cy="763794"/>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3925397" y="5892249"/>
            <a:ext cx="2377440" cy="830997"/>
            <a:chOff x="3925397" y="5892249"/>
            <a:chExt cx="2377440" cy="830997"/>
          </a:xfrm>
        </p:grpSpPr>
        <p:sp>
          <p:nvSpPr>
            <p:cNvPr id="16" name="Rounded Rectangle 15"/>
            <p:cNvSpPr/>
            <p:nvPr/>
          </p:nvSpPr>
          <p:spPr>
            <a:xfrm>
              <a:off x="3925397" y="5943599"/>
              <a:ext cx="2377440" cy="7796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10062" y="5892249"/>
              <a:ext cx="868892" cy="830997"/>
            </a:xfrm>
            <a:prstGeom prst="rect">
              <a:avLst/>
            </a:prstGeom>
            <a:noFill/>
            <a:ln w="38100">
              <a:noFill/>
            </a:ln>
          </p:spPr>
          <p:txBody>
            <a:bodyPr wrap="none" rtlCol="0">
              <a:spAutoFit/>
            </a:bodyPr>
            <a:lstStyle/>
            <a:p>
              <a:r>
                <a:rPr lang="en-US" sz="2400" b="1"/>
                <a:t>Loss </a:t>
              </a:r>
            </a:p>
            <a:p>
              <a:r>
                <a:rPr lang="en-US" sz="2400" b="1"/>
                <a:t>Score</a:t>
              </a:r>
            </a:p>
          </p:txBody>
        </p:sp>
      </p:grpSp>
    </p:spTree>
    <p:extLst>
      <p:ext uri="{BB962C8B-B14F-4D97-AF65-F5344CB8AC3E}">
        <p14:creationId xmlns:p14="http://schemas.microsoft.com/office/powerpoint/2010/main" val="67458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9653" y="267237"/>
            <a:ext cx="10364451" cy="405938"/>
          </a:xfrm>
        </p:spPr>
        <p:txBody>
          <a:bodyPr>
            <a:noAutofit/>
          </a:bodyPr>
          <a:lstStyle/>
          <a:p>
            <a:r>
              <a:rPr lang="en-US" sz="2400"/>
              <a:t>Weight adjustments to minimize the loss score</a:t>
            </a:r>
          </a:p>
        </p:txBody>
      </p:sp>
      <p:sp>
        <p:nvSpPr>
          <p:cNvPr id="21" name="Content Placeholder 20"/>
          <p:cNvSpPr>
            <a:spLocks noGrp="1"/>
          </p:cNvSpPr>
          <p:nvPr>
            <p:ph sz="quarter" idx="13"/>
          </p:nvPr>
        </p:nvSpPr>
        <p:spPr>
          <a:xfrm>
            <a:off x="7998594" y="673176"/>
            <a:ext cx="4119612" cy="6050070"/>
          </a:xfrm>
        </p:spPr>
        <p:txBody>
          <a:bodyPr vert="horz" lIns="91440" tIns="45720" rIns="91440" bIns="45720" rtlCol="0" anchor="t">
            <a:noAutofit/>
          </a:bodyPr>
          <a:lstStyle/>
          <a:p>
            <a:r>
              <a:rPr lang="en-US" sz="2200" cap="none"/>
              <a:t>The fundamental concept of Deep Learning is to use the </a:t>
            </a:r>
            <a:r>
              <a:rPr lang="en-US" sz="2200" b="1" i="1" cap="none">
                <a:solidFill>
                  <a:srgbClr val="7030A0"/>
                </a:solidFill>
              </a:rPr>
              <a:t>Loss Score as a feedback signal </a:t>
            </a:r>
            <a:r>
              <a:rPr lang="en-US" sz="2200" cap="none"/>
              <a:t>to adjust the values of the weights</a:t>
            </a:r>
          </a:p>
          <a:p>
            <a:r>
              <a:rPr lang="en-US" sz="2200" cap="none"/>
              <a:t>The weight adjustment is the job of the </a:t>
            </a:r>
            <a:r>
              <a:rPr lang="en-US" sz="2200" b="1" i="1" cap="none">
                <a:solidFill>
                  <a:srgbClr val="7030A0"/>
                </a:solidFill>
              </a:rPr>
              <a:t>Optimizer,</a:t>
            </a:r>
            <a:r>
              <a:rPr lang="en-US" sz="2200" cap="none"/>
              <a:t> which implements the </a:t>
            </a:r>
            <a:r>
              <a:rPr lang="en-US" sz="2200" b="1" i="1" cap="none">
                <a:solidFill>
                  <a:srgbClr val="7030A0"/>
                </a:solidFill>
              </a:rPr>
              <a:t>Backpropagation Algorithm</a:t>
            </a:r>
            <a:r>
              <a:rPr lang="en-US" sz="2200" cap="none"/>
              <a:t>, the central algorithm in Deep Learning</a:t>
            </a:r>
          </a:p>
          <a:p>
            <a:r>
              <a:rPr lang="en-US" sz="2200" cap="none"/>
              <a:t>The </a:t>
            </a:r>
            <a:r>
              <a:rPr lang="en-US" sz="2200" b="1" cap="none"/>
              <a:t>direction in which the weights</a:t>
            </a:r>
            <a:r>
              <a:rPr lang="en-US" sz="2200" b="1" i="1" cap="none">
                <a:solidFill>
                  <a:srgbClr val="7030A0"/>
                </a:solidFill>
              </a:rPr>
              <a:t> </a:t>
            </a:r>
            <a:r>
              <a:rPr lang="en-US" sz="2200" cap="none"/>
              <a:t>are adjusted will lower the </a:t>
            </a:r>
            <a:r>
              <a:rPr lang="en-US" sz="2200" b="1" i="1" cap="none">
                <a:solidFill>
                  <a:srgbClr val="7030A0"/>
                </a:solidFill>
              </a:rPr>
              <a:t>Loss Score </a:t>
            </a:r>
            <a:r>
              <a:rPr lang="en-US" sz="2200" cap="none"/>
              <a:t>for the current example input</a:t>
            </a:r>
          </a:p>
        </p:txBody>
      </p:sp>
      <p:grpSp>
        <p:nvGrpSpPr>
          <p:cNvPr id="3" name="Group 2"/>
          <p:cNvGrpSpPr/>
          <p:nvPr/>
        </p:nvGrpSpPr>
        <p:grpSpPr>
          <a:xfrm>
            <a:off x="666517" y="832138"/>
            <a:ext cx="7201467" cy="5891108"/>
            <a:chOff x="666517" y="832138"/>
            <a:chExt cx="7201467" cy="5891108"/>
          </a:xfrm>
        </p:grpSpPr>
        <p:grpSp>
          <p:nvGrpSpPr>
            <p:cNvPr id="15" name="Group 14"/>
            <p:cNvGrpSpPr/>
            <p:nvPr/>
          </p:nvGrpSpPr>
          <p:grpSpPr>
            <a:xfrm>
              <a:off x="666517" y="832138"/>
              <a:ext cx="3316101" cy="3563085"/>
              <a:chOff x="666517" y="832138"/>
              <a:chExt cx="3316101" cy="3563085"/>
            </a:xfrm>
          </p:grpSpPr>
          <p:sp>
            <p:nvSpPr>
              <p:cNvPr id="4" name="TextBox 3"/>
              <p:cNvSpPr txBox="1"/>
              <p:nvPr/>
            </p:nvSpPr>
            <p:spPr>
              <a:xfrm>
                <a:off x="666517" y="1941286"/>
                <a:ext cx="849528" cy="338554"/>
              </a:xfrm>
              <a:prstGeom prst="rect">
                <a:avLst/>
              </a:prstGeom>
              <a:noFill/>
              <a:ln w="38100">
                <a:solidFill>
                  <a:srgbClr val="7030A0"/>
                </a:solidFill>
              </a:ln>
            </p:spPr>
            <p:txBody>
              <a:bodyPr wrap="none" rtlCol="0">
                <a:spAutoFit/>
              </a:bodyPr>
              <a:lstStyle/>
              <a:p>
                <a:r>
                  <a:rPr lang="en-US" sz="1600"/>
                  <a:t>Weights</a:t>
                </a:r>
              </a:p>
            </p:txBody>
          </p:sp>
          <p:cxnSp>
            <p:nvCxnSpPr>
              <p:cNvPr id="6" name="Straight Arrow Connector 5"/>
              <p:cNvCxnSpPr>
                <a:stCxn id="4" idx="3"/>
              </p:cNvCxnSpPr>
              <p:nvPr/>
            </p:nvCxnSpPr>
            <p:spPr>
              <a:xfrm flipV="1">
                <a:off x="1516045" y="2100876"/>
                <a:ext cx="476384" cy="9687"/>
              </a:xfrm>
              <a:prstGeom prst="straightConnector1">
                <a:avLst/>
              </a:prstGeom>
              <a:ln w="444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992430" y="1788298"/>
                <a:ext cx="1977514" cy="584775"/>
              </a:xfrm>
              <a:prstGeom prst="rect">
                <a:avLst/>
              </a:prstGeom>
              <a:noFill/>
              <a:ln w="38100">
                <a:solidFill>
                  <a:srgbClr val="7030A0"/>
                </a:solidFill>
              </a:ln>
            </p:spPr>
            <p:txBody>
              <a:bodyPr wrap="square" rtlCol="0">
                <a:spAutoFit/>
              </a:bodyPr>
              <a:lstStyle/>
              <a:p>
                <a:pPr algn="ctr"/>
                <a:r>
                  <a:rPr lang="en-US" sz="1600"/>
                  <a:t>Layer</a:t>
                </a:r>
              </a:p>
              <a:p>
                <a:pPr algn="ctr"/>
                <a:r>
                  <a:rPr lang="en-US" sz="1600"/>
                  <a:t>(Data transformation)</a:t>
                </a:r>
              </a:p>
            </p:txBody>
          </p:sp>
          <p:sp>
            <p:nvSpPr>
              <p:cNvPr id="8" name="TextBox 7"/>
              <p:cNvSpPr txBox="1"/>
              <p:nvPr/>
            </p:nvSpPr>
            <p:spPr>
              <a:xfrm>
                <a:off x="2528719" y="832138"/>
                <a:ext cx="755335" cy="338554"/>
              </a:xfrm>
              <a:prstGeom prst="rect">
                <a:avLst/>
              </a:prstGeom>
              <a:noFill/>
              <a:ln w="38100">
                <a:solidFill>
                  <a:srgbClr val="7030A0"/>
                </a:solidFill>
              </a:ln>
            </p:spPr>
            <p:txBody>
              <a:bodyPr wrap="none" rtlCol="0">
                <a:spAutoFit/>
              </a:bodyPr>
              <a:lstStyle/>
              <a:p>
                <a:r>
                  <a:rPr lang="en-US" sz="1600"/>
                  <a:t>Input </a:t>
                </a:r>
                <a:r>
                  <a:rPr lang="en-US" sz="1600" b="1" i="1"/>
                  <a:t>X</a:t>
                </a:r>
              </a:p>
            </p:txBody>
          </p:sp>
          <p:cxnSp>
            <p:nvCxnSpPr>
              <p:cNvPr id="9" name="Straight Arrow Connector 8"/>
              <p:cNvCxnSpPr>
                <a:stCxn id="14" idx="3"/>
                <a:endCxn id="11" idx="1"/>
              </p:cNvCxnSpPr>
              <p:nvPr/>
            </p:nvCxnSpPr>
            <p:spPr>
              <a:xfrm>
                <a:off x="1531615" y="2957897"/>
                <a:ext cx="490069" cy="9626"/>
              </a:xfrm>
              <a:prstGeom prst="straightConnector1">
                <a:avLst/>
              </a:prstGeom>
              <a:ln w="444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Down Arrow 9"/>
              <p:cNvSpPr/>
              <p:nvPr/>
            </p:nvSpPr>
            <p:spPr>
              <a:xfrm>
                <a:off x="2782760" y="1185365"/>
                <a:ext cx="247255" cy="6029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extBox 10"/>
              <p:cNvSpPr txBox="1"/>
              <p:nvPr/>
            </p:nvSpPr>
            <p:spPr>
              <a:xfrm>
                <a:off x="2021684" y="2675135"/>
                <a:ext cx="1960934" cy="584775"/>
              </a:xfrm>
              <a:prstGeom prst="rect">
                <a:avLst/>
              </a:prstGeom>
              <a:noFill/>
              <a:ln w="38100">
                <a:solidFill>
                  <a:srgbClr val="7030A0"/>
                </a:solidFill>
              </a:ln>
            </p:spPr>
            <p:txBody>
              <a:bodyPr wrap="square" rtlCol="0">
                <a:spAutoFit/>
              </a:bodyPr>
              <a:lstStyle/>
              <a:p>
                <a:pPr algn="ctr"/>
                <a:r>
                  <a:rPr lang="en-US" sz="1600"/>
                  <a:t>Layer</a:t>
                </a:r>
              </a:p>
              <a:p>
                <a:pPr algn="ctr"/>
                <a:r>
                  <a:rPr lang="en-US" sz="1600"/>
                  <a:t>(Data transformation)</a:t>
                </a:r>
              </a:p>
            </p:txBody>
          </p:sp>
          <p:sp>
            <p:nvSpPr>
              <p:cNvPr id="12" name="Down Arrow 11"/>
              <p:cNvSpPr/>
              <p:nvPr/>
            </p:nvSpPr>
            <p:spPr>
              <a:xfrm>
                <a:off x="2793725" y="2391232"/>
                <a:ext cx="247255" cy="2839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 name="TextBox 13"/>
              <p:cNvSpPr txBox="1"/>
              <p:nvPr/>
            </p:nvSpPr>
            <p:spPr>
              <a:xfrm>
                <a:off x="682087" y="2788620"/>
                <a:ext cx="849528" cy="338554"/>
              </a:xfrm>
              <a:prstGeom prst="rect">
                <a:avLst/>
              </a:prstGeom>
              <a:noFill/>
              <a:ln w="38100">
                <a:solidFill>
                  <a:srgbClr val="7030A0"/>
                </a:solidFill>
              </a:ln>
            </p:spPr>
            <p:txBody>
              <a:bodyPr wrap="none" rtlCol="0">
                <a:spAutoFit/>
              </a:bodyPr>
              <a:lstStyle/>
              <a:p>
                <a:r>
                  <a:rPr lang="en-US" sz="1600"/>
                  <a:t>Weights</a:t>
                </a:r>
              </a:p>
            </p:txBody>
          </p:sp>
          <mc:AlternateContent xmlns:mc="http://schemas.openxmlformats.org/markup-compatibility/2006">
            <mc:Choice xmlns:a14="http://schemas.microsoft.com/office/drawing/2010/main" Requires="a14">
              <p:sp>
                <p:nvSpPr>
                  <p:cNvPr id="17" name="TextBox 16"/>
                  <p:cNvSpPr txBox="1"/>
                  <p:nvPr/>
                </p:nvSpPr>
                <p:spPr>
                  <a:xfrm>
                    <a:off x="2021684" y="3810448"/>
                    <a:ext cx="1960934" cy="584775"/>
                  </a:xfrm>
                  <a:prstGeom prst="rect">
                    <a:avLst/>
                  </a:prstGeom>
                  <a:noFill/>
                  <a:ln w="38100">
                    <a:solidFill>
                      <a:srgbClr val="7030A0"/>
                    </a:solidFill>
                  </a:ln>
                </p:spPr>
                <p:txBody>
                  <a:bodyPr wrap="square" rtlCol="0">
                    <a:spAutoFit/>
                  </a:bodyPr>
                  <a:lstStyle/>
                  <a:p>
                    <a:pPr algn="ctr"/>
                    <a:r>
                      <a:rPr lang="en-US" sz="1600"/>
                      <a:t>Predictions</a:t>
                    </a:r>
                  </a:p>
                  <a:p>
                    <a:pPr algn="ctr"/>
                    <a14:m>
                      <m:oMathPara xmlns:m="http://schemas.openxmlformats.org/officeDocument/2006/math">
                        <m:oMathParaPr>
                          <m:jc m:val="centerGroup"/>
                        </m:oMathParaPr>
                        <m:oMath xmlns:m="http://schemas.openxmlformats.org/officeDocument/2006/math">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𝒀</m:t>
                              </m:r>
                            </m:e>
                            <m:sup>
                              <m:r>
                                <a:rPr lang="en-US" sz="1600" b="1" i="1" smtClean="0">
                                  <a:latin typeface="Cambria Math" panose="02040503050406030204" pitchFamily="18" charset="0"/>
                                </a:rPr>
                                <m:t>′</m:t>
                              </m:r>
                            </m:sup>
                          </m:sSup>
                        </m:oMath>
                      </m:oMathPara>
                    </a14:m>
                    <a:endParaRPr lang="en-US" sz="1600" b="1"/>
                  </a:p>
                </p:txBody>
              </p:sp>
            </mc:Choice>
            <mc:Fallback>
              <p:sp>
                <p:nvSpPr>
                  <p:cNvPr id="17" name="TextBox 16"/>
                  <p:cNvSpPr txBox="1">
                    <a:spLocks noRot="1" noChangeAspect="1" noMove="1" noResize="1" noEditPoints="1" noAdjustHandles="1" noChangeArrowheads="1" noChangeShapeType="1" noTextEdit="1"/>
                  </p:cNvSpPr>
                  <p:nvPr/>
                </p:nvSpPr>
                <p:spPr>
                  <a:xfrm>
                    <a:off x="2021684" y="3810448"/>
                    <a:ext cx="1960934" cy="584775"/>
                  </a:xfrm>
                  <a:prstGeom prst="rect">
                    <a:avLst/>
                  </a:prstGeom>
                  <a:blipFill>
                    <a:blip r:embed="rId2"/>
                    <a:stretch>
                      <a:fillRect/>
                    </a:stretch>
                  </a:blipFill>
                  <a:ln w="38100">
                    <a:solidFill>
                      <a:srgbClr val="7030A0"/>
                    </a:solidFill>
                  </a:ln>
                </p:spPr>
                <p:txBody>
                  <a:bodyPr/>
                  <a:lstStyle/>
                  <a:p>
                    <a:r>
                      <a:rPr lang="en-US">
                        <a:noFill/>
                      </a:rPr>
                      <a:t> </a:t>
                    </a:r>
                  </a:p>
                </p:txBody>
              </p:sp>
            </mc:Fallback>
          </mc:AlternateContent>
          <p:sp>
            <p:nvSpPr>
              <p:cNvPr id="20" name="Down Arrow 19"/>
              <p:cNvSpPr/>
              <p:nvPr/>
            </p:nvSpPr>
            <p:spPr>
              <a:xfrm>
                <a:off x="2857559" y="3259911"/>
                <a:ext cx="247255" cy="5303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34" name="Group 33"/>
            <p:cNvGrpSpPr/>
            <p:nvPr/>
          </p:nvGrpSpPr>
          <p:grpSpPr>
            <a:xfrm>
              <a:off x="4351147" y="4604853"/>
              <a:ext cx="1530417" cy="1106905"/>
              <a:chOff x="4351147" y="4604853"/>
              <a:chExt cx="1530417" cy="1106905"/>
            </a:xfrm>
          </p:grpSpPr>
          <p:sp>
            <p:nvSpPr>
              <p:cNvPr id="13" name="Oval 12"/>
              <p:cNvSpPr/>
              <p:nvPr/>
            </p:nvSpPr>
            <p:spPr>
              <a:xfrm>
                <a:off x="4351147" y="4604853"/>
                <a:ext cx="1530417" cy="1106905"/>
              </a:xfrm>
              <a:prstGeom prst="ellipse">
                <a:avLst/>
              </a:prstGeom>
              <a:no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505420" y="4719955"/>
                <a:ext cx="1271502" cy="830997"/>
              </a:xfrm>
              <a:prstGeom prst="rect">
                <a:avLst/>
              </a:prstGeom>
              <a:noFill/>
              <a:ln w="38100">
                <a:noFill/>
              </a:ln>
            </p:spPr>
            <p:txBody>
              <a:bodyPr wrap="none" rtlCol="0">
                <a:spAutoFit/>
              </a:bodyPr>
              <a:lstStyle/>
              <a:p>
                <a:r>
                  <a:rPr lang="en-US" sz="2400" b="1"/>
                  <a:t>Loss </a:t>
                </a:r>
              </a:p>
              <a:p>
                <a:r>
                  <a:rPr lang="en-US" sz="2400" b="1"/>
                  <a:t>Function</a:t>
                </a:r>
              </a:p>
            </p:txBody>
          </p:sp>
        </p:grpSp>
        <mc:AlternateContent xmlns:mc="http://schemas.openxmlformats.org/markup-compatibility/2006">
          <mc:Choice xmlns:a14="http://schemas.microsoft.com/office/drawing/2010/main" Requires="a14">
            <p:sp>
              <p:nvSpPr>
                <p:cNvPr id="24" name="TextBox 23"/>
                <p:cNvSpPr txBox="1"/>
                <p:nvPr/>
              </p:nvSpPr>
              <p:spPr>
                <a:xfrm>
                  <a:off x="5907050" y="3790259"/>
                  <a:ext cx="1960934" cy="584775"/>
                </a:xfrm>
                <a:prstGeom prst="rect">
                  <a:avLst/>
                </a:prstGeom>
                <a:noFill/>
                <a:ln w="38100">
                  <a:solidFill>
                    <a:srgbClr val="7030A0"/>
                  </a:solidFill>
                </a:ln>
              </p:spPr>
              <p:txBody>
                <a:bodyPr wrap="square" rtlCol="0">
                  <a:spAutoFit/>
                </a:bodyPr>
                <a:lstStyle/>
                <a:p>
                  <a:pPr algn="ctr"/>
                  <a:r>
                    <a:rPr lang="en-US" sz="1600"/>
                    <a:t>True Targets</a:t>
                  </a:r>
                </a:p>
                <a:p>
                  <a:pPr algn="ct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𝒀</m:t>
                        </m:r>
                      </m:oMath>
                    </m:oMathPara>
                  </a14:m>
                  <a:endParaRPr lang="en-US" sz="1600" b="1"/>
                </a:p>
              </p:txBody>
            </p:sp>
          </mc:Choice>
          <mc:Fallback>
            <p:sp>
              <p:nvSpPr>
                <p:cNvPr id="24" name="TextBox 23"/>
                <p:cNvSpPr txBox="1">
                  <a:spLocks noRot="1" noChangeAspect="1" noMove="1" noResize="1" noEditPoints="1" noAdjustHandles="1" noChangeArrowheads="1" noChangeShapeType="1" noTextEdit="1"/>
                </p:cNvSpPr>
                <p:nvPr/>
              </p:nvSpPr>
              <p:spPr>
                <a:xfrm>
                  <a:off x="5907050" y="3790259"/>
                  <a:ext cx="1960934" cy="584775"/>
                </a:xfrm>
                <a:prstGeom prst="rect">
                  <a:avLst/>
                </a:prstGeom>
                <a:blipFill>
                  <a:blip r:embed="rId3"/>
                  <a:stretch>
                    <a:fillRect/>
                  </a:stretch>
                </a:blipFill>
                <a:ln w="38100">
                  <a:solidFill>
                    <a:srgbClr val="7030A0"/>
                  </a:solidFill>
                </a:ln>
              </p:spPr>
              <p:txBody>
                <a:bodyPr/>
                <a:lstStyle/>
                <a:p>
                  <a:r>
                    <a:rPr lang="en-US">
                      <a:noFill/>
                    </a:rPr>
                    <a:t> </a:t>
                  </a:r>
                </a:p>
              </p:txBody>
            </p:sp>
          </mc:Fallback>
        </mc:AlternateContent>
        <p:cxnSp>
          <p:nvCxnSpPr>
            <p:cNvPr id="26" name="Straight Arrow Connector 25"/>
            <p:cNvCxnSpPr>
              <a:stCxn id="13" idx="4"/>
              <a:endCxn id="16" idx="0"/>
            </p:cNvCxnSpPr>
            <p:nvPr/>
          </p:nvCxnSpPr>
          <p:spPr>
            <a:xfrm flipH="1">
              <a:off x="5114117" y="5711758"/>
              <a:ext cx="2239" cy="231841"/>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3" idx="2"/>
            </p:cNvCxnSpPr>
            <p:nvPr/>
          </p:nvCxnSpPr>
          <p:spPr>
            <a:xfrm>
              <a:off x="2981187" y="4395223"/>
              <a:ext cx="1369960" cy="763083"/>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3" idx="6"/>
            </p:cNvCxnSpPr>
            <p:nvPr/>
          </p:nvCxnSpPr>
          <p:spPr>
            <a:xfrm flipH="1">
              <a:off x="5881564" y="4394512"/>
              <a:ext cx="994087" cy="763794"/>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3925397" y="5892249"/>
              <a:ext cx="2377440" cy="830997"/>
              <a:chOff x="3925397" y="5892249"/>
              <a:chExt cx="2377440" cy="830997"/>
            </a:xfrm>
          </p:grpSpPr>
          <p:sp>
            <p:nvSpPr>
              <p:cNvPr id="16" name="Rounded Rectangle 15"/>
              <p:cNvSpPr/>
              <p:nvPr/>
            </p:nvSpPr>
            <p:spPr>
              <a:xfrm>
                <a:off x="3925397" y="5943599"/>
                <a:ext cx="2377440" cy="7796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10062" y="5892249"/>
                <a:ext cx="868892" cy="830997"/>
              </a:xfrm>
              <a:prstGeom prst="rect">
                <a:avLst/>
              </a:prstGeom>
              <a:noFill/>
              <a:ln w="38100">
                <a:noFill/>
              </a:ln>
            </p:spPr>
            <p:txBody>
              <a:bodyPr wrap="none" rtlCol="0">
                <a:spAutoFit/>
              </a:bodyPr>
              <a:lstStyle/>
              <a:p>
                <a:r>
                  <a:rPr lang="en-US" sz="2400" b="1"/>
                  <a:t>Loss </a:t>
                </a:r>
              </a:p>
              <a:p>
                <a:r>
                  <a:rPr lang="en-US" sz="2400" b="1"/>
                  <a:t>Score</a:t>
                </a:r>
              </a:p>
            </p:txBody>
          </p:sp>
        </p:grpSp>
      </p:grpSp>
      <p:cxnSp>
        <p:nvCxnSpPr>
          <p:cNvPr id="18" name="Elbow Connector 17"/>
          <p:cNvCxnSpPr>
            <a:stCxn id="16" idx="1"/>
          </p:cNvCxnSpPr>
          <p:nvPr/>
        </p:nvCxnSpPr>
        <p:spPr>
          <a:xfrm rot="10800000">
            <a:off x="2021685" y="5158307"/>
            <a:ext cx="1903713" cy="1175117"/>
          </a:xfrm>
          <a:prstGeom prst="bentConnector3">
            <a:avLst/>
          </a:prstGeom>
          <a:ln w="349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9" idx="0"/>
            <a:endCxn id="14" idx="2"/>
          </p:cNvCxnSpPr>
          <p:nvPr/>
        </p:nvCxnSpPr>
        <p:spPr>
          <a:xfrm flipV="1">
            <a:off x="1091282" y="3127174"/>
            <a:ext cx="15569" cy="1452420"/>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61433" y="4579594"/>
            <a:ext cx="1859697" cy="1111717"/>
            <a:chOff x="161433" y="4579594"/>
            <a:chExt cx="1859697" cy="1111717"/>
          </a:xfrm>
        </p:grpSpPr>
        <p:sp>
          <p:nvSpPr>
            <p:cNvPr id="19" name="Oval 18"/>
            <p:cNvSpPr/>
            <p:nvPr/>
          </p:nvSpPr>
          <p:spPr>
            <a:xfrm>
              <a:off x="161433" y="4579594"/>
              <a:ext cx="1859697" cy="1111717"/>
            </a:xfrm>
            <a:prstGeom prst="ellipse">
              <a:avLst/>
            </a:prstGeom>
            <a:noFill/>
            <a:ln w="412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424548" y="4904619"/>
              <a:ext cx="1352101" cy="461665"/>
            </a:xfrm>
            <a:prstGeom prst="rect">
              <a:avLst/>
            </a:prstGeom>
            <a:noFill/>
          </p:spPr>
          <p:txBody>
            <a:bodyPr wrap="none" rtlCol="0">
              <a:spAutoFit/>
            </a:bodyPr>
            <a:lstStyle/>
            <a:p>
              <a:r>
                <a:rPr lang="en-US" sz="2400" b="1" i="1"/>
                <a:t>Optimizer</a:t>
              </a:r>
            </a:p>
          </p:txBody>
        </p:sp>
      </p:grpSp>
    </p:spTree>
    <p:extLst>
      <p:ext uri="{BB962C8B-B14F-4D97-AF65-F5344CB8AC3E}">
        <p14:creationId xmlns:p14="http://schemas.microsoft.com/office/powerpoint/2010/main" val="329047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769708"/>
          </a:xfrm>
        </p:spPr>
        <p:txBody>
          <a:bodyPr/>
          <a:lstStyle/>
          <a:p>
            <a:r>
              <a:rPr lang="en-US"/>
              <a:t>DEEP LEARNING process - continued</a:t>
            </a:r>
          </a:p>
        </p:txBody>
      </p:sp>
      <p:sp>
        <p:nvSpPr>
          <p:cNvPr id="3" name="Content Placeholder 2"/>
          <p:cNvSpPr>
            <a:spLocks noGrp="1"/>
          </p:cNvSpPr>
          <p:nvPr>
            <p:ph sz="quarter" idx="13"/>
          </p:nvPr>
        </p:nvSpPr>
        <p:spPr>
          <a:xfrm>
            <a:off x="913774" y="1388226"/>
            <a:ext cx="10363826" cy="5203767"/>
          </a:xfrm>
        </p:spPr>
        <p:txBody>
          <a:bodyPr vert="horz" lIns="91440" tIns="45720" rIns="91440" bIns="45720" rtlCol="0" anchor="t">
            <a:normAutofit fontScale="92500" lnSpcReduction="20000"/>
          </a:bodyPr>
          <a:lstStyle/>
          <a:p>
            <a:r>
              <a:rPr lang="en-US" cap="none"/>
              <a:t>Initially, the weights of the Deep Neural Network are assigned random values</a:t>
            </a:r>
          </a:p>
          <a:p>
            <a:r>
              <a:rPr lang="en-US" cap="none"/>
              <a:t>Initially, the network merely implements a series of random transformations resulting in</a:t>
            </a:r>
            <a:r>
              <a:rPr lang="en-US" cap="none">
                <a:solidFill>
                  <a:srgbClr val="0E101A"/>
                </a:solidFill>
                <a:ea typeface="+mn-lt"/>
                <a:cs typeface="+mn-lt"/>
              </a:rPr>
              <a:t>:</a:t>
            </a:r>
          </a:p>
          <a:p>
            <a:pPr lvl="1">
              <a:buFont typeface="Wingdings" panose="05000000000000000000" pitchFamily="2" charset="2"/>
              <a:buChar char="Ø"/>
            </a:pPr>
            <a:r>
              <a:rPr lang="en-US" cap="none"/>
              <a:t>The calculated output being far from the expected output</a:t>
            </a:r>
          </a:p>
          <a:p>
            <a:pPr lvl="1">
              <a:buFont typeface="Wingdings" panose="05000000000000000000" pitchFamily="2" charset="2"/>
              <a:buChar char="Ø"/>
            </a:pPr>
            <a:r>
              <a:rPr lang="en-US" cap="none"/>
              <a:t>A very high value of the Loss Score</a:t>
            </a:r>
          </a:p>
          <a:p>
            <a:r>
              <a:rPr lang="en-US" cap="none"/>
              <a:t>With each example input presented to the network:</a:t>
            </a:r>
          </a:p>
          <a:p>
            <a:pPr lvl="1">
              <a:buFont typeface="Wingdings" panose="05000000000000000000" pitchFamily="2" charset="2"/>
              <a:buChar char="Ø"/>
            </a:pPr>
            <a:r>
              <a:rPr lang="en-US" cap="none"/>
              <a:t>The weights are adjusted a little in the correct direction</a:t>
            </a:r>
          </a:p>
          <a:p>
            <a:pPr lvl="1">
              <a:buFont typeface="Wingdings" panose="05000000000000000000" pitchFamily="2" charset="2"/>
              <a:buChar char="Ø"/>
            </a:pPr>
            <a:r>
              <a:rPr lang="en-US" cap="none"/>
              <a:t>The Loss Score decreases</a:t>
            </a:r>
          </a:p>
          <a:p>
            <a:pPr lvl="1">
              <a:buFont typeface="Wingdings" panose="05000000000000000000" pitchFamily="2" charset="2"/>
              <a:buChar char="Ø"/>
            </a:pPr>
            <a:r>
              <a:rPr lang="en-US" cap="none"/>
              <a:t>This is known as the </a:t>
            </a:r>
            <a:r>
              <a:rPr lang="en-US" b="1" i="1" cap="none">
                <a:solidFill>
                  <a:srgbClr val="7030A0"/>
                </a:solidFill>
              </a:rPr>
              <a:t>Training loop or Training phase.</a:t>
            </a:r>
          </a:p>
          <a:p>
            <a:pPr lvl="1">
              <a:buClr>
                <a:srgbClr val="000000"/>
              </a:buClr>
              <a:buFont typeface="Wingdings" panose="05000000000000000000" pitchFamily="2" charset="2"/>
              <a:buChar char="Ø"/>
            </a:pPr>
            <a:r>
              <a:rPr lang="en-US" cap="none"/>
              <a:t> An iteration of the Training Loop </a:t>
            </a:r>
            <a:r>
              <a:rPr lang="en-US" cap="none">
                <a:solidFill>
                  <a:srgbClr val="000000"/>
                </a:solidFill>
              </a:rPr>
              <a:t>is known as an </a:t>
            </a:r>
            <a:r>
              <a:rPr lang="en-US" b="1" i="1" cap="none">
                <a:solidFill>
                  <a:srgbClr val="7030A0"/>
                </a:solidFill>
              </a:rPr>
              <a:t>epoch</a:t>
            </a:r>
            <a:endParaRPr lang="en-US"/>
          </a:p>
          <a:p>
            <a:pPr lvl="1">
              <a:buClr>
                <a:srgbClr val="000000"/>
              </a:buClr>
              <a:buFont typeface="Wingdings" panose="05000000000000000000" pitchFamily="2" charset="2"/>
              <a:buChar char="Ø"/>
            </a:pPr>
            <a:r>
              <a:rPr lang="en-US" cap="none"/>
              <a:t>Running through the Training Loop yields weight values that minimize the Loss Function. Typically, there are tens of epochs to cover thousands of input examples.</a:t>
            </a:r>
            <a:endParaRPr lang="en-US"/>
          </a:p>
          <a:p>
            <a:r>
              <a:rPr lang="en-US" b="1" i="1" cap="none">
                <a:solidFill>
                  <a:srgbClr val="7030A0"/>
                </a:solidFill>
              </a:rPr>
              <a:t>A Deep Neural Network with a minimal loss score is known as a trained network. This suggests that the calculated outputs are as close as they can be to the expected targets</a:t>
            </a:r>
          </a:p>
          <a:p>
            <a:r>
              <a:rPr lang="en-US" b="1" i="1" cap="none">
                <a:solidFill>
                  <a:srgbClr val="7030A0"/>
                </a:solidFill>
              </a:rPr>
              <a:t>A trained network is expected to produce accurate outputs for example inputs that were not used during the training phase</a:t>
            </a:r>
          </a:p>
        </p:txBody>
      </p:sp>
    </p:spTree>
    <p:extLst>
      <p:ext uri="{BB962C8B-B14F-4D97-AF65-F5344CB8AC3E}">
        <p14:creationId xmlns:p14="http://schemas.microsoft.com/office/powerpoint/2010/main" val="397117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786334"/>
          </a:xfrm>
        </p:spPr>
        <p:txBody>
          <a:bodyPr/>
          <a:lstStyle/>
          <a:p>
            <a:r>
              <a:rPr lang="en-US"/>
              <a:t>Why deep learning? Why now?</a:t>
            </a:r>
          </a:p>
        </p:txBody>
      </p:sp>
      <p:sp>
        <p:nvSpPr>
          <p:cNvPr id="3" name="Content Placeholder 2"/>
          <p:cNvSpPr>
            <a:spLocks noGrp="1"/>
          </p:cNvSpPr>
          <p:nvPr>
            <p:ph sz="quarter" idx="13"/>
          </p:nvPr>
        </p:nvSpPr>
        <p:spPr>
          <a:xfrm>
            <a:off x="913774" y="1404852"/>
            <a:ext cx="10363826" cy="5045824"/>
          </a:xfrm>
        </p:spPr>
        <p:txBody>
          <a:bodyPr vert="horz" lIns="91440" tIns="45720" rIns="91440" bIns="45720" rtlCol="0" anchor="t">
            <a:normAutofit lnSpcReduction="10000"/>
          </a:bodyPr>
          <a:lstStyle/>
          <a:p>
            <a:r>
              <a:rPr lang="en-US" i="1" cap="none">
                <a:solidFill>
                  <a:srgbClr val="FF0000"/>
                </a:solidFill>
              </a:rPr>
              <a:t>Backpropagation Algorithm for Neural Networks and Convolution Neural Networks for Computer Vision were well-known and researched in the 1990s.</a:t>
            </a:r>
          </a:p>
          <a:p>
            <a:r>
              <a:rPr lang="en-US" i="1" cap="none">
                <a:solidFill>
                  <a:srgbClr val="FF0000"/>
                </a:solidFill>
              </a:rPr>
              <a:t>Other important algorithms, like the Long Short-Term Memory (LSTM) algorithm fundamental for deep learning time-series (Stock Market prediction) was developed in 1997 and have not changed.</a:t>
            </a:r>
          </a:p>
          <a:p>
            <a:r>
              <a:rPr lang="en-US" cap="none">
                <a:solidFill>
                  <a:srgbClr val="00B050"/>
                </a:solidFill>
              </a:rPr>
              <a:t>The three technical forces driving the advancement of Machine Learning in particular Deep Learning are</a:t>
            </a:r>
          </a:p>
          <a:p>
            <a:pPr lvl="1"/>
            <a:r>
              <a:rPr lang="en-US" sz="2000" cap="none">
                <a:solidFill>
                  <a:srgbClr val="00B050"/>
                </a:solidFill>
              </a:rPr>
              <a:t>Computer Hardware – Development of Massively Parallel Chips – Graphical Processing Units (GPUs)</a:t>
            </a:r>
          </a:p>
          <a:p>
            <a:pPr lvl="1"/>
            <a:r>
              <a:rPr lang="en-US" sz="2000" cap="none">
                <a:solidFill>
                  <a:srgbClr val="00B050"/>
                </a:solidFill>
              </a:rPr>
              <a:t>Datasets and Benchmarks – Data is the coal for the Deep Learning Steam Engine of the ML revolution</a:t>
            </a:r>
          </a:p>
          <a:p>
            <a:pPr lvl="2"/>
            <a:r>
              <a:rPr lang="en-US" sz="2000" cap="none">
                <a:solidFill>
                  <a:srgbClr val="00B050"/>
                </a:solidFill>
              </a:rPr>
              <a:t>ImageNet – 1.4 million images with hand annotated 1,000 image categories</a:t>
            </a:r>
          </a:p>
          <a:p>
            <a:pPr lvl="1"/>
            <a:r>
              <a:rPr lang="en-US" sz="2000" cap="none">
                <a:solidFill>
                  <a:srgbClr val="00B050"/>
                </a:solidFill>
              </a:rPr>
              <a:t>The advent of several simple important algorithmic improvements to address drawbacks of gradient optimization</a:t>
            </a:r>
          </a:p>
        </p:txBody>
      </p:sp>
    </p:spTree>
    <p:extLst>
      <p:ext uri="{BB962C8B-B14F-4D97-AF65-F5344CB8AC3E}">
        <p14:creationId xmlns:p14="http://schemas.microsoft.com/office/powerpoint/2010/main" val="339633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35" y="119753"/>
            <a:ext cx="10364451" cy="728145"/>
          </a:xfrm>
        </p:spPr>
        <p:txBody>
          <a:bodyPr/>
          <a:lstStyle/>
          <a:p>
            <a:r>
              <a:rPr lang="en-US"/>
              <a:t>AI Deals &amp; Funding</a:t>
            </a:r>
          </a:p>
        </p:txBody>
      </p:sp>
      <p:sp>
        <p:nvSpPr>
          <p:cNvPr id="5" name="Rectangle 4"/>
          <p:cNvSpPr/>
          <p:nvPr/>
        </p:nvSpPr>
        <p:spPr>
          <a:xfrm>
            <a:off x="150796" y="5995422"/>
            <a:ext cx="12041204" cy="369332"/>
          </a:xfrm>
          <a:prstGeom prst="rect">
            <a:avLst/>
          </a:prstGeom>
        </p:spPr>
        <p:txBody>
          <a:bodyPr wrap="square">
            <a:spAutoFit/>
          </a:bodyPr>
          <a:lstStyle/>
          <a:p>
            <a:pPr algn="ctr"/>
            <a:r>
              <a:rPr lang="en-US">
                <a:solidFill>
                  <a:srgbClr val="000055"/>
                </a:solidFill>
                <a:latin typeface="FranklinGothic-Medium"/>
              </a:rPr>
              <a:t>CBINSIGHTS – State of AI</a:t>
            </a:r>
            <a:endParaRPr lang="en-US" sz="1600"/>
          </a:p>
        </p:txBody>
      </p:sp>
      <p:pic>
        <p:nvPicPr>
          <p:cNvPr id="4" name="Picture 5">
            <a:extLst>
              <a:ext uri="{FF2B5EF4-FFF2-40B4-BE49-F238E27FC236}">
                <a16:creationId xmlns:a16="http://schemas.microsoft.com/office/drawing/2014/main" id="{2DD5AC52-1F13-1B44-6504-2274E639CA7E}"/>
              </a:ext>
            </a:extLst>
          </p:cNvPr>
          <p:cNvPicPr>
            <a:picLocks noChangeAspect="1"/>
          </p:cNvPicPr>
          <p:nvPr/>
        </p:nvPicPr>
        <p:blipFill>
          <a:blip r:embed="rId2"/>
          <a:stretch>
            <a:fillRect/>
          </a:stretch>
        </p:blipFill>
        <p:spPr>
          <a:xfrm>
            <a:off x="1692613" y="759521"/>
            <a:ext cx="8806776" cy="5160614"/>
          </a:xfrm>
          <a:prstGeom prst="rect">
            <a:avLst/>
          </a:prstGeom>
        </p:spPr>
      </p:pic>
    </p:spTree>
    <p:extLst>
      <p:ext uri="{BB962C8B-B14F-4D97-AF65-F5344CB8AC3E}">
        <p14:creationId xmlns:p14="http://schemas.microsoft.com/office/powerpoint/2010/main" val="2110539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11756"/>
            <a:ext cx="10364451" cy="867157"/>
          </a:xfrm>
        </p:spPr>
        <p:txBody>
          <a:bodyPr/>
          <a:lstStyle/>
          <a:p>
            <a:r>
              <a:rPr lang="en-US"/>
              <a:t>Current deep learning achievements</a:t>
            </a:r>
          </a:p>
        </p:txBody>
      </p:sp>
      <p:sp>
        <p:nvSpPr>
          <p:cNvPr id="3" name="Content Placeholder 2"/>
          <p:cNvSpPr>
            <a:spLocks noGrp="1"/>
          </p:cNvSpPr>
          <p:nvPr>
            <p:ph sz="quarter" idx="13"/>
          </p:nvPr>
        </p:nvSpPr>
        <p:spPr>
          <a:xfrm>
            <a:off x="913774" y="1010653"/>
            <a:ext cx="10363826" cy="5746282"/>
          </a:xfrm>
        </p:spPr>
        <p:txBody>
          <a:bodyPr>
            <a:normAutofit/>
          </a:bodyPr>
          <a:lstStyle/>
          <a:p>
            <a:r>
              <a:rPr lang="en-US" sz="2600" b="1" i="1" cap="none">
                <a:solidFill>
                  <a:srgbClr val="7030A0"/>
                </a:solidFill>
              </a:rPr>
              <a:t>List of breakthroughs due to Deep Learning – All in historically difficult areas of Machine Learning</a:t>
            </a:r>
          </a:p>
          <a:p>
            <a:pPr lvl="1">
              <a:buFont typeface="Wingdings" panose="05000000000000000000" pitchFamily="2" charset="2"/>
              <a:buChar char="v"/>
            </a:pPr>
            <a:r>
              <a:rPr lang="en-US" sz="2000" cap="none">
                <a:solidFill>
                  <a:srgbClr val="00B050"/>
                </a:solidFill>
              </a:rPr>
              <a:t>Near-human-level image classification</a:t>
            </a:r>
          </a:p>
          <a:p>
            <a:pPr lvl="1">
              <a:buFont typeface="Wingdings" panose="05000000000000000000" pitchFamily="2" charset="2"/>
              <a:buChar char="v"/>
            </a:pPr>
            <a:r>
              <a:rPr lang="en-US" sz="2000" cap="none">
                <a:solidFill>
                  <a:srgbClr val="00B050"/>
                </a:solidFill>
              </a:rPr>
              <a:t>Near-human-level speech transcription</a:t>
            </a:r>
          </a:p>
          <a:p>
            <a:pPr lvl="1">
              <a:buFont typeface="Wingdings" panose="05000000000000000000" pitchFamily="2" charset="2"/>
              <a:buChar char="v"/>
            </a:pPr>
            <a:r>
              <a:rPr lang="en-US" sz="2000" cap="none">
                <a:solidFill>
                  <a:srgbClr val="00B050"/>
                </a:solidFill>
              </a:rPr>
              <a:t>Near-human-level handwriting transcription</a:t>
            </a:r>
          </a:p>
          <a:p>
            <a:pPr lvl="1">
              <a:buFont typeface="Wingdings" panose="05000000000000000000" pitchFamily="2" charset="2"/>
              <a:buChar char="v"/>
            </a:pPr>
            <a:r>
              <a:rPr lang="en-US" sz="2000" cap="none">
                <a:solidFill>
                  <a:srgbClr val="00B050"/>
                </a:solidFill>
              </a:rPr>
              <a:t>Dramatically improved machine translation</a:t>
            </a:r>
          </a:p>
          <a:p>
            <a:pPr lvl="1">
              <a:buFont typeface="Wingdings" panose="05000000000000000000" pitchFamily="2" charset="2"/>
              <a:buChar char="v"/>
            </a:pPr>
            <a:r>
              <a:rPr lang="en-US" sz="2000" cap="none">
                <a:solidFill>
                  <a:srgbClr val="00B050"/>
                </a:solidFill>
              </a:rPr>
              <a:t>Dramatically improved text-to-speech conversion</a:t>
            </a:r>
          </a:p>
          <a:p>
            <a:pPr lvl="1">
              <a:buFont typeface="Wingdings" panose="05000000000000000000" pitchFamily="2" charset="2"/>
              <a:buChar char="v"/>
            </a:pPr>
            <a:r>
              <a:rPr lang="en-US" sz="2000" cap="none">
                <a:solidFill>
                  <a:srgbClr val="00B050"/>
                </a:solidFill>
              </a:rPr>
              <a:t>Digital assistants such as Google Assistant and Amazon Alexa</a:t>
            </a:r>
          </a:p>
          <a:p>
            <a:pPr lvl="1">
              <a:buFont typeface="Wingdings" panose="05000000000000000000" pitchFamily="2" charset="2"/>
              <a:buChar char="v"/>
            </a:pPr>
            <a:r>
              <a:rPr lang="en-US" sz="2000" cap="none">
                <a:solidFill>
                  <a:srgbClr val="00B050"/>
                </a:solidFill>
              </a:rPr>
              <a:t>Near-human-level autonomous driving</a:t>
            </a:r>
          </a:p>
          <a:p>
            <a:pPr lvl="1">
              <a:buFont typeface="Wingdings" panose="05000000000000000000" pitchFamily="2" charset="2"/>
              <a:buChar char="v"/>
            </a:pPr>
            <a:r>
              <a:rPr lang="en-US" sz="2000" cap="none">
                <a:solidFill>
                  <a:srgbClr val="00B050"/>
                </a:solidFill>
              </a:rPr>
              <a:t>Improved ad targeting, as used by Google, Baidu, or Bing</a:t>
            </a:r>
          </a:p>
          <a:p>
            <a:pPr lvl="1">
              <a:buFont typeface="Wingdings" panose="05000000000000000000" pitchFamily="2" charset="2"/>
              <a:buChar char="v"/>
            </a:pPr>
            <a:r>
              <a:rPr lang="en-US" sz="2000" cap="none">
                <a:solidFill>
                  <a:srgbClr val="00B050"/>
                </a:solidFill>
              </a:rPr>
              <a:t>Improved search results on the web</a:t>
            </a:r>
          </a:p>
          <a:p>
            <a:pPr lvl="1">
              <a:buFont typeface="Wingdings" panose="05000000000000000000" pitchFamily="2" charset="2"/>
              <a:buChar char="v"/>
            </a:pPr>
            <a:r>
              <a:rPr lang="en-US" sz="2000" cap="none">
                <a:solidFill>
                  <a:srgbClr val="00B050"/>
                </a:solidFill>
              </a:rPr>
              <a:t>Ability to answer natural-language questions</a:t>
            </a:r>
          </a:p>
          <a:p>
            <a:pPr lvl="1">
              <a:buFont typeface="Wingdings" panose="05000000000000000000" pitchFamily="2" charset="2"/>
              <a:buChar char="v"/>
            </a:pPr>
            <a:r>
              <a:rPr lang="en-US" sz="2000" cap="none">
                <a:solidFill>
                  <a:srgbClr val="00B050"/>
                </a:solidFill>
              </a:rPr>
              <a:t>Superhuman Go playing</a:t>
            </a:r>
          </a:p>
        </p:txBody>
      </p:sp>
    </p:spTree>
    <p:extLst>
      <p:ext uri="{BB962C8B-B14F-4D97-AF65-F5344CB8AC3E}">
        <p14:creationId xmlns:p14="http://schemas.microsoft.com/office/powerpoint/2010/main" val="4081617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50257"/>
            <a:ext cx="10364451" cy="577516"/>
          </a:xfrm>
        </p:spPr>
        <p:txBody>
          <a:bodyPr>
            <a:normAutofit fontScale="90000"/>
          </a:bodyPr>
          <a:lstStyle/>
          <a:p>
            <a:r>
              <a:rPr lang="en-US"/>
              <a:t>Short-term hype</a:t>
            </a:r>
          </a:p>
        </p:txBody>
      </p:sp>
      <p:sp>
        <p:nvSpPr>
          <p:cNvPr id="3" name="Content Placeholder 2"/>
          <p:cNvSpPr>
            <a:spLocks noGrp="1"/>
          </p:cNvSpPr>
          <p:nvPr>
            <p:ph sz="quarter" idx="13"/>
          </p:nvPr>
        </p:nvSpPr>
        <p:spPr>
          <a:xfrm>
            <a:off x="913774" y="827773"/>
            <a:ext cx="10363826" cy="5842534"/>
          </a:xfrm>
        </p:spPr>
        <p:txBody>
          <a:bodyPr vert="horz" lIns="91440" tIns="45720" rIns="91440" bIns="45720" rtlCol="0" anchor="t">
            <a:normAutofit/>
          </a:bodyPr>
          <a:lstStyle/>
          <a:p>
            <a:pPr lvl="1">
              <a:buFont typeface="Courier New" panose="02070309020205020404" pitchFamily="49" charset="0"/>
              <a:buChar char="o"/>
            </a:pPr>
            <a:r>
              <a:rPr lang="en-US" sz="2400" cap="none"/>
              <a:t>Believable Dialogue Systems</a:t>
            </a:r>
          </a:p>
          <a:p>
            <a:pPr lvl="1">
              <a:buFont typeface="Courier New" panose="02070309020205020404" pitchFamily="49" charset="0"/>
              <a:buChar char="o"/>
            </a:pPr>
            <a:r>
              <a:rPr lang="en-US" sz="2400" cap="none"/>
              <a:t>Human-level Machine Translation across arbitrary languages</a:t>
            </a:r>
          </a:p>
          <a:p>
            <a:pPr lvl="1">
              <a:buFont typeface="Courier New" panose="02070309020205020404" pitchFamily="49" charset="0"/>
              <a:buChar char="o"/>
            </a:pPr>
            <a:r>
              <a:rPr lang="en-US" sz="2400" cap="none"/>
              <a:t>Human-level natural-language understanding</a:t>
            </a:r>
          </a:p>
          <a:p>
            <a:pPr lvl="1">
              <a:buFont typeface="Courier New" panose="02070309020205020404" pitchFamily="49" charset="0"/>
              <a:buChar char="o"/>
            </a:pPr>
            <a:r>
              <a:rPr lang="en-US" sz="2400" cap="none"/>
              <a:t>Artificial General Intelligence (AGI)</a:t>
            </a:r>
          </a:p>
          <a:p>
            <a:r>
              <a:rPr lang="en-US" sz="2400" b="1" i="1" cap="none">
                <a:solidFill>
                  <a:srgbClr val="FF0000"/>
                </a:solidFill>
              </a:rPr>
              <a:t>The above applications will be elusive for a long time as they are SHORT-TERM HYPE</a:t>
            </a:r>
          </a:p>
          <a:p>
            <a:r>
              <a:rPr lang="en-US" sz="2400" cap="none"/>
              <a:t>First AI winter– 1970s</a:t>
            </a:r>
          </a:p>
          <a:p>
            <a:r>
              <a:rPr lang="en-US" sz="2400" cap="none"/>
              <a:t>Second AI winter – 1990s (Symbolic AI - Expert Systems, and Earlier Neural Networks)</a:t>
            </a:r>
          </a:p>
          <a:p>
            <a:r>
              <a:rPr lang="en-US" sz="2400" b="1" i="1" cap="none">
                <a:solidFill>
                  <a:srgbClr val="FF0000"/>
                </a:solidFill>
              </a:rPr>
              <a:t>Currently – a third cycle of AI hype and disappointment</a:t>
            </a:r>
          </a:p>
          <a:p>
            <a:r>
              <a:rPr lang="en-US" sz="3200" b="1" i="1" cap="none">
                <a:solidFill>
                  <a:srgbClr val="00B050"/>
                </a:solidFill>
              </a:rPr>
              <a:t>The long-term vision for AI is promising</a:t>
            </a:r>
          </a:p>
          <a:p>
            <a:pPr>
              <a:buFont typeface="Courier New" panose="02070309020205020404" pitchFamily="49" charset="0"/>
              <a:buChar char="o"/>
            </a:pPr>
            <a:endParaRPr lang="en-US" cap="none"/>
          </a:p>
          <a:p>
            <a:pPr>
              <a:buFont typeface="Courier New" panose="02070309020205020404" pitchFamily="49" charset="0"/>
              <a:buChar char="o"/>
            </a:pPr>
            <a:endParaRPr lang="en-US" cap="none"/>
          </a:p>
          <a:p>
            <a:pPr lvl="1">
              <a:buFont typeface="Courier New" panose="02070309020205020404" pitchFamily="49" charset="0"/>
              <a:buChar char="o"/>
            </a:pPr>
            <a:endParaRPr lang="en-US" cap="none"/>
          </a:p>
        </p:txBody>
      </p:sp>
    </p:spTree>
    <p:extLst>
      <p:ext uri="{BB962C8B-B14F-4D97-AF65-F5344CB8AC3E}">
        <p14:creationId xmlns:p14="http://schemas.microsoft.com/office/powerpoint/2010/main" val="37804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deep learning?</a:t>
            </a:r>
          </a:p>
        </p:txBody>
      </p:sp>
      <p:sp>
        <p:nvSpPr>
          <p:cNvPr id="3" name="Content Placeholder 2"/>
          <p:cNvSpPr>
            <a:spLocks noGrp="1"/>
          </p:cNvSpPr>
          <p:nvPr>
            <p:ph sz="quarter" idx="13"/>
          </p:nvPr>
        </p:nvSpPr>
        <p:spPr>
          <a:xfrm>
            <a:off x="913774" y="2367092"/>
            <a:ext cx="10363826" cy="3684573"/>
          </a:xfrm>
        </p:spPr>
        <p:txBody>
          <a:bodyPr vert="horz" lIns="91440" tIns="45720" rIns="91440" bIns="45720" rtlCol="0" anchor="t">
            <a:normAutofit fontScale="85000" lnSpcReduction="20000"/>
          </a:bodyPr>
          <a:lstStyle/>
          <a:p>
            <a:r>
              <a:rPr lang="en-US" sz="4000" cap="none"/>
              <a:t>What is Artificial Intelligence, Machine Learning, and Deep Learning?</a:t>
            </a:r>
          </a:p>
          <a:p>
            <a:r>
              <a:rPr lang="en-US" sz="4000" cap="none"/>
              <a:t>How do they relate to each other? </a:t>
            </a:r>
          </a:p>
          <a:p>
            <a:r>
              <a:rPr lang="en-US" sz="4000" cap="none"/>
              <a:t>Deep Learning (DL) is a sub-domain of Machine Learning (ML), and Machine Learning is a sub-domain of Artificial Intelligence (AI)</a:t>
            </a:r>
          </a:p>
        </p:txBody>
      </p:sp>
    </p:spTree>
    <p:extLst>
      <p:ext uri="{BB962C8B-B14F-4D97-AF65-F5344CB8AC3E}">
        <p14:creationId xmlns:p14="http://schemas.microsoft.com/office/powerpoint/2010/main" val="310428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33506"/>
            <a:ext cx="10364451" cy="603891"/>
          </a:xfrm>
        </p:spPr>
        <p:txBody>
          <a:bodyPr>
            <a:normAutofit/>
          </a:bodyPr>
          <a:lstStyle/>
          <a:p>
            <a:r>
              <a:rPr lang="en-US"/>
              <a:t>Education level of ml/data scientists</a:t>
            </a:r>
          </a:p>
        </p:txBody>
      </p:sp>
      <p:sp>
        <p:nvSpPr>
          <p:cNvPr id="5" name="Rectangle 4"/>
          <p:cNvSpPr/>
          <p:nvPr/>
        </p:nvSpPr>
        <p:spPr>
          <a:xfrm>
            <a:off x="336884" y="6125868"/>
            <a:ext cx="11704320" cy="646331"/>
          </a:xfrm>
          <a:prstGeom prst="rect">
            <a:avLst/>
          </a:prstGeom>
        </p:spPr>
        <p:txBody>
          <a:bodyPr wrap="square">
            <a:spAutoFit/>
          </a:bodyPr>
          <a:lstStyle/>
          <a:p>
            <a:pPr algn="ctr"/>
            <a:r>
              <a:rPr lang="en-US">
                <a:solidFill>
                  <a:srgbClr val="000055"/>
                </a:solidFill>
                <a:latin typeface="FranklinGothic-Medium"/>
              </a:rPr>
              <a:t>Tool usage across the machine learning and data science industry </a:t>
            </a:r>
          </a:p>
          <a:p>
            <a:pPr algn="ctr"/>
            <a:r>
              <a:rPr lang="en-US">
                <a:solidFill>
                  <a:srgbClr val="000055"/>
                </a:solidFill>
                <a:latin typeface="FranklinGothic-Medium"/>
              </a:rPr>
              <a:t>(</a:t>
            </a:r>
            <a:r>
              <a:rPr lang="en-US" err="1">
                <a:solidFill>
                  <a:srgbClr val="000055"/>
                </a:solidFill>
                <a:latin typeface="FranklinGothic-Medium"/>
              </a:rPr>
              <a:t>source:</a:t>
            </a:r>
            <a:r>
              <a:rPr lang="en-US" err="1">
                <a:solidFill>
                  <a:srgbClr val="0000FF"/>
                </a:solidFill>
                <a:latin typeface="FranklinGothic-Medium"/>
              </a:rPr>
              <a:t>www.kaggle.com</a:t>
            </a:r>
            <a:r>
              <a:rPr lang="en-US">
                <a:solidFill>
                  <a:srgbClr val="0000FF"/>
                </a:solidFill>
                <a:latin typeface="FranklinGothic-Medium"/>
              </a:rPr>
              <a:t>/kaggle-survey-2021</a:t>
            </a:r>
            <a:r>
              <a:rPr lang="en-US">
                <a:solidFill>
                  <a:srgbClr val="000055"/>
                </a:solidFill>
                <a:latin typeface="FranklinGothic-Medium"/>
              </a:rPr>
              <a:t>)</a:t>
            </a:r>
            <a:endParaRPr lang="en-US"/>
          </a:p>
        </p:txBody>
      </p:sp>
      <p:pic>
        <p:nvPicPr>
          <p:cNvPr id="7" name="Picture 6"/>
          <p:cNvPicPr>
            <a:picLocks noChangeAspect="1"/>
          </p:cNvPicPr>
          <p:nvPr/>
        </p:nvPicPr>
        <p:blipFill>
          <a:blip r:embed="rId2"/>
          <a:stretch>
            <a:fillRect/>
          </a:stretch>
        </p:blipFill>
        <p:spPr>
          <a:xfrm>
            <a:off x="136265" y="1865335"/>
            <a:ext cx="5396675" cy="3232595"/>
          </a:xfrm>
          <a:prstGeom prst="rect">
            <a:avLst/>
          </a:prstGeom>
        </p:spPr>
      </p:pic>
      <p:pic>
        <p:nvPicPr>
          <p:cNvPr id="8" name="Picture 7"/>
          <p:cNvPicPr>
            <a:picLocks noChangeAspect="1"/>
          </p:cNvPicPr>
          <p:nvPr/>
        </p:nvPicPr>
        <p:blipFill>
          <a:blip r:embed="rId3"/>
          <a:stretch>
            <a:fillRect/>
          </a:stretch>
        </p:blipFill>
        <p:spPr>
          <a:xfrm>
            <a:off x="5766487" y="1865337"/>
            <a:ext cx="6240780" cy="3741420"/>
          </a:xfrm>
          <a:prstGeom prst="rect">
            <a:avLst/>
          </a:prstGeom>
        </p:spPr>
      </p:pic>
    </p:spTree>
    <p:extLst>
      <p:ext uri="{BB962C8B-B14F-4D97-AF65-F5344CB8AC3E}">
        <p14:creationId xmlns:p14="http://schemas.microsoft.com/office/powerpoint/2010/main" val="3163555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33506"/>
            <a:ext cx="10364451" cy="603891"/>
          </a:xfrm>
        </p:spPr>
        <p:txBody>
          <a:bodyPr>
            <a:normAutofit fontScale="90000"/>
          </a:bodyPr>
          <a:lstStyle/>
          <a:p>
            <a:r>
              <a:rPr lang="en-US"/>
              <a:t>Modern machine learning tools used by industry</a:t>
            </a:r>
          </a:p>
        </p:txBody>
      </p:sp>
      <p:sp>
        <p:nvSpPr>
          <p:cNvPr id="5" name="Rectangle 4"/>
          <p:cNvSpPr/>
          <p:nvPr/>
        </p:nvSpPr>
        <p:spPr>
          <a:xfrm>
            <a:off x="336884" y="6125868"/>
            <a:ext cx="11704320" cy="646331"/>
          </a:xfrm>
          <a:prstGeom prst="rect">
            <a:avLst/>
          </a:prstGeom>
        </p:spPr>
        <p:txBody>
          <a:bodyPr wrap="square" lIns="91440" tIns="45720" rIns="91440" bIns="45720" anchor="t">
            <a:spAutoFit/>
          </a:bodyPr>
          <a:lstStyle/>
          <a:p>
            <a:pPr algn="ctr"/>
            <a:r>
              <a:rPr lang="en-US">
                <a:solidFill>
                  <a:srgbClr val="000055"/>
                </a:solidFill>
                <a:latin typeface="FranklinGothic-Medium"/>
              </a:rPr>
              <a:t>Tool usage across the machine learning and data science industry </a:t>
            </a:r>
          </a:p>
          <a:p>
            <a:pPr algn="ctr"/>
            <a:r>
              <a:rPr lang="en-US">
                <a:solidFill>
                  <a:srgbClr val="000055"/>
                </a:solidFill>
                <a:latin typeface="FranklinGothic-Medium"/>
              </a:rPr>
              <a:t>(</a:t>
            </a:r>
            <a:r>
              <a:rPr lang="en-US" err="1">
                <a:solidFill>
                  <a:srgbClr val="000055"/>
                </a:solidFill>
                <a:latin typeface="FranklinGothic-Medium"/>
              </a:rPr>
              <a:t>source:</a:t>
            </a:r>
            <a:r>
              <a:rPr lang="en-US" err="1">
                <a:solidFill>
                  <a:srgbClr val="0000FF"/>
                </a:solidFill>
                <a:latin typeface="FranklinGothic-Medium"/>
              </a:rPr>
              <a:t>www.kaggle.com</a:t>
            </a:r>
            <a:r>
              <a:rPr lang="en-US">
                <a:solidFill>
                  <a:srgbClr val="0000FF"/>
                </a:solidFill>
                <a:latin typeface="FranklinGothic-Medium"/>
              </a:rPr>
              <a:t>/kaggle-survey-2022</a:t>
            </a:r>
            <a:r>
              <a:rPr lang="en-US">
                <a:solidFill>
                  <a:srgbClr val="000055"/>
                </a:solidFill>
                <a:latin typeface="FranklinGothic-Medium"/>
              </a:rPr>
              <a:t>)</a:t>
            </a:r>
            <a:endParaRPr lang="en-US"/>
          </a:p>
        </p:txBody>
      </p:sp>
      <p:pic>
        <p:nvPicPr>
          <p:cNvPr id="6" name="Picture 6" descr="A picture containing text, screenshot, diagram, line&#10;&#10;Description automatically generated">
            <a:extLst>
              <a:ext uri="{FF2B5EF4-FFF2-40B4-BE49-F238E27FC236}">
                <a16:creationId xmlns:a16="http://schemas.microsoft.com/office/drawing/2014/main" id="{BEC2D4E9-4F70-B44B-BAE1-2EBD1F8C169F}"/>
              </a:ext>
            </a:extLst>
          </p:cNvPr>
          <p:cNvPicPr>
            <a:picLocks noChangeAspect="1"/>
          </p:cNvPicPr>
          <p:nvPr/>
        </p:nvPicPr>
        <p:blipFill>
          <a:blip r:embed="rId2"/>
          <a:stretch>
            <a:fillRect/>
          </a:stretch>
        </p:blipFill>
        <p:spPr>
          <a:xfrm>
            <a:off x="1478478" y="729314"/>
            <a:ext cx="9423069" cy="5260827"/>
          </a:xfrm>
          <a:prstGeom prst="rect">
            <a:avLst/>
          </a:prstGeom>
        </p:spPr>
      </p:pic>
    </p:spTree>
    <p:extLst>
      <p:ext uri="{BB962C8B-B14F-4D97-AF65-F5344CB8AC3E}">
        <p14:creationId xmlns:p14="http://schemas.microsoft.com/office/powerpoint/2010/main" val="3520945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11756"/>
            <a:ext cx="10364451" cy="867157"/>
          </a:xfrm>
        </p:spPr>
        <p:txBody>
          <a:bodyPr/>
          <a:lstStyle/>
          <a:p>
            <a:r>
              <a:rPr lang="en-US"/>
              <a:t>Up Next</a:t>
            </a:r>
          </a:p>
        </p:txBody>
      </p:sp>
      <p:sp>
        <p:nvSpPr>
          <p:cNvPr id="3" name="Content Placeholder 2"/>
          <p:cNvSpPr>
            <a:spLocks noGrp="1"/>
          </p:cNvSpPr>
          <p:nvPr>
            <p:ph sz="quarter" idx="13"/>
          </p:nvPr>
        </p:nvSpPr>
        <p:spPr>
          <a:xfrm>
            <a:off x="913774" y="1010653"/>
            <a:ext cx="10363826" cy="5746282"/>
          </a:xfrm>
        </p:spPr>
        <p:txBody>
          <a:bodyPr>
            <a:normAutofit/>
          </a:bodyPr>
          <a:lstStyle/>
          <a:p>
            <a:r>
              <a:rPr lang="en-US" sz="2600" b="1" i="1" cap="none">
                <a:solidFill>
                  <a:srgbClr val="7030A0"/>
                </a:solidFill>
              </a:rPr>
              <a:t>Introduction to artificial neural networks</a:t>
            </a:r>
            <a:endParaRPr lang="en-US" sz="2000" cap="none">
              <a:solidFill>
                <a:srgbClr val="00B050"/>
              </a:solidFill>
            </a:endParaRPr>
          </a:p>
        </p:txBody>
      </p:sp>
      <p:grpSp>
        <p:nvGrpSpPr>
          <p:cNvPr id="4" name="Group 3"/>
          <p:cNvGrpSpPr>
            <a:grpSpLocks noChangeAspect="1"/>
          </p:cNvGrpSpPr>
          <p:nvPr/>
        </p:nvGrpSpPr>
        <p:grpSpPr>
          <a:xfrm>
            <a:off x="2213804" y="1562644"/>
            <a:ext cx="7763139" cy="4710559"/>
            <a:chOff x="585052" y="1219055"/>
            <a:chExt cx="8835721" cy="5361369"/>
          </a:xfrm>
        </p:grpSpPr>
        <p:sp>
          <p:nvSpPr>
            <p:cNvPr id="5" name="TextBox 4"/>
            <p:cNvSpPr txBox="1"/>
            <p:nvPr/>
          </p:nvSpPr>
          <p:spPr>
            <a:xfrm>
              <a:off x="3422485" y="2525319"/>
              <a:ext cx="1551319" cy="665567"/>
            </a:xfrm>
            <a:prstGeom prst="rect">
              <a:avLst/>
            </a:prstGeom>
            <a:noFill/>
            <a:ln w="38100">
              <a:solidFill>
                <a:srgbClr val="7030A0"/>
              </a:solidFill>
            </a:ln>
          </p:spPr>
          <p:txBody>
            <a:bodyPr wrap="none" rtlCol="0">
              <a:spAutoFit/>
            </a:bodyPr>
            <a:lstStyle/>
            <a:p>
              <a:r>
                <a:rPr lang="en-US" sz="2800"/>
                <a:t>Weight</a:t>
              </a:r>
              <a:r>
                <a:rPr lang="en-US" sz="3200"/>
                <a:t>s</a:t>
              </a:r>
            </a:p>
          </p:txBody>
        </p:sp>
        <p:cxnSp>
          <p:nvCxnSpPr>
            <p:cNvPr id="6" name="Straight Arrow Connector 5"/>
            <p:cNvCxnSpPr>
              <a:stCxn id="5" idx="3"/>
              <a:endCxn id="7" idx="1"/>
            </p:cNvCxnSpPr>
            <p:nvPr/>
          </p:nvCxnSpPr>
          <p:spPr>
            <a:xfrm flipV="1">
              <a:off x="4973805" y="2854018"/>
              <a:ext cx="1455872" cy="4085"/>
            </a:xfrm>
            <a:prstGeom prst="straightConnector1">
              <a:avLst/>
            </a:prstGeom>
            <a:ln w="444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29676" y="2381114"/>
              <a:ext cx="2983831" cy="945807"/>
            </a:xfrm>
            <a:prstGeom prst="rect">
              <a:avLst/>
            </a:prstGeom>
            <a:noFill/>
            <a:ln w="38100">
              <a:solidFill>
                <a:srgbClr val="7030A0"/>
              </a:solidFill>
            </a:ln>
          </p:spPr>
          <p:txBody>
            <a:bodyPr wrap="square" rtlCol="0">
              <a:spAutoFit/>
            </a:bodyPr>
            <a:lstStyle/>
            <a:p>
              <a:pPr algn="ctr"/>
              <a:r>
                <a:rPr lang="en-US" sz="2400"/>
                <a:t>Layer</a:t>
              </a:r>
            </a:p>
            <a:p>
              <a:pPr algn="ctr"/>
              <a:r>
                <a:rPr lang="en-US" sz="2400"/>
                <a:t>(</a:t>
              </a:r>
              <a:r>
                <a:rPr lang="en-US"/>
                <a:t>Data</a:t>
              </a:r>
              <a:r>
                <a:rPr lang="en-US" sz="2400"/>
                <a:t> transformation</a:t>
              </a:r>
              <a:r>
                <a:rPr lang="en-US"/>
                <a:t>)</a:t>
              </a:r>
            </a:p>
          </p:txBody>
        </p:sp>
        <p:sp>
          <p:nvSpPr>
            <p:cNvPr id="8" name="TextBox 7"/>
            <p:cNvSpPr txBox="1"/>
            <p:nvPr/>
          </p:nvSpPr>
          <p:spPr>
            <a:xfrm>
              <a:off x="7202091" y="1219055"/>
              <a:ext cx="1200970" cy="523220"/>
            </a:xfrm>
            <a:prstGeom prst="rect">
              <a:avLst/>
            </a:prstGeom>
            <a:noFill/>
            <a:ln w="38100">
              <a:solidFill>
                <a:srgbClr val="7030A0"/>
              </a:solidFill>
            </a:ln>
          </p:spPr>
          <p:txBody>
            <a:bodyPr wrap="none" rtlCol="0">
              <a:spAutoFit/>
            </a:bodyPr>
            <a:lstStyle/>
            <a:p>
              <a:r>
                <a:rPr lang="en-US" sz="2400"/>
                <a:t>Input </a:t>
              </a:r>
              <a:r>
                <a:rPr lang="en-US" sz="2400" b="1" i="1"/>
                <a:t>X</a:t>
              </a:r>
            </a:p>
          </p:txBody>
        </p:sp>
        <p:cxnSp>
          <p:nvCxnSpPr>
            <p:cNvPr id="9" name="Straight Arrow Connector 8"/>
            <p:cNvCxnSpPr>
              <a:stCxn id="13" idx="3"/>
              <a:endCxn id="11" idx="1"/>
            </p:cNvCxnSpPr>
            <p:nvPr/>
          </p:nvCxnSpPr>
          <p:spPr>
            <a:xfrm>
              <a:off x="4955560" y="4337756"/>
              <a:ext cx="1481382" cy="3889"/>
            </a:xfrm>
            <a:prstGeom prst="straightConnector1">
              <a:avLst/>
            </a:prstGeom>
            <a:ln w="444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Down Arrow 9"/>
            <p:cNvSpPr/>
            <p:nvPr/>
          </p:nvSpPr>
          <p:spPr>
            <a:xfrm>
              <a:off x="7647441" y="1742275"/>
              <a:ext cx="281417" cy="6388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436942" y="3938802"/>
              <a:ext cx="2983831" cy="805687"/>
            </a:xfrm>
            <a:prstGeom prst="rect">
              <a:avLst/>
            </a:prstGeom>
            <a:noFill/>
            <a:ln w="38100">
              <a:solidFill>
                <a:srgbClr val="7030A0"/>
              </a:solidFill>
            </a:ln>
          </p:spPr>
          <p:txBody>
            <a:bodyPr wrap="square" rtlCol="0">
              <a:spAutoFit/>
            </a:bodyPr>
            <a:lstStyle/>
            <a:p>
              <a:pPr algn="ctr"/>
              <a:r>
                <a:rPr lang="en-US" sz="2000"/>
                <a:t>Layer</a:t>
              </a:r>
            </a:p>
            <a:p>
              <a:pPr algn="ctr"/>
              <a:r>
                <a:rPr lang="en-US" sz="2000"/>
                <a:t>(Data transformation)</a:t>
              </a:r>
            </a:p>
          </p:txBody>
        </p:sp>
        <p:sp>
          <p:nvSpPr>
            <p:cNvPr id="12" name="Down Arrow 11"/>
            <p:cNvSpPr/>
            <p:nvPr/>
          </p:nvSpPr>
          <p:spPr>
            <a:xfrm>
              <a:off x="7647441" y="3207283"/>
              <a:ext cx="281417" cy="7315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422485" y="4040002"/>
              <a:ext cx="1533074" cy="595508"/>
            </a:xfrm>
            <a:prstGeom prst="rect">
              <a:avLst/>
            </a:prstGeom>
            <a:noFill/>
            <a:ln w="38100">
              <a:solidFill>
                <a:srgbClr val="7030A0"/>
              </a:solidFill>
            </a:ln>
          </p:spPr>
          <p:txBody>
            <a:bodyPr wrap="none" rtlCol="0">
              <a:spAutoFit/>
            </a:bodyPr>
            <a:lstStyle/>
            <a:p>
              <a:r>
                <a:rPr lang="en-US" sz="2800"/>
                <a:t>Weights</a:t>
              </a:r>
            </a:p>
          </p:txBody>
        </p:sp>
        <mc:AlternateContent xmlns:mc="http://schemas.openxmlformats.org/markup-compatibility/2006">
          <mc:Choice xmlns:a14="http://schemas.microsoft.com/office/drawing/2010/main" Requires="a14">
            <p:sp>
              <p:nvSpPr>
                <p:cNvPr id="14" name="TextBox 13"/>
                <p:cNvSpPr txBox="1"/>
                <p:nvPr/>
              </p:nvSpPr>
              <p:spPr>
                <a:xfrm>
                  <a:off x="6436942" y="5687872"/>
                  <a:ext cx="2983831" cy="892552"/>
                </a:xfrm>
                <a:prstGeom prst="rect">
                  <a:avLst/>
                </a:prstGeom>
                <a:noFill/>
                <a:ln w="38100">
                  <a:solidFill>
                    <a:srgbClr val="7030A0"/>
                  </a:solidFill>
                </a:ln>
              </p:spPr>
              <p:txBody>
                <a:bodyPr wrap="square" rtlCol="0">
                  <a:spAutoFit/>
                </a:bodyPr>
                <a:lstStyle/>
                <a:p>
                  <a:pPr algn="ctr"/>
                  <a:r>
                    <a:rPr lang="en-US" sz="2400"/>
                    <a:t>Predictions</a:t>
                  </a:r>
                </a:p>
                <a:p>
                  <a:pPr algn="ct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𝑌</m:t>
                            </m:r>
                          </m:e>
                          <m:sup>
                            <m:r>
                              <a:rPr lang="en-US" sz="2800" b="0" i="1" smtClean="0">
                                <a:latin typeface="Cambria Math" panose="02040503050406030204" pitchFamily="18" charset="0"/>
                              </a:rPr>
                              <m:t>′</m:t>
                            </m:r>
                          </m:sup>
                        </m:sSup>
                      </m:oMath>
                    </m:oMathPara>
                  </a14:m>
                  <a:endParaRPr lang="en-US" sz="2800"/>
                </a:p>
              </p:txBody>
            </p:sp>
          </mc:Choice>
          <mc:Fallback>
            <p:sp>
              <p:nvSpPr>
                <p:cNvPr id="14" name="TextBox 13"/>
                <p:cNvSpPr txBox="1">
                  <a:spLocks noRot="1" noChangeAspect="1" noMove="1" noResize="1" noEditPoints="1" noAdjustHandles="1" noChangeArrowheads="1" noChangeShapeType="1" noTextEdit="1"/>
                </p:cNvSpPr>
                <p:nvPr/>
              </p:nvSpPr>
              <p:spPr>
                <a:xfrm>
                  <a:off x="6436942" y="5687872"/>
                  <a:ext cx="2983831" cy="892552"/>
                </a:xfrm>
                <a:prstGeom prst="rect">
                  <a:avLst/>
                </a:prstGeom>
                <a:blipFill>
                  <a:blip r:embed="rId2"/>
                  <a:stretch>
                    <a:fillRect t="-3704"/>
                  </a:stretch>
                </a:blipFill>
                <a:ln w="38100">
                  <a:solidFill>
                    <a:srgbClr val="7030A0"/>
                  </a:solidFill>
                </a:ln>
              </p:spPr>
              <p:txBody>
                <a:bodyPr/>
                <a:lstStyle/>
                <a:p>
                  <a:r>
                    <a:rPr lang="en-US">
                      <a:noFill/>
                    </a:rPr>
                    <a:t> </a:t>
                  </a:r>
                </a:p>
              </p:txBody>
            </p:sp>
          </mc:Fallback>
        </mc:AlternateContent>
        <p:sp>
          <p:nvSpPr>
            <p:cNvPr id="15" name="TextBox 14"/>
            <p:cNvSpPr txBox="1"/>
            <p:nvPr/>
          </p:nvSpPr>
          <p:spPr>
            <a:xfrm>
              <a:off x="585052" y="2904052"/>
              <a:ext cx="2469251" cy="1366166"/>
            </a:xfrm>
            <a:prstGeom prst="rect">
              <a:avLst/>
            </a:prstGeom>
            <a:noFill/>
            <a:ln w="38100">
              <a:noFill/>
            </a:ln>
          </p:spPr>
          <p:txBody>
            <a:bodyPr wrap="none" rtlCol="0">
              <a:spAutoFit/>
            </a:bodyPr>
            <a:lstStyle/>
            <a:p>
              <a:r>
                <a:rPr lang="en-US" sz="2400" b="1" i="1">
                  <a:solidFill>
                    <a:srgbClr val="7030A0"/>
                  </a:solidFill>
                </a:rPr>
                <a:t>Goal: Finding</a:t>
              </a:r>
            </a:p>
            <a:p>
              <a:r>
                <a:rPr lang="en-US" sz="2400" b="1" i="1">
                  <a:solidFill>
                    <a:srgbClr val="7030A0"/>
                  </a:solidFill>
                </a:rPr>
                <a:t>The right values</a:t>
              </a:r>
            </a:p>
            <a:p>
              <a:r>
                <a:rPr lang="en-US" sz="2400" b="1" i="1">
                  <a:solidFill>
                    <a:srgbClr val="7030A0"/>
                  </a:solidFill>
                </a:rPr>
                <a:t>for these weights</a:t>
              </a:r>
            </a:p>
          </p:txBody>
        </p:sp>
        <p:sp>
          <p:nvSpPr>
            <p:cNvPr id="16" name="Left Brace 15"/>
            <p:cNvSpPr/>
            <p:nvPr/>
          </p:nvSpPr>
          <p:spPr>
            <a:xfrm>
              <a:off x="2935705" y="2817706"/>
              <a:ext cx="486780" cy="1557688"/>
            </a:xfrm>
            <a:prstGeom prst="leftBrace">
              <a:avLst/>
            </a:prstGeom>
            <a:ln w="444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Down Arrow 16"/>
            <p:cNvSpPr/>
            <p:nvPr/>
          </p:nvSpPr>
          <p:spPr>
            <a:xfrm>
              <a:off x="7661867" y="4764971"/>
              <a:ext cx="281417" cy="9229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822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174568" y="250243"/>
            <a:ext cx="6400799" cy="931514"/>
          </a:xfrm>
        </p:spPr>
        <p:txBody>
          <a:bodyPr>
            <a:normAutofit/>
          </a:bodyPr>
          <a:lstStyle/>
          <a:p>
            <a:r>
              <a:rPr lang="en-US"/>
              <a:t>What is artificial intelligence?</a:t>
            </a:r>
          </a:p>
        </p:txBody>
      </p:sp>
      <p:sp>
        <p:nvSpPr>
          <p:cNvPr id="9" name="Text Placeholder 8"/>
          <p:cNvSpPr>
            <a:spLocks noGrp="1"/>
          </p:cNvSpPr>
          <p:nvPr>
            <p:ph type="body" sz="half" idx="2"/>
          </p:nvPr>
        </p:nvSpPr>
        <p:spPr>
          <a:xfrm>
            <a:off x="174568" y="1181757"/>
            <a:ext cx="5663925" cy="5594428"/>
          </a:xfrm>
        </p:spPr>
        <p:txBody>
          <a:bodyPr vert="horz" lIns="91440" tIns="45720" rIns="91440" bIns="45720" rtlCol="0" anchor="t">
            <a:noAutofit/>
          </a:bodyPr>
          <a:lstStyle/>
          <a:p>
            <a:pPr marL="342900" indent="-342900" algn="just">
              <a:buFont typeface="Arial" panose="05000000000000000000" pitchFamily="2" charset="2"/>
              <a:buChar char="•"/>
            </a:pPr>
            <a:r>
              <a:rPr lang="en-US" sz="2000" cap="none"/>
              <a:t>AI was born in the 1950s</a:t>
            </a:r>
            <a:endParaRPr lang="en-US"/>
          </a:p>
          <a:p>
            <a:pPr marL="342900" indent="-342900" algn="just">
              <a:buFont typeface="Arial" panose="05000000000000000000" pitchFamily="2" charset="2"/>
              <a:buChar char="•"/>
            </a:pPr>
            <a:r>
              <a:rPr lang="en-US" sz="2000" cap="none"/>
              <a:t>AI Pioneers started asking whether computers could be made to “think”</a:t>
            </a:r>
          </a:p>
          <a:p>
            <a:pPr marL="342900" indent="-342900" algn="just">
              <a:buFont typeface="Arial" panose="05000000000000000000" pitchFamily="2" charset="2"/>
              <a:buChar char="•"/>
            </a:pPr>
            <a:r>
              <a:rPr lang="en-US" sz="2000" cap="none"/>
              <a:t>AI crystallized as a field of research in 1956 from a summer workshop conducted by John McCarthy, Assistant Professor of Mathematics, Dartmouth College</a:t>
            </a:r>
          </a:p>
          <a:p>
            <a:pPr marL="342900" indent="-342900" algn="just">
              <a:buFont typeface="Arial" panose="05000000000000000000" pitchFamily="2" charset="2"/>
              <a:buChar char="•"/>
            </a:pPr>
            <a:r>
              <a:rPr lang="en-US" sz="2000" cap="none"/>
              <a:t>Definition:</a:t>
            </a:r>
          </a:p>
          <a:p>
            <a:pPr marL="800100" lvl="1" indent="-342900" algn="just">
              <a:buFont typeface="Arial" panose="05000000000000000000" pitchFamily="2" charset="2"/>
              <a:buChar char="•"/>
            </a:pPr>
            <a:r>
              <a:rPr lang="en-US" sz="2000" cap="none"/>
              <a:t>AI can be defined or described as </a:t>
            </a:r>
            <a:r>
              <a:rPr lang="en-US" sz="2000" b="1" i="1" cap="none"/>
              <a:t>the effort to automate intellectual tasks normally performed by humans</a:t>
            </a:r>
          </a:p>
          <a:p>
            <a:pPr marL="800100" lvl="1" indent="-342900" algn="just">
              <a:buFont typeface="Arial" panose="05000000000000000000" pitchFamily="2" charset="2"/>
              <a:buChar char="•"/>
            </a:pPr>
            <a:r>
              <a:rPr lang="en-US" sz="2000" cap="none"/>
              <a:t>AI can be defined as getting computers to make decisions that look smart</a:t>
            </a:r>
          </a:p>
        </p:txBody>
      </p:sp>
      <p:grpSp>
        <p:nvGrpSpPr>
          <p:cNvPr id="18" name="Group 17"/>
          <p:cNvGrpSpPr/>
          <p:nvPr/>
        </p:nvGrpSpPr>
        <p:grpSpPr>
          <a:xfrm>
            <a:off x="5934746" y="838059"/>
            <a:ext cx="6165086" cy="4351761"/>
            <a:chOff x="5838493" y="1827658"/>
            <a:chExt cx="6165086" cy="4351761"/>
          </a:xfrm>
        </p:grpSpPr>
        <p:sp>
          <p:nvSpPr>
            <p:cNvPr id="12" name="Oval 11"/>
            <p:cNvSpPr/>
            <p:nvPr/>
          </p:nvSpPr>
          <p:spPr>
            <a:xfrm>
              <a:off x="5838493" y="1827658"/>
              <a:ext cx="6165086" cy="4351761"/>
            </a:xfrm>
            <a:prstGeom prst="ellipse">
              <a:avLst/>
            </a:prstGeom>
            <a:solidFill>
              <a:schemeClr val="accent5">
                <a:lumMod val="20000"/>
                <a:lumOff val="80000"/>
              </a:schemeClr>
            </a:solidFill>
            <a:ln w="666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748336" y="2082630"/>
              <a:ext cx="2055371" cy="369332"/>
            </a:xfrm>
            <a:prstGeom prst="rect">
              <a:avLst/>
            </a:prstGeom>
            <a:noFill/>
          </p:spPr>
          <p:txBody>
            <a:bodyPr wrap="none" rtlCol="0">
              <a:spAutoFit/>
            </a:bodyPr>
            <a:lstStyle/>
            <a:p>
              <a:r>
                <a:rPr lang="en-US"/>
                <a:t>Artificial Intelligence</a:t>
              </a:r>
            </a:p>
          </p:txBody>
        </p:sp>
        <p:sp>
          <p:nvSpPr>
            <p:cNvPr id="14" name="TextBox 13"/>
            <p:cNvSpPr txBox="1"/>
            <p:nvPr/>
          </p:nvSpPr>
          <p:spPr>
            <a:xfrm>
              <a:off x="6843562" y="2566027"/>
              <a:ext cx="4062633" cy="369332"/>
            </a:xfrm>
            <a:prstGeom prst="rect">
              <a:avLst/>
            </a:prstGeom>
            <a:noFill/>
          </p:spPr>
          <p:txBody>
            <a:bodyPr wrap="square" rtlCol="0">
              <a:spAutoFit/>
            </a:bodyPr>
            <a:lstStyle/>
            <a:p>
              <a:r>
                <a:rPr lang="en-US"/>
                <a:t>Hardcoded Rules – Early Chess Programs</a:t>
              </a:r>
            </a:p>
          </p:txBody>
        </p:sp>
        <p:sp>
          <p:nvSpPr>
            <p:cNvPr id="15" name="TextBox 14"/>
            <p:cNvSpPr txBox="1"/>
            <p:nvPr/>
          </p:nvSpPr>
          <p:spPr>
            <a:xfrm>
              <a:off x="6420051" y="2935359"/>
              <a:ext cx="5207267" cy="1200329"/>
            </a:xfrm>
            <a:prstGeom prst="rect">
              <a:avLst/>
            </a:prstGeom>
            <a:noFill/>
          </p:spPr>
          <p:txBody>
            <a:bodyPr wrap="square" lIns="91440" tIns="45720" rIns="91440" bIns="45720" rtlCol="0" anchor="t">
              <a:spAutoFit/>
            </a:bodyPr>
            <a:lstStyle/>
            <a:p>
              <a:r>
                <a:rPr lang="en-US"/>
                <a:t>Symbolic AI (1950s – 1980s)</a:t>
              </a:r>
            </a:p>
            <a:p>
              <a:pPr marL="742950" lvl="1" indent="-285750">
                <a:buFont typeface="Wingdings" panose="05000000000000000000" pitchFamily="2" charset="2"/>
                <a:buChar char="v"/>
              </a:pPr>
              <a:r>
                <a:rPr lang="en-US"/>
                <a:t>Human-Level AI: Large sets of Explicit Rules manipulating knowledge stored in explicit databases</a:t>
              </a:r>
            </a:p>
          </p:txBody>
        </p:sp>
        <p:sp>
          <p:nvSpPr>
            <p:cNvPr id="16" name="TextBox 15"/>
            <p:cNvSpPr txBox="1"/>
            <p:nvPr/>
          </p:nvSpPr>
          <p:spPr>
            <a:xfrm>
              <a:off x="6333809" y="4135688"/>
              <a:ext cx="5082138" cy="1200329"/>
            </a:xfrm>
            <a:prstGeom prst="rect">
              <a:avLst/>
            </a:prstGeom>
            <a:noFill/>
          </p:spPr>
          <p:txBody>
            <a:bodyPr wrap="square" rtlCol="0">
              <a:spAutoFit/>
            </a:bodyPr>
            <a:lstStyle/>
            <a:p>
              <a:r>
                <a:rPr lang="en-US"/>
                <a:t>Expert Systems (1980)</a:t>
              </a:r>
            </a:p>
            <a:p>
              <a:pPr marL="742950" lvl="1" indent="-285750">
                <a:buFont typeface="Wingdings" panose="05000000000000000000" pitchFamily="2" charset="2"/>
                <a:buChar char="v"/>
              </a:pPr>
              <a:r>
                <a:rPr lang="en-US"/>
                <a:t>Dominant Paradigm of Symbolic AI in 1980s</a:t>
              </a:r>
            </a:p>
            <a:p>
              <a:pPr marL="742950" lvl="1" indent="-285750">
                <a:buFont typeface="Wingdings" panose="05000000000000000000" pitchFamily="2" charset="2"/>
                <a:buChar char="v"/>
              </a:pPr>
              <a:r>
                <a:rPr lang="en-US"/>
                <a:t>Solve well-defined, logical problems</a:t>
              </a:r>
            </a:p>
            <a:p>
              <a:pPr marL="742950" lvl="1" indent="-285750">
                <a:buFont typeface="Wingdings" panose="05000000000000000000" pitchFamily="2" charset="2"/>
                <a:buChar char="v"/>
              </a:pPr>
              <a:r>
                <a:rPr lang="en-US"/>
                <a:t>Chess Programs, Medical Applications</a:t>
              </a:r>
            </a:p>
          </p:txBody>
        </p:sp>
      </p:grpSp>
      <p:sp>
        <p:nvSpPr>
          <p:cNvPr id="17" name="TextBox 16"/>
          <p:cNvSpPr txBox="1"/>
          <p:nvPr/>
        </p:nvSpPr>
        <p:spPr>
          <a:xfrm>
            <a:off x="6430062" y="5225134"/>
            <a:ext cx="5458399" cy="1477328"/>
          </a:xfrm>
          <a:prstGeom prst="rect">
            <a:avLst/>
          </a:prstGeom>
          <a:noFill/>
        </p:spPr>
        <p:txBody>
          <a:bodyPr wrap="square" lIns="91440" tIns="45720" rIns="91440" bIns="45720" rtlCol="0" anchor="t">
            <a:spAutoFit/>
          </a:bodyPr>
          <a:lstStyle/>
          <a:p>
            <a:r>
              <a:rPr lang="en-US"/>
              <a:t>Symbolic AI and Expert Systems: Intractable to define explicit rules for Complex and Fuzzy problems</a:t>
            </a:r>
          </a:p>
          <a:p>
            <a:pPr marL="742950" lvl="1" indent="-285750">
              <a:buFont typeface="Arial"/>
              <a:buChar char="•"/>
            </a:pPr>
            <a:r>
              <a:rPr lang="en-US"/>
              <a:t>Image Classification</a:t>
            </a:r>
          </a:p>
          <a:p>
            <a:pPr marL="742950" lvl="1" indent="-285750">
              <a:buFont typeface="Arial"/>
              <a:buChar char="•"/>
            </a:pPr>
            <a:r>
              <a:rPr lang="en-US"/>
              <a:t>Speech Recognition</a:t>
            </a:r>
          </a:p>
          <a:p>
            <a:pPr marL="742950" lvl="1" indent="-285750">
              <a:buFont typeface="Arial"/>
              <a:buChar char="•"/>
            </a:pPr>
            <a:r>
              <a:rPr lang="en-US"/>
              <a:t>Natural Language Translation</a:t>
            </a:r>
          </a:p>
        </p:txBody>
      </p:sp>
    </p:spTree>
    <p:extLst>
      <p:ext uri="{BB962C8B-B14F-4D97-AF65-F5344CB8AC3E}">
        <p14:creationId xmlns:p14="http://schemas.microsoft.com/office/powerpoint/2010/main" val="94580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174568" y="158395"/>
            <a:ext cx="6400799" cy="662007"/>
          </a:xfrm>
        </p:spPr>
        <p:txBody>
          <a:bodyPr>
            <a:normAutofit/>
          </a:bodyPr>
          <a:lstStyle/>
          <a:p>
            <a:r>
              <a:rPr lang="en-US"/>
              <a:t>What is machine learning (ML)?</a:t>
            </a:r>
          </a:p>
        </p:txBody>
      </p:sp>
      <p:sp>
        <p:nvSpPr>
          <p:cNvPr id="9" name="Text Placeholder 8"/>
          <p:cNvSpPr>
            <a:spLocks noGrp="1"/>
          </p:cNvSpPr>
          <p:nvPr>
            <p:ph type="body" sz="half" idx="2"/>
          </p:nvPr>
        </p:nvSpPr>
        <p:spPr>
          <a:xfrm>
            <a:off x="174567" y="900742"/>
            <a:ext cx="11770263" cy="5708654"/>
          </a:xfrm>
        </p:spPr>
        <p:txBody>
          <a:bodyPr vert="horz" lIns="91440" tIns="45720" rIns="91440" bIns="45720" rtlCol="0" anchor="t">
            <a:noAutofit/>
          </a:bodyPr>
          <a:lstStyle/>
          <a:p>
            <a:pPr marL="342900" indent="-342900" algn="just">
              <a:buChar char="•"/>
            </a:pPr>
            <a:r>
              <a:rPr lang="en-US" sz="2000" cap="none"/>
              <a:t>ML was also born in the 1950s</a:t>
            </a:r>
            <a:endParaRPr lang="en-US"/>
          </a:p>
          <a:p>
            <a:pPr marL="342900" indent="-342900" algn="just">
              <a:buChar char="•"/>
            </a:pPr>
            <a:r>
              <a:rPr lang="en-US" sz="2000" cap="none"/>
              <a:t>ML started to flourish in the 1990s</a:t>
            </a:r>
          </a:p>
          <a:p>
            <a:pPr marL="342900" indent="-342900" algn="just">
              <a:buChar char="•"/>
            </a:pPr>
            <a:r>
              <a:rPr lang="en-US" sz="2000" cap="none"/>
              <a:t>Currently, ML is the most popular and most successful subfield of AI</a:t>
            </a:r>
          </a:p>
          <a:p>
            <a:pPr marL="342900" indent="-342900" algn="just">
              <a:buChar char="•"/>
            </a:pPr>
            <a:r>
              <a:rPr lang="en-US" sz="2100" b="1" cap="none"/>
              <a:t>Definition:</a:t>
            </a:r>
          </a:p>
          <a:p>
            <a:pPr marL="800100" lvl="1" indent="-342900" algn="just">
              <a:buChar char="•"/>
            </a:pPr>
            <a:r>
              <a:rPr lang="en-US" sz="2100" b="1" cap="none"/>
              <a:t>ML is defined as the idea of learning from previous experiences</a:t>
            </a:r>
          </a:p>
          <a:p>
            <a:pPr marL="800100" lvl="1" indent="-342900" algn="just">
              <a:buChar char="•"/>
            </a:pPr>
            <a:r>
              <a:rPr lang="en-US" sz="2100" b="1" cap="none"/>
              <a:t>ML is programming computers to optimize a performance criterion using example data or experience</a:t>
            </a:r>
          </a:p>
          <a:p>
            <a:pPr marL="342900" indent="-342900" algn="just">
              <a:buChar char="•"/>
            </a:pPr>
            <a:r>
              <a:rPr lang="en-US" sz="2000" cap="none"/>
              <a:t>ML computer programs are expected to improve performance as more and more examples are available</a:t>
            </a:r>
          </a:p>
          <a:p>
            <a:pPr marL="342900" indent="-342900" algn="just">
              <a:buChar char="•"/>
            </a:pPr>
            <a:r>
              <a:rPr lang="en-US" sz="2000" cap="none"/>
              <a:t>Sufficient examples should enable learning of patterns and produce intelligent outputs for new inputs</a:t>
            </a:r>
          </a:p>
          <a:p>
            <a:pPr marL="342900" indent="-342900" algn="just">
              <a:buChar char="•"/>
            </a:pPr>
            <a:r>
              <a:rPr lang="en-US" sz="2100" cap="none"/>
              <a:t>At the core of classical computer programming is the algorithm</a:t>
            </a:r>
          </a:p>
          <a:p>
            <a:pPr marL="342900" indent="-342900" algn="just">
              <a:buChar char="•"/>
            </a:pPr>
            <a:r>
              <a:rPr lang="en-US" sz="2100" cap="none"/>
              <a:t>An algorithm is a sequence of instructions that transform inputs into outputs</a:t>
            </a:r>
          </a:p>
          <a:p>
            <a:pPr marL="342900" indent="-342900" algn="just">
              <a:buChar char="•"/>
            </a:pPr>
            <a:r>
              <a:rPr lang="en-US" sz="2100" cap="none"/>
              <a:t>Classical computer programs assume a deterministic output for each input</a:t>
            </a:r>
          </a:p>
        </p:txBody>
      </p:sp>
      <p:grpSp>
        <p:nvGrpSpPr>
          <p:cNvPr id="8" name="Group 7"/>
          <p:cNvGrpSpPr/>
          <p:nvPr/>
        </p:nvGrpSpPr>
        <p:grpSpPr>
          <a:xfrm>
            <a:off x="7715332" y="340094"/>
            <a:ext cx="4363926" cy="1116530"/>
            <a:chOff x="7765418" y="830210"/>
            <a:chExt cx="4363926" cy="1116530"/>
          </a:xfrm>
        </p:grpSpPr>
        <p:sp>
          <p:nvSpPr>
            <p:cNvPr id="2" name="Rectangle 1"/>
            <p:cNvSpPr/>
            <p:nvPr/>
          </p:nvSpPr>
          <p:spPr>
            <a:xfrm>
              <a:off x="9086248" y="830210"/>
              <a:ext cx="1443792" cy="11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Classical Programming</a:t>
              </a:r>
            </a:p>
          </p:txBody>
        </p:sp>
        <p:cxnSp>
          <p:nvCxnSpPr>
            <p:cNvPr id="4" name="Straight Arrow Connector 3"/>
            <p:cNvCxnSpPr/>
            <p:nvPr/>
          </p:nvCxnSpPr>
          <p:spPr>
            <a:xfrm>
              <a:off x="8372818" y="1110533"/>
              <a:ext cx="731521"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359536" y="1694329"/>
              <a:ext cx="731521"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0530040" y="1377063"/>
              <a:ext cx="731521"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778701" y="900435"/>
              <a:ext cx="644728" cy="369332"/>
            </a:xfrm>
            <a:prstGeom prst="rect">
              <a:avLst/>
            </a:prstGeom>
            <a:noFill/>
          </p:spPr>
          <p:txBody>
            <a:bodyPr wrap="none" rtlCol="0">
              <a:spAutoFit/>
            </a:bodyPr>
            <a:lstStyle/>
            <a:p>
              <a:r>
                <a:rPr lang="en-US"/>
                <a:t>Rules</a:t>
              </a:r>
            </a:p>
          </p:txBody>
        </p:sp>
        <p:sp>
          <p:nvSpPr>
            <p:cNvPr id="21" name="TextBox 20"/>
            <p:cNvSpPr txBox="1"/>
            <p:nvPr/>
          </p:nvSpPr>
          <p:spPr>
            <a:xfrm>
              <a:off x="7765418" y="1499811"/>
              <a:ext cx="639919" cy="369332"/>
            </a:xfrm>
            <a:prstGeom prst="rect">
              <a:avLst/>
            </a:prstGeom>
            <a:noFill/>
          </p:spPr>
          <p:txBody>
            <a:bodyPr wrap="none" rtlCol="0">
              <a:spAutoFit/>
            </a:bodyPr>
            <a:lstStyle/>
            <a:p>
              <a:r>
                <a:rPr lang="en-US"/>
                <a:t>Data</a:t>
              </a:r>
            </a:p>
          </p:txBody>
        </p:sp>
        <p:sp>
          <p:nvSpPr>
            <p:cNvPr id="22" name="TextBox 21"/>
            <p:cNvSpPr txBox="1"/>
            <p:nvPr/>
          </p:nvSpPr>
          <p:spPr>
            <a:xfrm>
              <a:off x="11210951" y="1157469"/>
              <a:ext cx="918393" cy="369332"/>
            </a:xfrm>
            <a:prstGeom prst="rect">
              <a:avLst/>
            </a:prstGeom>
            <a:noFill/>
          </p:spPr>
          <p:txBody>
            <a:bodyPr wrap="none" rtlCol="0">
              <a:spAutoFit/>
            </a:bodyPr>
            <a:lstStyle/>
            <a:p>
              <a:r>
                <a:rPr lang="en-US"/>
                <a:t>Answers</a:t>
              </a:r>
            </a:p>
          </p:txBody>
        </p:sp>
      </p:grpSp>
      <p:grpSp>
        <p:nvGrpSpPr>
          <p:cNvPr id="10" name="Group 9"/>
          <p:cNvGrpSpPr/>
          <p:nvPr/>
        </p:nvGrpSpPr>
        <p:grpSpPr>
          <a:xfrm>
            <a:off x="7728615" y="1731978"/>
            <a:ext cx="4103474" cy="1116530"/>
            <a:chOff x="7752204" y="2233061"/>
            <a:chExt cx="4103474" cy="1116530"/>
          </a:xfrm>
        </p:grpSpPr>
        <p:sp>
          <p:nvSpPr>
            <p:cNvPr id="23" name="Rectangle 22"/>
            <p:cNvSpPr/>
            <p:nvPr/>
          </p:nvSpPr>
          <p:spPr>
            <a:xfrm>
              <a:off x="9086247" y="2233061"/>
              <a:ext cx="1443791" cy="11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Machine Learning</a:t>
              </a:r>
            </a:p>
          </p:txBody>
        </p:sp>
        <p:cxnSp>
          <p:nvCxnSpPr>
            <p:cNvPr id="24" name="Straight Arrow Connector 23"/>
            <p:cNvCxnSpPr/>
            <p:nvPr/>
          </p:nvCxnSpPr>
          <p:spPr>
            <a:xfrm>
              <a:off x="8346321" y="2483360"/>
              <a:ext cx="731521"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8672362" y="3124170"/>
              <a:ext cx="405480" cy="404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0530039" y="2779914"/>
              <a:ext cx="731521"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52204" y="2273262"/>
              <a:ext cx="639919" cy="369332"/>
            </a:xfrm>
            <a:prstGeom prst="rect">
              <a:avLst/>
            </a:prstGeom>
            <a:noFill/>
          </p:spPr>
          <p:txBody>
            <a:bodyPr wrap="none" rtlCol="0">
              <a:spAutoFit/>
            </a:bodyPr>
            <a:lstStyle/>
            <a:p>
              <a:r>
                <a:rPr lang="en-US"/>
                <a:t>Data</a:t>
              </a:r>
            </a:p>
          </p:txBody>
        </p:sp>
        <p:sp>
          <p:nvSpPr>
            <p:cNvPr id="28" name="TextBox 27"/>
            <p:cNvSpPr txBox="1"/>
            <p:nvPr/>
          </p:nvSpPr>
          <p:spPr>
            <a:xfrm>
              <a:off x="7765418" y="2912912"/>
              <a:ext cx="918393" cy="369332"/>
            </a:xfrm>
            <a:prstGeom prst="rect">
              <a:avLst/>
            </a:prstGeom>
            <a:noFill/>
          </p:spPr>
          <p:txBody>
            <a:bodyPr wrap="none" rtlCol="0">
              <a:spAutoFit/>
            </a:bodyPr>
            <a:lstStyle/>
            <a:p>
              <a:r>
                <a:rPr lang="en-US"/>
                <a:t>Answers</a:t>
              </a:r>
            </a:p>
          </p:txBody>
        </p:sp>
        <p:sp>
          <p:nvSpPr>
            <p:cNvPr id="29" name="TextBox 28"/>
            <p:cNvSpPr txBox="1"/>
            <p:nvPr/>
          </p:nvSpPr>
          <p:spPr>
            <a:xfrm>
              <a:off x="11210950" y="2560320"/>
              <a:ext cx="644728" cy="369332"/>
            </a:xfrm>
            <a:prstGeom prst="rect">
              <a:avLst/>
            </a:prstGeom>
            <a:noFill/>
          </p:spPr>
          <p:txBody>
            <a:bodyPr wrap="none" rtlCol="0">
              <a:spAutoFit/>
            </a:bodyPr>
            <a:lstStyle/>
            <a:p>
              <a:r>
                <a:rPr lang="en-US"/>
                <a:t>Rules</a:t>
              </a:r>
            </a:p>
          </p:txBody>
        </p:sp>
      </p:grpSp>
    </p:spTree>
    <p:extLst>
      <p:ext uri="{BB962C8B-B14F-4D97-AF65-F5344CB8AC3E}">
        <p14:creationId xmlns:p14="http://schemas.microsoft.com/office/powerpoint/2010/main" val="94822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3149" y="202882"/>
            <a:ext cx="10364451" cy="694894"/>
          </a:xfrm>
        </p:spPr>
        <p:txBody>
          <a:bodyPr/>
          <a:lstStyle/>
          <a:p>
            <a:r>
              <a:rPr lang="en-US"/>
              <a:t>What is machine learning? - continued</a:t>
            </a:r>
          </a:p>
        </p:txBody>
      </p:sp>
      <p:sp>
        <p:nvSpPr>
          <p:cNvPr id="6" name="Content Placeholder 5"/>
          <p:cNvSpPr>
            <a:spLocks noGrp="1"/>
          </p:cNvSpPr>
          <p:nvPr>
            <p:ph sz="quarter" idx="13"/>
          </p:nvPr>
        </p:nvSpPr>
        <p:spPr>
          <a:xfrm>
            <a:off x="697643" y="1039091"/>
            <a:ext cx="10363826" cy="5594465"/>
          </a:xfrm>
        </p:spPr>
        <p:txBody>
          <a:bodyPr vert="horz" lIns="91440" tIns="45720" rIns="91440" bIns="45720" rtlCol="0" anchor="t">
            <a:normAutofit/>
          </a:bodyPr>
          <a:lstStyle/>
          <a:p>
            <a:r>
              <a:rPr lang="en-US" sz="2400" cap="none"/>
              <a:t>Machine Learning, though related to Mathematical Statistics, differs from Statistics in several important ways:</a:t>
            </a:r>
          </a:p>
          <a:p>
            <a:pPr lvl="1"/>
            <a:r>
              <a:rPr lang="en-US" sz="2400" cap="none"/>
              <a:t>ML tends to deal with large, complex datasets for which classical statistical analysis, such as Bayesian analysis would be impractical</a:t>
            </a:r>
          </a:p>
          <a:p>
            <a:pPr lvl="1"/>
            <a:r>
              <a:rPr lang="en-US" sz="2400" cap="none"/>
              <a:t>Examples of Large Complex Datasets – </a:t>
            </a:r>
            <a:r>
              <a:rPr lang="en-US" sz="2400" cap="none" err="1"/>
              <a:t>Imagenet</a:t>
            </a:r>
            <a:r>
              <a:rPr lang="en-US" sz="2400" cap="none"/>
              <a:t>, MNIST, Fashion MNIST, </a:t>
            </a:r>
            <a:r>
              <a:rPr lang="en-US" sz="2400" cap="none" err="1"/>
              <a:t>etc</a:t>
            </a:r>
            <a:endParaRPr lang="en-US" sz="2400" cap="none"/>
          </a:p>
          <a:p>
            <a:pPr lvl="1"/>
            <a:r>
              <a:rPr lang="en-US" sz="2400" cap="none"/>
              <a:t>ML exhibits comparatively little mathematical theory – maybe too little</a:t>
            </a:r>
          </a:p>
          <a:p>
            <a:pPr lvl="2">
              <a:buClr>
                <a:srgbClr val="000000"/>
              </a:buClr>
            </a:pPr>
            <a:r>
              <a:rPr lang="en-US" sz="2200" cap="none"/>
              <a:t>Black box approach</a:t>
            </a:r>
            <a:endParaRPr lang="en-US" sz="2200"/>
          </a:p>
          <a:p>
            <a:pPr lvl="1"/>
            <a:r>
              <a:rPr lang="en-US" sz="2400" cap="none"/>
              <a:t>Unlike theoretical physics or mathematics, ML is a very hands-on field </a:t>
            </a:r>
          </a:p>
          <a:p>
            <a:pPr lvl="2"/>
            <a:r>
              <a:rPr lang="en-US" sz="2400" cap="none"/>
              <a:t>Driven by empirical findings</a:t>
            </a:r>
          </a:p>
          <a:p>
            <a:pPr lvl="1"/>
            <a:r>
              <a:rPr lang="en-US" sz="2400" cap="none"/>
              <a:t>ML is fundamentally an Engineering Discipline</a:t>
            </a:r>
          </a:p>
          <a:p>
            <a:pPr lvl="2">
              <a:buClr>
                <a:srgbClr val="000000"/>
              </a:buClr>
            </a:pPr>
            <a:r>
              <a:rPr lang="en-US" sz="2400" cap="none">
                <a:latin typeface="TW Cen MT"/>
              </a:rPr>
              <a:t>Reliant on advances in software and hardware</a:t>
            </a:r>
            <a:endParaRPr lang="en-US" sz="2200" cap="none"/>
          </a:p>
          <a:p>
            <a:pPr lvl="1"/>
            <a:endParaRPr lang="en-US" cap="none"/>
          </a:p>
        </p:txBody>
      </p:sp>
    </p:spTree>
    <p:extLst>
      <p:ext uri="{BB962C8B-B14F-4D97-AF65-F5344CB8AC3E}">
        <p14:creationId xmlns:p14="http://schemas.microsoft.com/office/powerpoint/2010/main" val="56993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150" y="233161"/>
            <a:ext cx="10364451" cy="838281"/>
          </a:xfrm>
        </p:spPr>
        <p:txBody>
          <a:bodyPr/>
          <a:lstStyle/>
          <a:p>
            <a:r>
              <a:rPr lang="en-US"/>
              <a:t>What is deep learning?</a:t>
            </a:r>
          </a:p>
        </p:txBody>
      </p:sp>
      <p:sp>
        <p:nvSpPr>
          <p:cNvPr id="3" name="Content Placeholder 2"/>
          <p:cNvSpPr>
            <a:spLocks noGrp="1"/>
          </p:cNvSpPr>
          <p:nvPr>
            <p:ph sz="quarter" idx="13"/>
          </p:nvPr>
        </p:nvSpPr>
        <p:spPr>
          <a:xfrm>
            <a:off x="148129" y="1071442"/>
            <a:ext cx="6693494" cy="5737484"/>
          </a:xfrm>
        </p:spPr>
        <p:txBody>
          <a:bodyPr vert="horz" lIns="91440" tIns="45720" rIns="91440" bIns="45720" rtlCol="0" anchor="t">
            <a:normAutofit/>
          </a:bodyPr>
          <a:lstStyle/>
          <a:p>
            <a:r>
              <a:rPr lang="en-US" cap="none"/>
              <a:t>Deep Learning (DL) is a specific subfield of ML with a new take on learning representations from input data:</a:t>
            </a:r>
          </a:p>
          <a:p>
            <a:pPr lvl="1"/>
            <a:r>
              <a:rPr lang="en-US" cap="none"/>
              <a:t>Emphasis on learning successive layers of increasingly meaningful representations</a:t>
            </a:r>
          </a:p>
          <a:p>
            <a:r>
              <a:rPr lang="en-US" cap="none"/>
              <a:t>The "Deep" in DL is not referring to any kind of deeper understanding of the input data by the model</a:t>
            </a:r>
          </a:p>
          <a:p>
            <a:pPr>
              <a:buClr>
                <a:srgbClr val="000000"/>
              </a:buClr>
            </a:pPr>
            <a:r>
              <a:rPr lang="en-US" cap="none"/>
              <a:t>"Deep" refers to the idea of successive layers of representations</a:t>
            </a:r>
            <a:endParaRPr lang="en-US"/>
          </a:p>
          <a:p>
            <a:r>
              <a:rPr lang="en-US" cap="none"/>
              <a:t>Deep models have more depth (layers) than shallow models</a:t>
            </a:r>
          </a:p>
          <a:p>
            <a:r>
              <a:rPr lang="en-US" cap="none"/>
              <a:t>Modern DL often involves tens or even hundreds of successive layers of representations. Each learned automatically from exposure to input or training data</a:t>
            </a:r>
          </a:p>
        </p:txBody>
      </p:sp>
      <p:grpSp>
        <p:nvGrpSpPr>
          <p:cNvPr id="8" name="Group 7"/>
          <p:cNvGrpSpPr/>
          <p:nvPr/>
        </p:nvGrpSpPr>
        <p:grpSpPr>
          <a:xfrm>
            <a:off x="6715176" y="1523831"/>
            <a:ext cx="5391296" cy="4496422"/>
            <a:chOff x="6715176" y="1523831"/>
            <a:chExt cx="5391296" cy="4496422"/>
          </a:xfrm>
        </p:grpSpPr>
        <p:grpSp>
          <p:nvGrpSpPr>
            <p:cNvPr id="7" name="Group 6"/>
            <p:cNvGrpSpPr>
              <a:grpSpLocks noChangeAspect="1"/>
            </p:cNvGrpSpPr>
            <p:nvPr/>
          </p:nvGrpSpPr>
          <p:grpSpPr>
            <a:xfrm>
              <a:off x="6841623" y="1523831"/>
              <a:ext cx="5264849" cy="4077081"/>
              <a:chOff x="6341107" y="1071442"/>
              <a:chExt cx="5627942" cy="4358259"/>
            </a:xfrm>
          </p:grpSpPr>
          <p:pic>
            <p:nvPicPr>
              <p:cNvPr id="4" name="Picture 3"/>
              <p:cNvPicPr>
                <a:picLocks noChangeAspect="1"/>
              </p:cNvPicPr>
              <p:nvPr/>
            </p:nvPicPr>
            <p:blipFill>
              <a:blip r:embed="rId2"/>
              <a:stretch>
                <a:fillRect/>
              </a:stretch>
            </p:blipFill>
            <p:spPr>
              <a:xfrm>
                <a:off x="6341107" y="1071442"/>
                <a:ext cx="5627942" cy="4358259"/>
              </a:xfrm>
              <a:prstGeom prst="rect">
                <a:avLst/>
              </a:prstGeom>
            </p:spPr>
          </p:pic>
          <p:sp>
            <p:nvSpPr>
              <p:cNvPr id="6" name="Rectangle 5"/>
              <p:cNvSpPr/>
              <p:nvPr/>
            </p:nvSpPr>
            <p:spPr>
              <a:xfrm>
                <a:off x="9848489" y="4506371"/>
                <a:ext cx="2120560" cy="890501"/>
              </a:xfrm>
              <a:prstGeom prst="rect">
                <a:avLst/>
              </a:prstGeom>
            </p:spPr>
            <p:txBody>
              <a:bodyPr wrap="square">
                <a:spAutoFit/>
              </a:bodyPr>
              <a:lstStyle/>
              <a:p>
                <a:r>
                  <a:rPr lang="en-US" sz="1200" b="1">
                    <a:solidFill>
                      <a:srgbClr val="FF0000"/>
                    </a:solidFill>
                  </a:rPr>
                  <a:t>Visual word forming a spatial hierarchy of visual modules</a:t>
                </a:r>
              </a:p>
            </p:txBody>
          </p:sp>
        </p:grpSp>
        <p:sp>
          <p:nvSpPr>
            <p:cNvPr id="5" name="TextBox 4"/>
            <p:cNvSpPr txBox="1"/>
            <p:nvPr/>
          </p:nvSpPr>
          <p:spPr>
            <a:xfrm>
              <a:off x="6715176" y="5650921"/>
              <a:ext cx="5246838" cy="369332"/>
            </a:xfrm>
            <a:prstGeom prst="rect">
              <a:avLst/>
            </a:prstGeom>
            <a:noFill/>
          </p:spPr>
          <p:txBody>
            <a:bodyPr wrap="square" rtlCol="0">
              <a:spAutoFit/>
            </a:bodyPr>
            <a:lstStyle/>
            <a:p>
              <a:r>
                <a:rPr lang="en-US"/>
                <a:t> </a:t>
              </a:r>
              <a:r>
                <a:rPr lang="en-US" sz="1600"/>
                <a:t>(Ref: Deep Learning with Python, 2</a:t>
              </a:r>
              <a:r>
                <a:rPr lang="en-US" sz="1600" baseline="30000"/>
                <a:t>nd</a:t>
              </a:r>
              <a:r>
                <a:rPr lang="en-US" sz="1600"/>
                <a:t> Edition, Francois Chollet)</a:t>
              </a:r>
            </a:p>
          </p:txBody>
        </p:sp>
      </p:grpSp>
    </p:spTree>
    <p:extLst>
      <p:ext uri="{BB962C8B-B14F-4D97-AF65-F5344CB8AC3E}">
        <p14:creationId xmlns:p14="http://schemas.microsoft.com/office/powerpoint/2010/main" val="237772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009" y="226847"/>
            <a:ext cx="10364451" cy="632767"/>
          </a:xfrm>
        </p:spPr>
        <p:txBody>
          <a:bodyPr/>
          <a:lstStyle/>
          <a:p>
            <a:r>
              <a:rPr lang="en-US"/>
              <a:t>What is deep learning - continued?</a:t>
            </a:r>
          </a:p>
        </p:txBody>
      </p:sp>
      <p:sp>
        <p:nvSpPr>
          <p:cNvPr id="11" name="Content Placeholder 10"/>
          <p:cNvSpPr>
            <a:spLocks noGrp="1"/>
          </p:cNvSpPr>
          <p:nvPr>
            <p:ph sz="quarter" idx="13"/>
          </p:nvPr>
        </p:nvSpPr>
        <p:spPr>
          <a:xfrm>
            <a:off x="143752" y="1472209"/>
            <a:ext cx="5900913" cy="5053719"/>
          </a:xfrm>
        </p:spPr>
        <p:txBody>
          <a:bodyPr vert="horz" lIns="91440" tIns="45720" rIns="91440" bIns="45720" rtlCol="0" anchor="t">
            <a:normAutofit/>
          </a:bodyPr>
          <a:lstStyle/>
          <a:p>
            <a:r>
              <a:rPr lang="en-US" sz="3600" i="1" cap="none"/>
              <a:t>A Deep Learning Neural Network for Digit Classification</a:t>
            </a:r>
          </a:p>
          <a:p>
            <a:r>
              <a:rPr lang="en-US" sz="3600" i="1" cap="none"/>
              <a:t>Deep representations learned by the digit-classification Model</a:t>
            </a:r>
          </a:p>
        </p:txBody>
      </p:sp>
      <p:grpSp>
        <p:nvGrpSpPr>
          <p:cNvPr id="12" name="Group 11"/>
          <p:cNvGrpSpPr/>
          <p:nvPr/>
        </p:nvGrpSpPr>
        <p:grpSpPr>
          <a:xfrm>
            <a:off x="7386824" y="1471875"/>
            <a:ext cx="4654568" cy="1775079"/>
            <a:chOff x="5999707" y="1146177"/>
            <a:chExt cx="6041685" cy="2441829"/>
          </a:xfrm>
        </p:grpSpPr>
        <p:pic>
          <p:nvPicPr>
            <p:cNvPr id="9" name="Picture 8"/>
            <p:cNvPicPr>
              <a:picLocks noChangeAspect="1"/>
            </p:cNvPicPr>
            <p:nvPr/>
          </p:nvPicPr>
          <p:blipFill>
            <a:blip r:embed="rId2"/>
            <a:stretch>
              <a:fillRect/>
            </a:stretch>
          </p:blipFill>
          <p:spPr>
            <a:xfrm>
              <a:off x="6114937" y="1146177"/>
              <a:ext cx="5926455" cy="2441829"/>
            </a:xfrm>
            <a:prstGeom prst="rect">
              <a:avLst/>
            </a:prstGeom>
          </p:spPr>
        </p:pic>
        <p:sp>
          <p:nvSpPr>
            <p:cNvPr id="5" name="TextBox 4"/>
            <p:cNvSpPr txBox="1"/>
            <p:nvPr/>
          </p:nvSpPr>
          <p:spPr>
            <a:xfrm>
              <a:off x="5999707" y="2774913"/>
              <a:ext cx="2226052" cy="719750"/>
            </a:xfrm>
            <a:prstGeom prst="rect">
              <a:avLst/>
            </a:prstGeom>
            <a:noFill/>
          </p:spPr>
          <p:txBody>
            <a:bodyPr wrap="square" lIns="91440" tIns="45720" rIns="91440" bIns="45720" rtlCol="0" anchor="t">
              <a:spAutoFit/>
            </a:bodyPr>
            <a:lstStyle/>
            <a:p>
              <a:r>
                <a:rPr lang="en-US" sz="1400"/>
                <a:t> (Ref: Francois Chollet)</a:t>
              </a:r>
            </a:p>
          </p:txBody>
        </p:sp>
      </p:grpSp>
      <p:grpSp>
        <p:nvGrpSpPr>
          <p:cNvPr id="15" name="Group 14"/>
          <p:cNvGrpSpPr/>
          <p:nvPr/>
        </p:nvGrpSpPr>
        <p:grpSpPr>
          <a:xfrm>
            <a:off x="7386822" y="3996363"/>
            <a:ext cx="4657772" cy="2401694"/>
            <a:chOff x="5953853" y="3393394"/>
            <a:chExt cx="6151356" cy="3417650"/>
          </a:xfrm>
        </p:grpSpPr>
        <p:pic>
          <p:nvPicPr>
            <p:cNvPr id="13" name="Picture 12"/>
            <p:cNvPicPr>
              <a:picLocks noChangeAspect="1"/>
            </p:cNvPicPr>
            <p:nvPr/>
          </p:nvPicPr>
          <p:blipFill>
            <a:blip r:embed="rId3"/>
            <a:stretch>
              <a:fillRect/>
            </a:stretch>
          </p:blipFill>
          <p:spPr>
            <a:xfrm>
              <a:off x="6051119" y="3393394"/>
              <a:ext cx="6054090" cy="3407093"/>
            </a:xfrm>
            <a:prstGeom prst="rect">
              <a:avLst/>
            </a:prstGeom>
          </p:spPr>
        </p:pic>
        <p:sp>
          <p:nvSpPr>
            <p:cNvPr id="14" name="TextBox 13"/>
            <p:cNvSpPr txBox="1"/>
            <p:nvPr/>
          </p:nvSpPr>
          <p:spPr>
            <a:xfrm>
              <a:off x="5953853" y="6094895"/>
              <a:ext cx="2222411" cy="716149"/>
            </a:xfrm>
            <a:prstGeom prst="rect">
              <a:avLst/>
            </a:prstGeom>
            <a:noFill/>
          </p:spPr>
          <p:txBody>
            <a:bodyPr wrap="square" lIns="91440" tIns="45720" rIns="91440" bIns="45720" rtlCol="0" anchor="t">
              <a:spAutoFit/>
            </a:bodyPr>
            <a:lstStyle/>
            <a:p>
              <a:r>
                <a:rPr lang="en-US" sz="1400"/>
                <a:t> (Ref: Francois Chollet)</a:t>
              </a:r>
            </a:p>
          </p:txBody>
        </p:sp>
      </p:grpSp>
    </p:spTree>
    <p:extLst>
      <p:ext uri="{BB962C8B-B14F-4D97-AF65-F5344CB8AC3E}">
        <p14:creationId xmlns:p14="http://schemas.microsoft.com/office/powerpoint/2010/main" val="100516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52084" y="298383"/>
            <a:ext cx="10798232" cy="638660"/>
          </a:xfrm>
        </p:spPr>
        <p:txBody>
          <a:bodyPr>
            <a:normAutofit/>
          </a:bodyPr>
          <a:lstStyle/>
          <a:p>
            <a:r>
              <a:rPr lang="en-US"/>
              <a:t>Evolution of artificial intelligence?</a:t>
            </a:r>
          </a:p>
        </p:txBody>
      </p:sp>
      <p:grpSp>
        <p:nvGrpSpPr>
          <p:cNvPr id="3" name="Group 2"/>
          <p:cNvGrpSpPr/>
          <p:nvPr/>
        </p:nvGrpSpPr>
        <p:grpSpPr>
          <a:xfrm>
            <a:off x="1988377" y="1181757"/>
            <a:ext cx="7730196" cy="5456529"/>
            <a:chOff x="1988377" y="1181757"/>
            <a:chExt cx="7730196" cy="5456529"/>
          </a:xfrm>
        </p:grpSpPr>
        <p:grpSp>
          <p:nvGrpSpPr>
            <p:cNvPr id="18" name="Group 17"/>
            <p:cNvGrpSpPr>
              <a:grpSpLocks noChangeAspect="1"/>
            </p:cNvGrpSpPr>
            <p:nvPr/>
          </p:nvGrpSpPr>
          <p:grpSpPr>
            <a:xfrm>
              <a:off x="1988377" y="1181757"/>
              <a:ext cx="7730196" cy="5456529"/>
              <a:chOff x="5838493" y="1827658"/>
              <a:chExt cx="6165086" cy="4351761"/>
            </a:xfrm>
          </p:grpSpPr>
          <p:sp>
            <p:nvSpPr>
              <p:cNvPr id="12" name="Oval 11"/>
              <p:cNvSpPr/>
              <p:nvPr/>
            </p:nvSpPr>
            <p:spPr>
              <a:xfrm>
                <a:off x="5838493" y="1827658"/>
                <a:ext cx="6165086" cy="4351761"/>
              </a:xfrm>
              <a:prstGeom prst="ellipse">
                <a:avLst/>
              </a:prstGeom>
              <a:solidFill>
                <a:schemeClr val="accent5">
                  <a:lumMod val="20000"/>
                  <a:lumOff val="80000"/>
                </a:schemeClr>
              </a:solidFill>
              <a:ln w="666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882062" y="2342512"/>
                <a:ext cx="2882520" cy="369332"/>
              </a:xfrm>
              <a:prstGeom prst="rect">
                <a:avLst/>
              </a:prstGeom>
              <a:noFill/>
            </p:spPr>
            <p:txBody>
              <a:bodyPr wrap="none" rtlCol="0">
                <a:spAutoFit/>
              </a:bodyPr>
              <a:lstStyle/>
              <a:p>
                <a:r>
                  <a:rPr lang="en-US"/>
                  <a:t>Artificial Intelligence – 1950s</a:t>
                </a:r>
              </a:p>
            </p:txBody>
          </p:sp>
        </p:grpSp>
        <p:grpSp>
          <p:nvGrpSpPr>
            <p:cNvPr id="11" name="Group 10"/>
            <p:cNvGrpSpPr>
              <a:grpSpLocks noChangeAspect="1"/>
            </p:cNvGrpSpPr>
            <p:nvPr/>
          </p:nvGrpSpPr>
          <p:grpSpPr>
            <a:xfrm>
              <a:off x="3296873" y="2331170"/>
              <a:ext cx="5946545" cy="3776962"/>
              <a:chOff x="5838493" y="1827658"/>
              <a:chExt cx="6165086" cy="4351761"/>
            </a:xfrm>
            <a:solidFill>
              <a:srgbClr val="FFFF00"/>
            </a:solidFill>
          </p:grpSpPr>
          <p:sp>
            <p:nvSpPr>
              <p:cNvPr id="19" name="Oval 18"/>
              <p:cNvSpPr/>
              <p:nvPr/>
            </p:nvSpPr>
            <p:spPr>
              <a:xfrm>
                <a:off x="5838493" y="1827658"/>
                <a:ext cx="6165086" cy="4351761"/>
              </a:xfrm>
              <a:prstGeom prst="ellipse">
                <a:avLst/>
              </a:prstGeom>
              <a:grpFill/>
              <a:ln w="666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021768" y="2391570"/>
                <a:ext cx="2872960" cy="425539"/>
              </a:xfrm>
              <a:prstGeom prst="rect">
                <a:avLst/>
              </a:prstGeom>
              <a:grpFill/>
            </p:spPr>
            <p:txBody>
              <a:bodyPr wrap="square" rtlCol="0">
                <a:spAutoFit/>
              </a:bodyPr>
              <a:lstStyle/>
              <a:p>
                <a:r>
                  <a:rPr lang="en-US"/>
                  <a:t>Machine Learning – 1990s</a:t>
                </a:r>
              </a:p>
            </p:txBody>
          </p:sp>
        </p:grpSp>
        <p:grpSp>
          <p:nvGrpSpPr>
            <p:cNvPr id="21" name="Group 20"/>
            <p:cNvGrpSpPr>
              <a:grpSpLocks noChangeAspect="1"/>
            </p:cNvGrpSpPr>
            <p:nvPr/>
          </p:nvGrpSpPr>
          <p:grpSpPr>
            <a:xfrm>
              <a:off x="5390364" y="3778191"/>
              <a:ext cx="3317775" cy="1834702"/>
              <a:chOff x="5838493" y="1827658"/>
              <a:chExt cx="6165086" cy="4351761"/>
            </a:xfrm>
            <a:solidFill>
              <a:srgbClr val="00B050"/>
            </a:solidFill>
          </p:grpSpPr>
          <p:sp>
            <p:nvSpPr>
              <p:cNvPr id="22" name="Oval 21"/>
              <p:cNvSpPr/>
              <p:nvPr/>
            </p:nvSpPr>
            <p:spPr>
              <a:xfrm>
                <a:off x="5838493" y="1827658"/>
                <a:ext cx="6165086" cy="4351761"/>
              </a:xfrm>
              <a:prstGeom prst="ellipse">
                <a:avLst/>
              </a:prstGeom>
              <a:grpFill/>
              <a:ln w="666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551716" y="3028690"/>
                <a:ext cx="4455329" cy="876025"/>
              </a:xfrm>
              <a:prstGeom prst="rect">
                <a:avLst/>
              </a:prstGeom>
              <a:grpFill/>
            </p:spPr>
            <p:txBody>
              <a:bodyPr wrap="square" rtlCol="0">
                <a:spAutoFit/>
              </a:bodyPr>
              <a:lstStyle/>
              <a:p>
                <a:r>
                  <a:rPr lang="en-US"/>
                  <a:t>Deep Learning– 2012</a:t>
                </a:r>
              </a:p>
            </p:txBody>
          </p:sp>
        </p:grpSp>
      </p:grpSp>
    </p:spTree>
    <p:extLst>
      <p:ext uri="{BB962C8B-B14F-4D97-AF65-F5344CB8AC3E}">
        <p14:creationId xmlns:p14="http://schemas.microsoft.com/office/powerpoint/2010/main" val="3589281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73" y="146880"/>
            <a:ext cx="11973827" cy="757895"/>
          </a:xfrm>
        </p:spPr>
        <p:txBody>
          <a:bodyPr>
            <a:normAutofit fontScale="90000"/>
          </a:bodyPr>
          <a:lstStyle/>
          <a:p>
            <a:r>
              <a:rPr lang="en-US"/>
              <a:t>Evolution of machine learning to current form – </a:t>
            </a:r>
            <a:br>
              <a:rPr lang="en-US"/>
            </a:br>
            <a:r>
              <a:rPr lang="en-US"/>
              <a:t>deep learning</a:t>
            </a:r>
          </a:p>
        </p:txBody>
      </p:sp>
      <p:sp>
        <p:nvSpPr>
          <p:cNvPr id="3" name="Content Placeholder 2"/>
          <p:cNvSpPr>
            <a:spLocks noGrp="1"/>
          </p:cNvSpPr>
          <p:nvPr>
            <p:ph sz="quarter" idx="13"/>
          </p:nvPr>
        </p:nvSpPr>
        <p:spPr>
          <a:xfrm>
            <a:off x="5476775" y="1260910"/>
            <a:ext cx="6280813" cy="426364"/>
          </a:xfrm>
        </p:spPr>
        <p:txBody>
          <a:bodyPr>
            <a:normAutofit lnSpcReduction="10000"/>
          </a:bodyPr>
          <a:lstStyle/>
          <a:p>
            <a:r>
              <a:rPr lang="en-US" cap="none"/>
              <a:t>Statistics to Data Analysis: Naïve Bayes Algorithm </a:t>
            </a:r>
          </a:p>
        </p:txBody>
      </p:sp>
      <p:sp>
        <p:nvSpPr>
          <p:cNvPr id="4" name="TextBox 3"/>
          <p:cNvSpPr txBox="1"/>
          <p:nvPr/>
        </p:nvSpPr>
        <p:spPr>
          <a:xfrm>
            <a:off x="1472665" y="1260910"/>
            <a:ext cx="2924583" cy="369332"/>
          </a:xfrm>
          <a:prstGeom prst="rect">
            <a:avLst/>
          </a:prstGeom>
          <a:noFill/>
          <a:ln w="31750">
            <a:solidFill>
              <a:schemeClr val="accent1"/>
            </a:solidFill>
          </a:ln>
        </p:spPr>
        <p:txBody>
          <a:bodyPr wrap="none" rtlCol="0">
            <a:spAutoFit/>
          </a:bodyPr>
          <a:lstStyle/>
          <a:p>
            <a:r>
              <a:rPr lang="en-US"/>
              <a:t>Probabilistic Modeling, 1950s</a:t>
            </a:r>
          </a:p>
        </p:txBody>
      </p:sp>
      <p:sp>
        <p:nvSpPr>
          <p:cNvPr id="5" name="Down Arrow 4"/>
          <p:cNvSpPr/>
          <p:nvPr/>
        </p:nvSpPr>
        <p:spPr>
          <a:xfrm>
            <a:off x="2877204" y="1632028"/>
            <a:ext cx="115503" cy="3236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72662" y="1965340"/>
            <a:ext cx="2924585" cy="646331"/>
          </a:xfrm>
          <a:prstGeom prst="rect">
            <a:avLst/>
          </a:prstGeom>
          <a:noFill/>
          <a:ln w="31750">
            <a:solidFill>
              <a:schemeClr val="accent1"/>
            </a:solidFill>
          </a:ln>
        </p:spPr>
        <p:txBody>
          <a:bodyPr wrap="square" rtlCol="0">
            <a:spAutoFit/>
          </a:bodyPr>
          <a:lstStyle/>
          <a:p>
            <a:pPr algn="ctr"/>
            <a:r>
              <a:rPr lang="en-US"/>
              <a:t>Early Neural Networks, </a:t>
            </a:r>
          </a:p>
          <a:p>
            <a:pPr algn="ctr"/>
            <a:r>
              <a:rPr lang="en-US"/>
              <a:t>1980 - 1995s</a:t>
            </a:r>
          </a:p>
        </p:txBody>
      </p:sp>
      <p:sp>
        <p:nvSpPr>
          <p:cNvPr id="7" name="Down Arrow 6"/>
          <p:cNvSpPr/>
          <p:nvPr/>
        </p:nvSpPr>
        <p:spPr>
          <a:xfrm>
            <a:off x="2877204" y="2611671"/>
            <a:ext cx="115503" cy="3236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472662" y="2946769"/>
            <a:ext cx="2924585" cy="646331"/>
          </a:xfrm>
          <a:prstGeom prst="rect">
            <a:avLst/>
          </a:prstGeom>
          <a:noFill/>
          <a:ln w="31750">
            <a:solidFill>
              <a:schemeClr val="accent1"/>
            </a:solidFill>
          </a:ln>
        </p:spPr>
        <p:txBody>
          <a:bodyPr wrap="square" rtlCol="0">
            <a:spAutoFit/>
          </a:bodyPr>
          <a:lstStyle/>
          <a:p>
            <a:pPr algn="ctr"/>
            <a:r>
              <a:rPr lang="en-US"/>
              <a:t>Kernel Methods, </a:t>
            </a:r>
          </a:p>
          <a:p>
            <a:pPr algn="ctr"/>
            <a:r>
              <a:rPr lang="en-US"/>
              <a:t>1990 - 2000s</a:t>
            </a:r>
          </a:p>
        </p:txBody>
      </p:sp>
      <p:sp>
        <p:nvSpPr>
          <p:cNvPr id="9" name="TextBox 8"/>
          <p:cNvSpPr txBox="1"/>
          <p:nvPr/>
        </p:nvSpPr>
        <p:spPr>
          <a:xfrm>
            <a:off x="1472662" y="3923885"/>
            <a:ext cx="2924586" cy="1200329"/>
          </a:xfrm>
          <a:prstGeom prst="rect">
            <a:avLst/>
          </a:prstGeom>
          <a:noFill/>
          <a:ln w="31750">
            <a:solidFill>
              <a:schemeClr val="accent1"/>
            </a:solidFill>
          </a:ln>
        </p:spPr>
        <p:txBody>
          <a:bodyPr wrap="square" rtlCol="0">
            <a:spAutoFit/>
          </a:bodyPr>
          <a:lstStyle/>
          <a:p>
            <a:pPr algn="ctr"/>
            <a:r>
              <a:rPr lang="en-US"/>
              <a:t>Decision trees, Random forests and Gradient boosting Machines </a:t>
            </a:r>
          </a:p>
          <a:p>
            <a:pPr algn="ctr"/>
            <a:r>
              <a:rPr lang="en-US"/>
              <a:t>2000s – 2010s</a:t>
            </a:r>
          </a:p>
        </p:txBody>
      </p:sp>
      <p:sp>
        <p:nvSpPr>
          <p:cNvPr id="10" name="Down Arrow 9"/>
          <p:cNvSpPr/>
          <p:nvPr/>
        </p:nvSpPr>
        <p:spPr>
          <a:xfrm>
            <a:off x="2877201" y="3604511"/>
            <a:ext cx="115503" cy="3236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472662" y="5442152"/>
            <a:ext cx="2924585" cy="923330"/>
          </a:xfrm>
          <a:prstGeom prst="rect">
            <a:avLst/>
          </a:prstGeom>
          <a:noFill/>
          <a:ln w="31750">
            <a:solidFill>
              <a:schemeClr val="accent1"/>
            </a:solidFill>
          </a:ln>
        </p:spPr>
        <p:txBody>
          <a:bodyPr wrap="square" rtlCol="0">
            <a:spAutoFit/>
          </a:bodyPr>
          <a:lstStyle/>
          <a:p>
            <a:pPr algn="ctr"/>
            <a:r>
              <a:rPr lang="en-US"/>
              <a:t>Back to Neural Networks and Deep Learning</a:t>
            </a:r>
          </a:p>
          <a:p>
            <a:pPr algn="ctr"/>
            <a:r>
              <a:rPr lang="en-US"/>
              <a:t>2012</a:t>
            </a:r>
          </a:p>
        </p:txBody>
      </p:sp>
      <p:sp>
        <p:nvSpPr>
          <p:cNvPr id="12" name="Down Arrow 11"/>
          <p:cNvSpPr/>
          <p:nvPr/>
        </p:nvSpPr>
        <p:spPr>
          <a:xfrm>
            <a:off x="2877200" y="5118465"/>
            <a:ext cx="115503" cy="3236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4700497" y="1207804"/>
            <a:ext cx="77627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4700497" y="1995465"/>
            <a:ext cx="77627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p:cNvSpPr txBox="1">
            <a:spLocks/>
          </p:cNvSpPr>
          <p:nvPr/>
        </p:nvSpPr>
        <p:spPr>
          <a:xfrm>
            <a:off x="5476775" y="1990303"/>
            <a:ext cx="6605825" cy="42636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cap="none"/>
              <a:t>Backpropagation Algorithm: </a:t>
            </a:r>
            <a:r>
              <a:rPr lang="en-US" i="1" cap="none"/>
              <a:t>LeNet</a:t>
            </a:r>
            <a:r>
              <a:rPr lang="en-US" cap="none"/>
              <a:t> used by USPS to read zip codes, 1990</a:t>
            </a:r>
          </a:p>
        </p:txBody>
      </p:sp>
      <p:sp>
        <p:nvSpPr>
          <p:cNvPr id="16" name="Right Arrow 15"/>
          <p:cNvSpPr/>
          <p:nvPr/>
        </p:nvSpPr>
        <p:spPr>
          <a:xfrm>
            <a:off x="4700497" y="2951931"/>
            <a:ext cx="77627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p:cNvSpPr txBox="1">
            <a:spLocks/>
          </p:cNvSpPr>
          <p:nvPr/>
        </p:nvSpPr>
        <p:spPr>
          <a:xfrm>
            <a:off x="5476775" y="2946769"/>
            <a:ext cx="6605825" cy="42636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cap="none"/>
              <a:t>Classification Algorithm: Support Vector Machines (SVMs)</a:t>
            </a:r>
          </a:p>
        </p:txBody>
      </p:sp>
      <p:sp>
        <p:nvSpPr>
          <p:cNvPr id="18" name="Right Arrow 17"/>
          <p:cNvSpPr/>
          <p:nvPr/>
        </p:nvSpPr>
        <p:spPr>
          <a:xfrm>
            <a:off x="4700497" y="4143860"/>
            <a:ext cx="77627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p:cNvSpPr txBox="1">
            <a:spLocks/>
          </p:cNvSpPr>
          <p:nvPr/>
        </p:nvSpPr>
        <p:spPr>
          <a:xfrm>
            <a:off x="5476775" y="4138698"/>
            <a:ext cx="6605825" cy="42636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cap="none"/>
              <a:t>Prediction Models: Flowchart-like Structures</a:t>
            </a:r>
          </a:p>
        </p:txBody>
      </p:sp>
      <p:sp>
        <p:nvSpPr>
          <p:cNvPr id="20" name="Right Arrow 19"/>
          <p:cNvSpPr/>
          <p:nvPr/>
        </p:nvSpPr>
        <p:spPr>
          <a:xfrm>
            <a:off x="4700497" y="5557169"/>
            <a:ext cx="77627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
          <p:cNvSpPr txBox="1">
            <a:spLocks/>
          </p:cNvSpPr>
          <p:nvPr/>
        </p:nvSpPr>
        <p:spPr>
          <a:xfrm>
            <a:off x="5476775" y="5227931"/>
            <a:ext cx="6605825" cy="113755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cap="none"/>
              <a:t>Deep Convolution Neural Networks (CNNs), Recurrent Neural Networks (RNNs), Generative Adversarial Networks (GANs), Encoder – Decoders, Transformers, etc. </a:t>
            </a:r>
          </a:p>
        </p:txBody>
      </p:sp>
    </p:spTree>
    <p:extLst>
      <p:ext uri="{BB962C8B-B14F-4D97-AF65-F5344CB8AC3E}">
        <p14:creationId xmlns:p14="http://schemas.microsoft.com/office/powerpoint/2010/main" val="412778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build="p"/>
      <p:bldP spid="16" grpId="0" animBg="1"/>
      <p:bldP spid="17" grpId="0" build="p"/>
      <p:bldP spid="18" grpId="0" animBg="1"/>
      <p:bldP spid="19" grpId="0" build="p"/>
      <p:bldP spid="20" grpId="0" animBg="1"/>
      <p:bldP spid="21" grpId="0" build="p"/>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F66D24444FB145A2F13042720BF9FF" ma:contentTypeVersion="11" ma:contentTypeDescription="Create a new document." ma:contentTypeScope="" ma:versionID="5cf2246bace88d967260c5ea0f1c8e27">
  <xsd:schema xmlns:xsd="http://www.w3.org/2001/XMLSchema" xmlns:xs="http://www.w3.org/2001/XMLSchema" xmlns:p="http://schemas.microsoft.com/office/2006/metadata/properties" xmlns:ns2="77e6e833-9241-4b04-b716-5a4daabdc787" xmlns:ns3="56da908f-da71-483c-b6d3-0ee057f43e65" targetNamespace="http://schemas.microsoft.com/office/2006/metadata/properties" ma:root="true" ma:fieldsID="bbf8d95d0cf023a0f756b97ed109b63e" ns2:_="" ns3:_="">
    <xsd:import namespace="77e6e833-9241-4b04-b716-5a4daabdc787"/>
    <xsd:import namespace="56da908f-da71-483c-b6d3-0ee057f43e65"/>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e6e833-9241-4b04-b716-5a4daabdc787"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175ab196-d3f7-444f-9641-cdc6774f7c5b"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descriptio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6da908f-da71-483c-b6d3-0ee057f43e65"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b1382538-e9b7-431f-b1ac-b022d04d117d}" ma:internalName="TaxCatchAll" ma:showField="CatchAllData" ma:web="56da908f-da71-483c-b6d3-0ee057f43e6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7e6e833-9241-4b04-b716-5a4daabdc787">
      <Terms xmlns="http://schemas.microsoft.com/office/infopath/2007/PartnerControls"/>
    </lcf76f155ced4ddcb4097134ff3c332f>
    <TaxCatchAll xmlns="56da908f-da71-483c-b6d3-0ee057f43e65" xsi:nil="true"/>
  </documentManagement>
</p:properties>
</file>

<file path=customXml/itemProps1.xml><?xml version="1.0" encoding="utf-8"?>
<ds:datastoreItem xmlns:ds="http://schemas.openxmlformats.org/officeDocument/2006/customXml" ds:itemID="{722FFB76-DE99-4727-8844-A95B615F194C}"/>
</file>

<file path=customXml/itemProps2.xml><?xml version="1.0" encoding="utf-8"?>
<ds:datastoreItem xmlns:ds="http://schemas.openxmlformats.org/officeDocument/2006/customXml" ds:itemID="{1308CA6C-48FF-4BA7-8F9A-6EEAF21A5029}">
  <ds:schemaRefs>
    <ds:schemaRef ds:uri="http://schemas.microsoft.com/sharepoint/v3/contenttype/forms"/>
  </ds:schemaRefs>
</ds:datastoreItem>
</file>

<file path=customXml/itemProps3.xml><?xml version="1.0" encoding="utf-8"?>
<ds:datastoreItem xmlns:ds="http://schemas.openxmlformats.org/officeDocument/2006/customXml" ds:itemID="{BD56898A-67FD-4D2C-BFC3-54161F3D753B}">
  <ds:schemaRefs>
    <ds:schemaRef ds:uri="56da908f-da71-483c-b6d3-0ee057f43e65"/>
    <ds:schemaRef ds:uri="77e6e833-9241-4b04-b716-5a4daabdc78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TM04033925[[fn=Droplet]]</Template>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Droplet</vt:lpstr>
      <vt:lpstr>Introduction to artificial intelligence, machine learning, and deep learning</vt:lpstr>
      <vt:lpstr>What is deep learning?</vt:lpstr>
      <vt:lpstr>What is artificial intelligence?</vt:lpstr>
      <vt:lpstr>What is machine learning (ML)?</vt:lpstr>
      <vt:lpstr>What is machine learning? - continued</vt:lpstr>
      <vt:lpstr>What is deep learning?</vt:lpstr>
      <vt:lpstr>What is deep learning - continued?</vt:lpstr>
      <vt:lpstr>Evolution of artificial intelligence?</vt:lpstr>
      <vt:lpstr>Evolution of machine learning to current form –  deep learning</vt:lpstr>
      <vt:lpstr>What are machine and Deep learning algorithms or what is learning in machine and Deep learning?</vt:lpstr>
      <vt:lpstr>Deep learning process</vt:lpstr>
      <vt:lpstr>Neural networks – parameterized by its weights</vt:lpstr>
      <vt:lpstr>Loss score – distance between actual and expected outputs</vt:lpstr>
      <vt:lpstr>Weight adjustments to minimize the loss score</vt:lpstr>
      <vt:lpstr>DEEP LEARNING process - continued</vt:lpstr>
      <vt:lpstr>Why deep learning? Why now?</vt:lpstr>
      <vt:lpstr>AI Deals &amp; Funding</vt:lpstr>
      <vt:lpstr>Current deep learning achievements</vt:lpstr>
      <vt:lpstr>Short-term hype</vt:lpstr>
      <vt:lpstr>Education level of ml/data scientists</vt:lpstr>
      <vt:lpstr>Modern machine learning tools used by industry</vt:lpstr>
      <vt:lpstr>Up Next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artificial intelligence, machine learning, and deep learning</dc:title>
  <dc:creator>Suresh Muknahallipatna</dc:creator>
  <cp:revision>1</cp:revision>
  <dcterms:created xsi:type="dcterms:W3CDTF">2021-07-03T16:56:59Z</dcterms:created>
  <dcterms:modified xsi:type="dcterms:W3CDTF">2023-07-11T20:09:31Z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0x010100CCF66D24444FB145A2F13042720BF9FF</vt:lpwstr>
  </property>
  <property fmtid="{D5CDD505-2E9C-101B-9397-08002B2CF9AE}" pid="3" name="MediaServiceImageTags">
    <vt:lpwstr/>
  </property>
</Properties>
</file>