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8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83" r:id="rId14"/>
    <p:sldId id="264" r:id="rId15"/>
    <p:sldId id="265" r:id="rId16"/>
    <p:sldId id="266" r:id="rId17"/>
    <p:sldId id="267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68" r:id="rId26"/>
    <p:sldId id="270" r:id="rId27"/>
    <p:sldId id="284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1557C-F2E4-44F6-91D3-E8ACF170C850}" v="41" dt="2023-06-28T17:37:57.925"/>
    <p1510:client id="{28A609C3-ED58-48D4-9733-9019C967E94A}" v="267" dt="2023-06-28T02:14:13.684"/>
    <p1510:client id="{31A05AC1-EA9D-4AE8-B5CC-0F3CF9D976F3}" v="65" dt="2023-07-06T18:49:45.417"/>
    <p1510:client id="{39C7855D-3B11-46D9-A349-509D1AD0319B}" v="15" dt="2023-06-28T15:20:27.065"/>
    <p1510:client id="{47D51D14-9214-4361-9210-56CE68ACB15D}" v="125" dt="2023-06-28T01:58:06.432"/>
    <p1510:client id="{67729A6E-726D-4514-9AD2-C0F92BC8A65D}" v="73" dt="2023-06-28T17:07:13.825"/>
    <p1510:client id="{97CE0E84-CF34-4A74-BB38-584F8A048B3B}" v="2" dt="2023-06-28T17:23:09.158"/>
    <p1510:client id="{99D2215C-E5EE-48ED-BDD2-0E569486EB0E}" v="17" dt="2023-06-22T22:04:01.530"/>
    <p1510:client id="{DD7B13C5-46CF-487F-B846-18C440B6E4B9}" v="9" dt="2023-06-28T19:49:17.229"/>
    <p1510:client id="{E409D4E2-61F5-416A-9D1B-E0C1A9C852D5}" v="7" dt="2023-06-28T18:04:09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Blaney" userId="S::jblaney1@uwyo.edu::da694ccb-8d21-4060-873a-4d2361a8a919" providerId="AD" clId="Web-{97CE0E84-CF34-4A74-BB38-584F8A048B3B}"/>
    <pc:docChg chg="modSld">
      <pc:chgData name="Josh Blaney" userId="S::jblaney1@uwyo.edu::da694ccb-8d21-4060-873a-4d2361a8a919" providerId="AD" clId="Web-{97CE0E84-CF34-4A74-BB38-584F8A048B3B}" dt="2023-06-28T17:23:09.158" v="1" actId="20577"/>
      <pc:docMkLst>
        <pc:docMk/>
      </pc:docMkLst>
      <pc:sldChg chg="modSp">
        <pc:chgData name="Josh Blaney" userId="S::jblaney1@uwyo.edu::da694ccb-8d21-4060-873a-4d2361a8a919" providerId="AD" clId="Web-{97CE0E84-CF34-4A74-BB38-584F8A048B3B}" dt="2023-06-28T17:23:09.158" v="1" actId="20577"/>
        <pc:sldMkLst>
          <pc:docMk/>
          <pc:sldMk cId="763483655" sldId="256"/>
        </pc:sldMkLst>
        <pc:spChg chg="mod">
          <ac:chgData name="Josh Blaney" userId="S::jblaney1@uwyo.edu::da694ccb-8d21-4060-873a-4d2361a8a919" providerId="AD" clId="Web-{97CE0E84-CF34-4A74-BB38-584F8A048B3B}" dt="2023-06-28T17:23:09.158" v="1" actId="20577"/>
          <ac:spMkLst>
            <pc:docMk/>
            <pc:sldMk cId="763483655" sldId="256"/>
            <ac:spMk id="5" creationId="{00000000-0000-0000-0000-000000000000}"/>
          </ac:spMkLst>
        </pc:spChg>
      </pc:sldChg>
    </pc:docChg>
  </pc:docChgLst>
  <pc:docChgLst>
    <pc:chgData name="Josh Blaney" userId="S::jblaney1@uwyo.edu::da694ccb-8d21-4060-873a-4d2361a8a919" providerId="AD" clId="Web-{28A609C3-ED58-48D4-9733-9019C967E94A}"/>
    <pc:docChg chg="addSld modSld">
      <pc:chgData name="Josh Blaney" userId="S::jblaney1@uwyo.edu::da694ccb-8d21-4060-873a-4d2361a8a919" providerId="AD" clId="Web-{28A609C3-ED58-48D4-9733-9019C967E94A}" dt="2023-06-28T02:14:03.809" v="263" actId="20577"/>
      <pc:docMkLst>
        <pc:docMk/>
      </pc:docMkLst>
      <pc:sldChg chg="modSp">
        <pc:chgData name="Josh Blaney" userId="S::jblaney1@uwyo.edu::da694ccb-8d21-4060-873a-4d2361a8a919" providerId="AD" clId="Web-{28A609C3-ED58-48D4-9733-9019C967E94A}" dt="2023-06-28T02:14:03.809" v="263" actId="20577"/>
        <pc:sldMkLst>
          <pc:docMk/>
          <pc:sldMk cId="2398327194" sldId="278"/>
        </pc:sldMkLst>
        <pc:spChg chg="mod">
          <ac:chgData name="Josh Blaney" userId="S::jblaney1@uwyo.edu::da694ccb-8d21-4060-873a-4d2361a8a919" providerId="AD" clId="Web-{28A609C3-ED58-48D4-9733-9019C967E94A}" dt="2023-06-28T02:14:03.809" v="263" actId="20577"/>
          <ac:spMkLst>
            <pc:docMk/>
            <pc:sldMk cId="2398327194" sldId="278"/>
            <ac:spMk id="11" creationId="{00000000-0000-0000-0000-000000000000}"/>
          </ac:spMkLst>
        </pc:spChg>
      </pc:sldChg>
      <pc:sldChg chg="addSp delSp modSp add replId delAnim">
        <pc:chgData name="Josh Blaney" userId="S::jblaney1@uwyo.edu::da694ccb-8d21-4060-873a-4d2361a8a919" providerId="AD" clId="Web-{28A609C3-ED58-48D4-9733-9019C967E94A}" dt="2023-06-28T02:11:45.962" v="247"/>
        <pc:sldMkLst>
          <pc:docMk/>
          <pc:sldMk cId="3558510922" sldId="279"/>
        </pc:sldMkLst>
        <pc:spChg chg="add del mod">
          <ac:chgData name="Josh Blaney" userId="S::jblaney1@uwyo.edu::da694ccb-8d21-4060-873a-4d2361a8a919" providerId="AD" clId="Web-{28A609C3-ED58-48D4-9733-9019C967E94A}" dt="2023-06-28T02:11:45.962" v="247"/>
          <ac:spMkLst>
            <pc:docMk/>
            <pc:sldMk cId="3558510922" sldId="279"/>
            <ac:spMk id="4" creationId="{769B6F88-6BDD-043F-2E38-13E7FFD87D3D}"/>
          </ac:spMkLst>
        </pc:spChg>
        <pc:spChg chg="del">
          <ac:chgData name="Josh Blaney" userId="S::jblaney1@uwyo.edu::da694ccb-8d21-4060-873a-4d2361a8a919" providerId="AD" clId="Web-{28A609C3-ED58-48D4-9733-9019C967E94A}" dt="2023-06-28T02:11:37.978" v="246"/>
          <ac:spMkLst>
            <pc:docMk/>
            <pc:sldMk cId="3558510922" sldId="279"/>
            <ac:spMk id="11" creationId="{00000000-0000-0000-0000-000000000000}"/>
          </ac:spMkLst>
        </pc:spChg>
      </pc:sldChg>
    </pc:docChg>
  </pc:docChgLst>
  <pc:docChgLst>
    <pc:chgData name="Josh Blaney" userId="S::jblaney1@uwyo.edu::da694ccb-8d21-4060-873a-4d2361a8a919" providerId="AD" clId="Web-{99D2215C-E5EE-48ED-BDD2-0E569486EB0E}"/>
    <pc:docChg chg="modSld">
      <pc:chgData name="Josh Blaney" userId="S::jblaney1@uwyo.edu::da694ccb-8d21-4060-873a-4d2361a8a919" providerId="AD" clId="Web-{99D2215C-E5EE-48ED-BDD2-0E569486EB0E}" dt="2023-06-22T22:04:01.530" v="15" actId="20577"/>
      <pc:docMkLst>
        <pc:docMk/>
      </pc:docMkLst>
      <pc:sldChg chg="modSp">
        <pc:chgData name="Josh Blaney" userId="S::jblaney1@uwyo.edu::da694ccb-8d21-4060-873a-4d2361a8a919" providerId="AD" clId="Web-{99D2215C-E5EE-48ED-BDD2-0E569486EB0E}" dt="2023-06-22T22:04:01.530" v="15" actId="20577"/>
        <pc:sldMkLst>
          <pc:docMk/>
          <pc:sldMk cId="763483655" sldId="256"/>
        </pc:sldMkLst>
        <pc:spChg chg="mod">
          <ac:chgData name="Josh Blaney" userId="S::jblaney1@uwyo.edu::da694ccb-8d21-4060-873a-4d2361a8a919" providerId="AD" clId="Web-{99D2215C-E5EE-48ED-BDD2-0E569486EB0E}" dt="2023-06-22T22:04:01.530" v="15" actId="20577"/>
          <ac:spMkLst>
            <pc:docMk/>
            <pc:sldMk cId="763483655" sldId="256"/>
            <ac:spMk id="4" creationId="{00000000-0000-0000-0000-000000000000}"/>
          </ac:spMkLst>
        </pc:spChg>
      </pc:sldChg>
    </pc:docChg>
  </pc:docChgLst>
  <pc:docChgLst>
    <pc:chgData name="Josh Blaney" userId="S::jblaney1@uwyo.edu::da694ccb-8d21-4060-873a-4d2361a8a919" providerId="AD" clId="Web-{31A05AC1-EA9D-4AE8-B5CC-0F3CF9D976F3}"/>
    <pc:docChg chg="modSld">
      <pc:chgData name="Josh Blaney" userId="S::jblaney1@uwyo.edu::da694ccb-8d21-4060-873a-4d2361a8a919" providerId="AD" clId="Web-{31A05AC1-EA9D-4AE8-B5CC-0F3CF9D976F3}" dt="2023-07-06T18:49:45.417" v="54" actId="1076"/>
      <pc:docMkLst>
        <pc:docMk/>
      </pc:docMkLst>
      <pc:sldChg chg="addSp delSp modSp">
        <pc:chgData name="Josh Blaney" userId="S::jblaney1@uwyo.edu::da694ccb-8d21-4060-873a-4d2361a8a919" providerId="AD" clId="Web-{31A05AC1-EA9D-4AE8-B5CC-0F3CF9D976F3}" dt="2023-07-06T18:45:47.634" v="26" actId="1076"/>
        <pc:sldMkLst>
          <pc:docMk/>
          <pc:sldMk cId="3558510922" sldId="279"/>
        </pc:sldMkLst>
        <pc:picChg chg="del">
          <ac:chgData name="Josh Blaney" userId="S::jblaney1@uwyo.edu::da694ccb-8d21-4060-873a-4d2361a8a919" providerId="AD" clId="Web-{31A05AC1-EA9D-4AE8-B5CC-0F3CF9D976F3}" dt="2023-07-06T18:42:20.897" v="4"/>
          <ac:picMkLst>
            <pc:docMk/>
            <pc:sldMk cId="3558510922" sldId="279"/>
            <ac:picMk id="3" creationId="{AECA61F0-3A31-7F3F-D721-E28DE23F807C}"/>
          </ac:picMkLst>
        </pc:picChg>
        <pc:picChg chg="add mod">
          <ac:chgData name="Josh Blaney" userId="S::jblaney1@uwyo.edu::da694ccb-8d21-4060-873a-4d2361a8a919" providerId="AD" clId="Web-{31A05AC1-EA9D-4AE8-B5CC-0F3CF9D976F3}" dt="2023-07-06T18:42:27.804" v="5" actId="1076"/>
          <ac:picMkLst>
            <pc:docMk/>
            <pc:sldMk cId="3558510922" sldId="279"/>
            <ac:picMk id="4" creationId="{A4FE464F-C577-295D-AAE5-21693A7D4DC9}"/>
          </ac:picMkLst>
        </pc:picChg>
        <pc:picChg chg="del mod">
          <ac:chgData name="Josh Blaney" userId="S::jblaney1@uwyo.edu::da694ccb-8d21-4060-873a-4d2361a8a919" providerId="AD" clId="Web-{31A05AC1-EA9D-4AE8-B5CC-0F3CF9D976F3}" dt="2023-07-06T18:43:37.007" v="10"/>
          <ac:picMkLst>
            <pc:docMk/>
            <pc:sldMk cId="3558510922" sldId="279"/>
            <ac:picMk id="5" creationId="{F2E83160-1FDA-7795-B3E5-5D1B6585E070}"/>
          </ac:picMkLst>
        </pc:picChg>
        <pc:picChg chg="del">
          <ac:chgData name="Josh Blaney" userId="S::jblaney1@uwyo.edu::da694ccb-8d21-4060-873a-4d2361a8a919" providerId="AD" clId="Web-{31A05AC1-EA9D-4AE8-B5CC-0F3CF9D976F3}" dt="2023-07-06T18:44:26.383" v="15"/>
          <ac:picMkLst>
            <pc:docMk/>
            <pc:sldMk cId="3558510922" sldId="279"/>
            <ac:picMk id="6" creationId="{9AF10A9F-16B3-55DC-A2B9-24CD727F1F58}"/>
          </ac:picMkLst>
        </pc:picChg>
        <pc:picChg chg="add mod">
          <ac:chgData name="Josh Blaney" userId="S::jblaney1@uwyo.edu::da694ccb-8d21-4060-873a-4d2361a8a919" providerId="AD" clId="Web-{31A05AC1-EA9D-4AE8-B5CC-0F3CF9D976F3}" dt="2023-07-06T18:43:40.976" v="11" actId="1076"/>
          <ac:picMkLst>
            <pc:docMk/>
            <pc:sldMk cId="3558510922" sldId="279"/>
            <ac:picMk id="7" creationId="{A702AFE2-4DDA-3730-D894-A4CD375D8313}"/>
          </ac:picMkLst>
        </pc:picChg>
        <pc:picChg chg="del mod">
          <ac:chgData name="Josh Blaney" userId="S::jblaney1@uwyo.edu::da694ccb-8d21-4060-873a-4d2361a8a919" providerId="AD" clId="Web-{31A05AC1-EA9D-4AE8-B5CC-0F3CF9D976F3}" dt="2023-07-06T18:45:06.352" v="23"/>
          <ac:picMkLst>
            <pc:docMk/>
            <pc:sldMk cId="3558510922" sldId="279"/>
            <ac:picMk id="8" creationId="{FDF5F818-4443-E8D0-6651-A1DEED2A48AE}"/>
          </ac:picMkLst>
        </pc:picChg>
        <pc:picChg chg="add mod">
          <ac:chgData name="Josh Blaney" userId="S::jblaney1@uwyo.edu::da694ccb-8d21-4060-873a-4d2361a8a919" providerId="AD" clId="Web-{31A05AC1-EA9D-4AE8-B5CC-0F3CF9D976F3}" dt="2023-07-06T18:44:54.789" v="20" actId="1076"/>
          <ac:picMkLst>
            <pc:docMk/>
            <pc:sldMk cId="3558510922" sldId="279"/>
            <ac:picMk id="9" creationId="{BFF2B1AC-D590-35DD-37B6-14AD57D3F9EF}"/>
          </ac:picMkLst>
        </pc:picChg>
        <pc:picChg chg="add mod">
          <ac:chgData name="Josh Blaney" userId="S::jblaney1@uwyo.edu::da694ccb-8d21-4060-873a-4d2361a8a919" providerId="AD" clId="Web-{31A05AC1-EA9D-4AE8-B5CC-0F3CF9D976F3}" dt="2023-07-06T18:45:47.634" v="26" actId="1076"/>
          <ac:picMkLst>
            <pc:docMk/>
            <pc:sldMk cId="3558510922" sldId="279"/>
            <ac:picMk id="10" creationId="{57166747-7F24-7E3F-6216-BD8AD57BBAB7}"/>
          </ac:picMkLst>
        </pc:picChg>
      </pc:sldChg>
      <pc:sldChg chg="addSp delSp modSp">
        <pc:chgData name="Josh Blaney" userId="S::jblaney1@uwyo.edu::da694ccb-8d21-4060-873a-4d2361a8a919" providerId="AD" clId="Web-{31A05AC1-EA9D-4AE8-B5CC-0F3CF9D976F3}" dt="2023-07-06T18:48:25.729" v="43" actId="1076"/>
        <pc:sldMkLst>
          <pc:docMk/>
          <pc:sldMk cId="1684948577" sldId="280"/>
        </pc:sldMkLst>
        <pc:picChg chg="add mod">
          <ac:chgData name="Josh Blaney" userId="S::jblaney1@uwyo.edu::da694ccb-8d21-4060-873a-4d2361a8a919" providerId="AD" clId="Web-{31A05AC1-EA9D-4AE8-B5CC-0F3CF9D976F3}" dt="2023-07-06T18:46:32.946" v="31" actId="1076"/>
          <ac:picMkLst>
            <pc:docMk/>
            <pc:sldMk cId="1684948577" sldId="280"/>
            <ac:picMk id="3" creationId="{9F98ABDE-22EB-02DE-C0FA-16D163ADB338}"/>
          </ac:picMkLst>
        </pc:picChg>
        <pc:picChg chg="add mod">
          <ac:chgData name="Josh Blaney" userId="S::jblaney1@uwyo.edu::da694ccb-8d21-4060-873a-4d2361a8a919" providerId="AD" clId="Web-{31A05AC1-EA9D-4AE8-B5CC-0F3CF9D976F3}" dt="2023-07-06T18:47:13.009" v="35" actId="1076"/>
          <ac:picMkLst>
            <pc:docMk/>
            <pc:sldMk cId="1684948577" sldId="280"/>
            <ac:picMk id="4" creationId="{BD6D15DA-C58C-C0B0-778F-E6B595953EC0}"/>
          </ac:picMkLst>
        </pc:picChg>
        <pc:picChg chg="add mod">
          <ac:chgData name="Josh Blaney" userId="S::jblaney1@uwyo.edu::da694ccb-8d21-4060-873a-4d2361a8a919" providerId="AD" clId="Web-{31A05AC1-EA9D-4AE8-B5CC-0F3CF9D976F3}" dt="2023-07-06T18:47:50.807" v="39" actId="1076"/>
          <ac:picMkLst>
            <pc:docMk/>
            <pc:sldMk cId="1684948577" sldId="280"/>
            <ac:picMk id="5" creationId="{0A64AC21-DBBC-A47C-5DA1-12034B8180E7}"/>
          </ac:picMkLst>
        </pc:picChg>
        <pc:picChg chg="add mod">
          <ac:chgData name="Josh Blaney" userId="S::jblaney1@uwyo.edu::da694ccb-8d21-4060-873a-4d2361a8a919" providerId="AD" clId="Web-{31A05AC1-EA9D-4AE8-B5CC-0F3CF9D976F3}" dt="2023-07-06T18:48:25.729" v="43" actId="1076"/>
          <ac:picMkLst>
            <pc:docMk/>
            <pc:sldMk cId="1684948577" sldId="280"/>
            <ac:picMk id="6" creationId="{B32C6C96-EDE1-170B-2AFE-4BAF258889BC}"/>
          </ac:picMkLst>
        </pc:picChg>
        <pc:picChg chg="del">
          <ac:chgData name="Josh Blaney" userId="S::jblaney1@uwyo.edu::da694ccb-8d21-4060-873a-4d2361a8a919" providerId="AD" clId="Web-{31A05AC1-EA9D-4AE8-B5CC-0F3CF9D976F3}" dt="2023-07-06T18:46:25.103" v="30"/>
          <ac:picMkLst>
            <pc:docMk/>
            <pc:sldMk cId="1684948577" sldId="280"/>
            <ac:picMk id="7" creationId="{89220CED-0326-651A-0236-1312C036A9E1}"/>
          </ac:picMkLst>
        </pc:picChg>
        <pc:picChg chg="del">
          <ac:chgData name="Josh Blaney" userId="S::jblaney1@uwyo.edu::da694ccb-8d21-4060-873a-4d2361a8a919" providerId="AD" clId="Web-{31A05AC1-EA9D-4AE8-B5CC-0F3CF9D976F3}" dt="2023-07-06T18:46:58.228" v="34"/>
          <ac:picMkLst>
            <pc:docMk/>
            <pc:sldMk cId="1684948577" sldId="280"/>
            <ac:picMk id="8" creationId="{ADC75111-4794-25FF-BECC-7B339A36F7F5}"/>
          </ac:picMkLst>
        </pc:picChg>
        <pc:picChg chg="del">
          <ac:chgData name="Josh Blaney" userId="S::jblaney1@uwyo.edu::da694ccb-8d21-4060-873a-4d2361a8a919" providerId="AD" clId="Web-{31A05AC1-EA9D-4AE8-B5CC-0F3CF9D976F3}" dt="2023-07-06T18:47:20.744" v="36"/>
          <ac:picMkLst>
            <pc:docMk/>
            <pc:sldMk cId="1684948577" sldId="280"/>
            <ac:picMk id="9" creationId="{4D6F15CA-1EE8-73CB-83E0-10E12DF94906}"/>
          </ac:picMkLst>
        </pc:picChg>
        <pc:picChg chg="del">
          <ac:chgData name="Josh Blaney" userId="S::jblaney1@uwyo.edu::da694ccb-8d21-4060-873a-4d2361a8a919" providerId="AD" clId="Web-{31A05AC1-EA9D-4AE8-B5CC-0F3CF9D976F3}" dt="2023-07-06T18:48:18.057" v="40"/>
          <ac:picMkLst>
            <pc:docMk/>
            <pc:sldMk cId="1684948577" sldId="280"/>
            <ac:picMk id="10" creationId="{3B51CDF2-E91C-E0A3-08AB-CCD390A4DE27}"/>
          </ac:picMkLst>
        </pc:picChg>
      </pc:sldChg>
      <pc:sldChg chg="addSp delSp modSp">
        <pc:chgData name="Josh Blaney" userId="S::jblaney1@uwyo.edu::da694ccb-8d21-4060-873a-4d2361a8a919" providerId="AD" clId="Web-{31A05AC1-EA9D-4AE8-B5CC-0F3CF9D976F3}" dt="2023-07-06T18:49:45.417" v="54" actId="1076"/>
        <pc:sldMkLst>
          <pc:docMk/>
          <pc:sldMk cId="2293068528" sldId="281"/>
        </pc:sldMkLst>
        <pc:picChg chg="del">
          <ac:chgData name="Josh Blaney" userId="S::jblaney1@uwyo.edu::da694ccb-8d21-4060-873a-4d2361a8a919" providerId="AD" clId="Web-{31A05AC1-EA9D-4AE8-B5CC-0F3CF9D976F3}" dt="2023-07-06T18:49:29.401" v="50"/>
          <ac:picMkLst>
            <pc:docMk/>
            <pc:sldMk cId="2293068528" sldId="281"/>
            <ac:picMk id="3" creationId="{BFAF6544-0706-A2FB-925E-244362144BEE}"/>
          </ac:picMkLst>
        </pc:picChg>
        <pc:picChg chg="del">
          <ac:chgData name="Josh Blaney" userId="S::jblaney1@uwyo.edu::da694ccb-8d21-4060-873a-4d2361a8a919" providerId="AD" clId="Web-{31A05AC1-EA9D-4AE8-B5CC-0F3CF9D976F3}" dt="2023-07-06T18:49:05.260" v="47"/>
          <ac:picMkLst>
            <pc:docMk/>
            <pc:sldMk cId="2293068528" sldId="281"/>
            <ac:picMk id="4" creationId="{6CBA9ADC-C70D-768B-5B4A-B857F0961B93}"/>
          </ac:picMkLst>
        </pc:picChg>
        <pc:picChg chg="add mod">
          <ac:chgData name="Josh Blaney" userId="S::jblaney1@uwyo.edu::da694ccb-8d21-4060-873a-4d2361a8a919" providerId="AD" clId="Web-{31A05AC1-EA9D-4AE8-B5CC-0F3CF9D976F3}" dt="2023-07-06T18:49:11.120" v="48" actId="1076"/>
          <ac:picMkLst>
            <pc:docMk/>
            <pc:sldMk cId="2293068528" sldId="281"/>
            <ac:picMk id="5" creationId="{62F22E0D-93EF-956D-69F4-A59E0B01CB22}"/>
          </ac:picMkLst>
        </pc:picChg>
        <pc:picChg chg="add mod">
          <ac:chgData name="Josh Blaney" userId="S::jblaney1@uwyo.edu::da694ccb-8d21-4060-873a-4d2361a8a919" providerId="AD" clId="Web-{31A05AC1-EA9D-4AE8-B5CC-0F3CF9D976F3}" dt="2023-07-06T18:49:45.417" v="54" actId="1076"/>
          <ac:picMkLst>
            <pc:docMk/>
            <pc:sldMk cId="2293068528" sldId="281"/>
            <ac:picMk id="6" creationId="{07E31507-F5D0-5D63-432E-E904E6A987C4}"/>
          </ac:picMkLst>
        </pc:picChg>
      </pc:sldChg>
    </pc:docChg>
  </pc:docChgLst>
  <pc:docChgLst>
    <pc:chgData name="Josh Blaney" userId="S::jblaney1@uwyo.edu::da694ccb-8d21-4060-873a-4d2361a8a919" providerId="AD" clId="Web-{47D51D14-9214-4361-9210-56CE68ACB15D}"/>
    <pc:docChg chg="addSld modSld sldOrd">
      <pc:chgData name="Josh Blaney" userId="S::jblaney1@uwyo.edu::da694ccb-8d21-4060-873a-4d2361a8a919" providerId="AD" clId="Web-{47D51D14-9214-4361-9210-56CE68ACB15D}" dt="2023-06-28T01:58:06.432" v="117" actId="20577"/>
      <pc:docMkLst>
        <pc:docMk/>
      </pc:docMkLst>
      <pc:sldChg chg="modSp">
        <pc:chgData name="Josh Blaney" userId="S::jblaney1@uwyo.edu::da694ccb-8d21-4060-873a-4d2361a8a919" providerId="AD" clId="Web-{47D51D14-9214-4361-9210-56CE68ACB15D}" dt="2023-06-28T01:42:15.804" v="2" actId="1076"/>
        <pc:sldMkLst>
          <pc:docMk/>
          <pc:sldMk cId="698070259" sldId="259"/>
        </pc:sldMkLst>
        <pc:picChg chg="mod">
          <ac:chgData name="Josh Blaney" userId="S::jblaney1@uwyo.edu::da694ccb-8d21-4060-873a-4d2361a8a919" providerId="AD" clId="Web-{47D51D14-9214-4361-9210-56CE68ACB15D}" dt="2023-06-28T01:42:15.804" v="2" actId="1076"/>
          <ac:picMkLst>
            <pc:docMk/>
            <pc:sldMk cId="698070259" sldId="259"/>
            <ac:picMk id="5" creationId="{00000000-0000-0000-0000-000000000000}"/>
          </ac:picMkLst>
        </pc:picChg>
      </pc:sldChg>
      <pc:sldChg chg="modSp">
        <pc:chgData name="Josh Blaney" userId="S::jblaney1@uwyo.edu::da694ccb-8d21-4060-873a-4d2361a8a919" providerId="AD" clId="Web-{47D51D14-9214-4361-9210-56CE68ACB15D}" dt="2023-06-28T01:42:34.039" v="6" actId="1076"/>
        <pc:sldMkLst>
          <pc:docMk/>
          <pc:sldMk cId="426912529" sldId="260"/>
        </pc:sldMkLst>
        <pc:picChg chg="mod">
          <ac:chgData name="Josh Blaney" userId="S::jblaney1@uwyo.edu::da694ccb-8d21-4060-873a-4d2361a8a919" providerId="AD" clId="Web-{47D51D14-9214-4361-9210-56CE68ACB15D}" dt="2023-06-28T01:42:34.039" v="6" actId="1076"/>
          <ac:picMkLst>
            <pc:docMk/>
            <pc:sldMk cId="426912529" sldId="260"/>
            <ac:picMk id="5" creationId="{00000000-0000-0000-0000-000000000000}"/>
          </ac:picMkLst>
        </pc:picChg>
      </pc:sldChg>
      <pc:sldChg chg="delSp modSp add ord replId">
        <pc:chgData name="Josh Blaney" userId="S::jblaney1@uwyo.edu::da694ccb-8d21-4060-873a-4d2361a8a919" providerId="AD" clId="Web-{47D51D14-9214-4361-9210-56CE68ACB15D}" dt="2023-06-28T01:58:06.432" v="117" actId="20577"/>
        <pc:sldMkLst>
          <pc:docMk/>
          <pc:sldMk cId="2398327194" sldId="278"/>
        </pc:sldMkLst>
        <pc:spChg chg="mod">
          <ac:chgData name="Josh Blaney" userId="S::jblaney1@uwyo.edu::da694ccb-8d21-4060-873a-4d2361a8a919" providerId="AD" clId="Web-{47D51D14-9214-4361-9210-56CE68ACB15D}" dt="2023-06-28T01:46:15.168" v="13" actId="20577"/>
          <ac:spMkLst>
            <pc:docMk/>
            <pc:sldMk cId="2398327194" sldId="278"/>
            <ac:spMk id="2" creationId="{00000000-0000-0000-0000-000000000000}"/>
          </ac:spMkLst>
        </pc:spChg>
        <pc:spChg chg="del">
          <ac:chgData name="Josh Blaney" userId="S::jblaney1@uwyo.edu::da694ccb-8d21-4060-873a-4d2361a8a919" providerId="AD" clId="Web-{47D51D14-9214-4361-9210-56CE68ACB15D}" dt="2023-06-28T01:46:15.653" v="15"/>
          <ac:spMkLst>
            <pc:docMk/>
            <pc:sldMk cId="2398327194" sldId="278"/>
            <ac:spMk id="5" creationId="{00000000-0000-0000-0000-000000000000}"/>
          </ac:spMkLst>
        </pc:spChg>
        <pc:spChg chg="mod">
          <ac:chgData name="Josh Blaney" userId="S::jblaney1@uwyo.edu::da694ccb-8d21-4060-873a-4d2361a8a919" providerId="AD" clId="Web-{47D51D14-9214-4361-9210-56CE68ACB15D}" dt="2023-06-28T01:58:06.432" v="117" actId="20577"/>
          <ac:spMkLst>
            <pc:docMk/>
            <pc:sldMk cId="2398327194" sldId="278"/>
            <ac:spMk id="11" creationId="{00000000-0000-0000-0000-000000000000}"/>
          </ac:spMkLst>
        </pc:spChg>
        <pc:grpChg chg="del">
          <ac:chgData name="Josh Blaney" userId="S::jblaney1@uwyo.edu::da694ccb-8d21-4060-873a-4d2361a8a919" providerId="AD" clId="Web-{47D51D14-9214-4361-9210-56CE68ACB15D}" dt="2023-06-28T01:46:15.496" v="14"/>
          <ac:grpSpMkLst>
            <pc:docMk/>
            <pc:sldMk cId="2398327194" sldId="278"/>
            <ac:grpSpMk id="10" creationId="{00000000-0000-0000-0000-000000000000}"/>
          </ac:grpSpMkLst>
        </pc:grpChg>
      </pc:sldChg>
    </pc:docChg>
  </pc:docChgLst>
  <pc:docChgLst>
    <pc:chgData name="Josh Blaney" userId="S::jblaney1@uwyo.edu::da694ccb-8d21-4060-873a-4d2361a8a919" providerId="AD" clId="Web-{39C7855D-3B11-46D9-A349-509D1AD0319B}"/>
    <pc:docChg chg="modSld">
      <pc:chgData name="Josh Blaney" userId="S::jblaney1@uwyo.edu::da694ccb-8d21-4060-873a-4d2361a8a919" providerId="AD" clId="Web-{39C7855D-3B11-46D9-A349-509D1AD0319B}" dt="2023-06-28T15:20:27.065" v="14" actId="20577"/>
      <pc:docMkLst>
        <pc:docMk/>
      </pc:docMkLst>
      <pc:sldChg chg="modSp">
        <pc:chgData name="Josh Blaney" userId="S::jblaney1@uwyo.edu::da694ccb-8d21-4060-873a-4d2361a8a919" providerId="AD" clId="Web-{39C7855D-3B11-46D9-A349-509D1AD0319B}" dt="2023-06-28T15:20:27.065" v="14" actId="20577"/>
        <pc:sldMkLst>
          <pc:docMk/>
          <pc:sldMk cId="2398327194" sldId="278"/>
        </pc:sldMkLst>
        <pc:spChg chg="mod">
          <ac:chgData name="Josh Blaney" userId="S::jblaney1@uwyo.edu::da694ccb-8d21-4060-873a-4d2361a8a919" providerId="AD" clId="Web-{39C7855D-3B11-46D9-A349-509D1AD0319B}" dt="2023-06-28T15:20:27.065" v="14" actId="20577"/>
          <ac:spMkLst>
            <pc:docMk/>
            <pc:sldMk cId="2398327194" sldId="278"/>
            <ac:spMk id="11" creationId="{00000000-0000-0000-0000-000000000000}"/>
          </ac:spMkLst>
        </pc:spChg>
      </pc:sldChg>
    </pc:docChg>
  </pc:docChgLst>
  <pc:docChgLst>
    <pc:chgData name="Umur Atan" userId="S::uatan@uwyo.edu::f5a01345-ed0a-4ee1-9542-a1e5f43f4d25" providerId="AD" clId="Web-{DD7B13C5-46CF-487F-B846-18C440B6E4B9}"/>
    <pc:docChg chg="modSld">
      <pc:chgData name="Umur Atan" userId="S::uatan@uwyo.edu::f5a01345-ed0a-4ee1-9542-a1e5f43f4d25" providerId="AD" clId="Web-{DD7B13C5-46CF-487F-B846-18C440B6E4B9}" dt="2023-06-28T19:49:17.229" v="7" actId="20577"/>
      <pc:docMkLst>
        <pc:docMk/>
      </pc:docMkLst>
      <pc:sldChg chg="modSp">
        <pc:chgData name="Umur Atan" userId="S::uatan@uwyo.edu::f5a01345-ed0a-4ee1-9542-a1e5f43f4d25" providerId="AD" clId="Web-{DD7B13C5-46CF-487F-B846-18C440B6E4B9}" dt="2023-06-28T19:46:06.553" v="1" actId="20577"/>
        <pc:sldMkLst>
          <pc:docMk/>
          <pc:sldMk cId="3582574421" sldId="264"/>
        </pc:sldMkLst>
        <pc:spChg chg="mod">
          <ac:chgData name="Umur Atan" userId="S::uatan@uwyo.edu::f5a01345-ed0a-4ee1-9542-a1e5f43f4d25" providerId="AD" clId="Web-{DD7B13C5-46CF-487F-B846-18C440B6E4B9}" dt="2023-06-28T19:46:06.553" v="1" actId="20577"/>
          <ac:spMkLst>
            <pc:docMk/>
            <pc:sldMk cId="3582574421" sldId="264"/>
            <ac:spMk id="3" creationId="{00000000-0000-0000-0000-000000000000}"/>
          </ac:spMkLst>
        </pc:spChg>
      </pc:sldChg>
      <pc:sldChg chg="modSp">
        <pc:chgData name="Umur Atan" userId="S::uatan@uwyo.edu::f5a01345-ed0a-4ee1-9542-a1e5f43f4d25" providerId="AD" clId="Web-{DD7B13C5-46CF-487F-B846-18C440B6E4B9}" dt="2023-06-28T19:47:31.992" v="2" actId="20577"/>
        <pc:sldMkLst>
          <pc:docMk/>
          <pc:sldMk cId="3727565565" sldId="274"/>
        </pc:sldMkLst>
        <pc:spChg chg="mod">
          <ac:chgData name="Umur Atan" userId="S::uatan@uwyo.edu::f5a01345-ed0a-4ee1-9542-a1e5f43f4d25" providerId="AD" clId="Web-{DD7B13C5-46CF-487F-B846-18C440B6E4B9}" dt="2023-06-28T19:47:31.992" v="2" actId="20577"/>
          <ac:spMkLst>
            <pc:docMk/>
            <pc:sldMk cId="3727565565" sldId="274"/>
            <ac:spMk id="3" creationId="{00000000-0000-0000-0000-000000000000}"/>
          </ac:spMkLst>
        </pc:spChg>
      </pc:sldChg>
      <pc:sldChg chg="modSp">
        <pc:chgData name="Umur Atan" userId="S::uatan@uwyo.edu::f5a01345-ed0a-4ee1-9542-a1e5f43f4d25" providerId="AD" clId="Web-{DD7B13C5-46CF-487F-B846-18C440B6E4B9}" dt="2023-06-28T19:49:17.229" v="7" actId="20577"/>
        <pc:sldMkLst>
          <pc:docMk/>
          <pc:sldMk cId="2398327194" sldId="278"/>
        </pc:sldMkLst>
        <pc:spChg chg="mod">
          <ac:chgData name="Umur Atan" userId="S::uatan@uwyo.edu::f5a01345-ed0a-4ee1-9542-a1e5f43f4d25" providerId="AD" clId="Web-{DD7B13C5-46CF-487F-B846-18C440B6E4B9}" dt="2023-06-28T19:49:17.229" v="7" actId="20577"/>
          <ac:spMkLst>
            <pc:docMk/>
            <pc:sldMk cId="2398327194" sldId="278"/>
            <ac:spMk id="11" creationId="{00000000-0000-0000-0000-000000000000}"/>
          </ac:spMkLst>
        </pc:spChg>
      </pc:sldChg>
    </pc:docChg>
  </pc:docChgLst>
  <pc:docChgLst>
    <pc:chgData name="Josh Blaney" userId="S::jblaney1@uwyo.edu::da694ccb-8d21-4060-873a-4d2361a8a919" providerId="AD" clId="Web-{67729A6E-726D-4514-9AD2-C0F92BC8A65D}"/>
    <pc:docChg chg="addSld delSld modSld">
      <pc:chgData name="Josh Blaney" userId="S::jblaney1@uwyo.edu::da694ccb-8d21-4060-873a-4d2361a8a919" providerId="AD" clId="Web-{67729A6E-726D-4514-9AD2-C0F92BC8A65D}" dt="2023-06-28T17:07:13.825" v="65"/>
      <pc:docMkLst>
        <pc:docMk/>
      </pc:docMkLst>
      <pc:sldChg chg="addSp modSp">
        <pc:chgData name="Josh Blaney" userId="S::jblaney1@uwyo.edu::da694ccb-8d21-4060-873a-4d2361a8a919" providerId="AD" clId="Web-{67729A6E-726D-4514-9AD2-C0F92BC8A65D}" dt="2023-06-28T17:05:24.307" v="51" actId="1076"/>
        <pc:sldMkLst>
          <pc:docMk/>
          <pc:sldMk cId="3558510922" sldId="279"/>
        </pc:sldMkLst>
        <pc:picChg chg="add mod">
          <ac:chgData name="Josh Blaney" userId="S::jblaney1@uwyo.edu::da694ccb-8d21-4060-873a-4d2361a8a919" providerId="AD" clId="Web-{67729A6E-726D-4514-9AD2-C0F92BC8A65D}" dt="2023-06-28T17:04:49.635" v="45" actId="1076"/>
          <ac:picMkLst>
            <pc:docMk/>
            <pc:sldMk cId="3558510922" sldId="279"/>
            <ac:picMk id="3" creationId="{AECA61F0-3A31-7F3F-D721-E28DE23F807C}"/>
          </ac:picMkLst>
        </pc:picChg>
        <pc:picChg chg="add mod">
          <ac:chgData name="Josh Blaney" userId="S::jblaney1@uwyo.edu::da694ccb-8d21-4060-873a-4d2361a8a919" providerId="AD" clId="Web-{67729A6E-726D-4514-9AD2-C0F92BC8A65D}" dt="2023-06-28T17:05:04.229" v="48" actId="1076"/>
          <ac:picMkLst>
            <pc:docMk/>
            <pc:sldMk cId="3558510922" sldId="279"/>
            <ac:picMk id="5" creationId="{F2E83160-1FDA-7795-B3E5-5D1B6585E070}"/>
          </ac:picMkLst>
        </pc:picChg>
        <pc:picChg chg="add mod">
          <ac:chgData name="Josh Blaney" userId="S::jblaney1@uwyo.edu::da694ccb-8d21-4060-873a-4d2361a8a919" providerId="AD" clId="Web-{67729A6E-726D-4514-9AD2-C0F92BC8A65D}" dt="2023-06-28T17:05:10.839" v="49" actId="1076"/>
          <ac:picMkLst>
            <pc:docMk/>
            <pc:sldMk cId="3558510922" sldId="279"/>
            <ac:picMk id="6" creationId="{9AF10A9F-16B3-55DC-A2B9-24CD727F1F58}"/>
          </ac:picMkLst>
        </pc:picChg>
        <pc:picChg chg="add mod">
          <ac:chgData name="Josh Blaney" userId="S::jblaney1@uwyo.edu::da694ccb-8d21-4060-873a-4d2361a8a919" providerId="AD" clId="Web-{67729A6E-726D-4514-9AD2-C0F92BC8A65D}" dt="2023-06-28T17:05:24.307" v="51" actId="1076"/>
          <ac:picMkLst>
            <pc:docMk/>
            <pc:sldMk cId="3558510922" sldId="279"/>
            <ac:picMk id="8" creationId="{FDF5F818-4443-E8D0-6651-A1DEED2A48AE}"/>
          </ac:picMkLst>
        </pc:picChg>
      </pc:sldChg>
      <pc:sldChg chg="addSp delSp modSp add replId">
        <pc:chgData name="Josh Blaney" userId="S::jblaney1@uwyo.edu::da694ccb-8d21-4060-873a-4d2361a8a919" providerId="AD" clId="Web-{67729A6E-726D-4514-9AD2-C0F92BC8A65D}" dt="2023-06-28T17:06:26.809" v="61"/>
        <pc:sldMkLst>
          <pc:docMk/>
          <pc:sldMk cId="1684948577" sldId="280"/>
        </pc:sldMkLst>
        <pc:picChg chg="del">
          <ac:chgData name="Josh Blaney" userId="S::jblaney1@uwyo.edu::da694ccb-8d21-4060-873a-4d2361a8a919" providerId="AD" clId="Web-{67729A6E-726D-4514-9AD2-C0F92BC8A65D}" dt="2023-06-28T16:58:10.003" v="10"/>
          <ac:picMkLst>
            <pc:docMk/>
            <pc:sldMk cId="1684948577" sldId="280"/>
            <ac:picMk id="3" creationId="{AECA61F0-3A31-7F3F-D721-E28DE23F807C}"/>
          </ac:picMkLst>
        </pc:picChg>
        <pc:picChg chg="add del mod">
          <ac:chgData name="Josh Blaney" userId="S::jblaney1@uwyo.edu::da694ccb-8d21-4060-873a-4d2361a8a919" providerId="AD" clId="Web-{67729A6E-726D-4514-9AD2-C0F92BC8A65D}" dt="2023-06-28T16:58:14.675" v="12"/>
          <ac:picMkLst>
            <pc:docMk/>
            <pc:sldMk cId="1684948577" sldId="280"/>
            <ac:picMk id="4" creationId="{E0E1D022-FF79-E0F3-090E-DAEC15778D05}"/>
          </ac:picMkLst>
        </pc:picChg>
        <pc:picChg chg="add del mod">
          <ac:chgData name="Josh Blaney" userId="S::jblaney1@uwyo.edu::da694ccb-8d21-4060-873a-4d2361a8a919" providerId="AD" clId="Web-{67729A6E-726D-4514-9AD2-C0F92BC8A65D}" dt="2023-06-28T17:00:08.880" v="22"/>
          <ac:picMkLst>
            <pc:docMk/>
            <pc:sldMk cId="1684948577" sldId="280"/>
            <ac:picMk id="5" creationId="{D07B945B-8C14-8F95-46F8-49C951C3B830}"/>
          </ac:picMkLst>
        </pc:picChg>
        <pc:picChg chg="add del mod">
          <ac:chgData name="Josh Blaney" userId="S::jblaney1@uwyo.edu::da694ccb-8d21-4060-873a-4d2361a8a919" providerId="AD" clId="Web-{67729A6E-726D-4514-9AD2-C0F92BC8A65D}" dt="2023-06-28T17:05:30.948" v="52"/>
          <ac:picMkLst>
            <pc:docMk/>
            <pc:sldMk cId="1684948577" sldId="280"/>
            <ac:picMk id="6" creationId="{2CEFB9DC-3BBA-28A7-9C55-20666E94B61C}"/>
          </ac:picMkLst>
        </pc:picChg>
        <pc:picChg chg="add mod">
          <ac:chgData name="Josh Blaney" userId="S::jblaney1@uwyo.edu::da694ccb-8d21-4060-873a-4d2361a8a919" providerId="AD" clId="Web-{67729A6E-726D-4514-9AD2-C0F92BC8A65D}" dt="2023-06-28T17:05:35.058" v="53" actId="1076"/>
          <ac:picMkLst>
            <pc:docMk/>
            <pc:sldMk cId="1684948577" sldId="280"/>
            <ac:picMk id="7" creationId="{89220CED-0326-651A-0236-1312C036A9E1}"/>
          </ac:picMkLst>
        </pc:picChg>
        <pc:picChg chg="add mod">
          <ac:chgData name="Josh Blaney" userId="S::jblaney1@uwyo.edu::da694ccb-8d21-4060-873a-4d2361a8a919" providerId="AD" clId="Web-{67729A6E-726D-4514-9AD2-C0F92BC8A65D}" dt="2023-06-28T17:05:39.026" v="54" actId="1076"/>
          <ac:picMkLst>
            <pc:docMk/>
            <pc:sldMk cId="1684948577" sldId="280"/>
            <ac:picMk id="8" creationId="{ADC75111-4794-25FF-BECC-7B339A36F7F5}"/>
          </ac:picMkLst>
        </pc:picChg>
        <pc:picChg chg="add mod">
          <ac:chgData name="Josh Blaney" userId="S::jblaney1@uwyo.edu::da694ccb-8d21-4060-873a-4d2361a8a919" providerId="AD" clId="Web-{67729A6E-726D-4514-9AD2-C0F92BC8A65D}" dt="2023-06-28T17:06:05.449" v="57" actId="1076"/>
          <ac:picMkLst>
            <pc:docMk/>
            <pc:sldMk cId="1684948577" sldId="280"/>
            <ac:picMk id="9" creationId="{4D6F15CA-1EE8-73CB-83E0-10E12DF94906}"/>
          </ac:picMkLst>
        </pc:picChg>
        <pc:picChg chg="add mod">
          <ac:chgData name="Josh Blaney" userId="S::jblaney1@uwyo.edu::da694ccb-8d21-4060-873a-4d2361a8a919" providerId="AD" clId="Web-{67729A6E-726D-4514-9AD2-C0F92BC8A65D}" dt="2023-06-28T17:06:14.449" v="58" actId="1076"/>
          <ac:picMkLst>
            <pc:docMk/>
            <pc:sldMk cId="1684948577" sldId="280"/>
            <ac:picMk id="10" creationId="{3B51CDF2-E91C-E0A3-08AB-CCD390A4DE27}"/>
          </ac:picMkLst>
        </pc:picChg>
        <pc:picChg chg="add del mod">
          <ac:chgData name="Josh Blaney" userId="S::jblaney1@uwyo.edu::da694ccb-8d21-4060-873a-4d2361a8a919" providerId="AD" clId="Web-{67729A6E-726D-4514-9AD2-C0F92BC8A65D}" dt="2023-06-28T17:06:26.809" v="61"/>
          <ac:picMkLst>
            <pc:docMk/>
            <pc:sldMk cId="1684948577" sldId="280"/>
            <ac:picMk id="12" creationId="{F214A15D-59C2-FA41-5ADD-1A13D04E121D}"/>
          </ac:picMkLst>
        </pc:picChg>
      </pc:sldChg>
      <pc:sldChg chg="addSp delSp modSp add replId">
        <pc:chgData name="Josh Blaney" userId="S::jblaney1@uwyo.edu::da694ccb-8d21-4060-873a-4d2361a8a919" providerId="AD" clId="Web-{67729A6E-726D-4514-9AD2-C0F92BC8A65D}" dt="2023-06-28T17:06:57.012" v="64" actId="1076"/>
        <pc:sldMkLst>
          <pc:docMk/>
          <pc:sldMk cId="2293068528" sldId="281"/>
        </pc:sldMkLst>
        <pc:picChg chg="del">
          <ac:chgData name="Josh Blaney" userId="S::jblaney1@uwyo.edu::da694ccb-8d21-4060-873a-4d2361a8a919" providerId="AD" clId="Web-{67729A6E-726D-4514-9AD2-C0F92BC8A65D}" dt="2023-06-28T17:04:35.682" v="41"/>
          <ac:picMkLst>
            <pc:docMk/>
            <pc:sldMk cId="2293068528" sldId="281"/>
            <ac:picMk id="3" creationId="{AECA61F0-3A31-7F3F-D721-E28DE23F807C}"/>
          </ac:picMkLst>
        </pc:picChg>
        <pc:picChg chg="add mod">
          <ac:chgData name="Josh Blaney" userId="S::jblaney1@uwyo.edu::da694ccb-8d21-4060-873a-4d2361a8a919" providerId="AD" clId="Web-{67729A6E-726D-4514-9AD2-C0F92BC8A65D}" dt="2023-06-28T17:04:45.510" v="44" actId="14100"/>
          <ac:picMkLst>
            <pc:docMk/>
            <pc:sldMk cId="2293068528" sldId="281"/>
            <ac:picMk id="4" creationId="{6CBA9ADC-C70D-768B-5B4A-B857F0961B93}"/>
          </ac:picMkLst>
        </pc:picChg>
        <pc:picChg chg="add mod">
          <ac:chgData name="Josh Blaney" userId="S::jblaney1@uwyo.edu::da694ccb-8d21-4060-873a-4d2361a8a919" providerId="AD" clId="Web-{67729A6E-726D-4514-9AD2-C0F92BC8A65D}" dt="2023-06-28T17:06:57.012" v="64" actId="1076"/>
          <ac:picMkLst>
            <pc:docMk/>
            <pc:sldMk cId="2293068528" sldId="281"/>
            <ac:picMk id="5" creationId="{8138E6F7-06BB-C625-FFFA-CB4D30D6E7E8}"/>
          </ac:picMkLst>
        </pc:picChg>
      </pc:sldChg>
      <pc:sldChg chg="add del replId">
        <pc:chgData name="Josh Blaney" userId="S::jblaney1@uwyo.edu::da694ccb-8d21-4060-873a-4d2361a8a919" providerId="AD" clId="Web-{67729A6E-726D-4514-9AD2-C0F92BC8A65D}" dt="2023-06-28T17:07:13.825" v="65"/>
        <pc:sldMkLst>
          <pc:docMk/>
          <pc:sldMk cId="1231654673" sldId="282"/>
        </pc:sldMkLst>
      </pc:sldChg>
    </pc:docChg>
  </pc:docChgLst>
  <pc:docChgLst>
    <pc:chgData name="Josh Blaney" userId="S::jblaney1@uwyo.edu::da694ccb-8d21-4060-873a-4d2361a8a919" providerId="AD" clId="Web-{E409D4E2-61F5-416A-9D1B-E0C1A9C852D5}"/>
    <pc:docChg chg="modSld">
      <pc:chgData name="Josh Blaney" userId="S::jblaney1@uwyo.edu::da694ccb-8d21-4060-873a-4d2361a8a919" providerId="AD" clId="Web-{E409D4E2-61F5-416A-9D1B-E0C1A9C852D5}" dt="2023-06-28T18:04:09.244" v="5" actId="1076"/>
      <pc:docMkLst>
        <pc:docMk/>
      </pc:docMkLst>
      <pc:sldChg chg="addSp delSp modSp">
        <pc:chgData name="Josh Blaney" userId="S::jblaney1@uwyo.edu::da694ccb-8d21-4060-873a-4d2361a8a919" providerId="AD" clId="Web-{E409D4E2-61F5-416A-9D1B-E0C1A9C852D5}" dt="2023-06-28T18:04:09.244" v="5" actId="1076"/>
        <pc:sldMkLst>
          <pc:docMk/>
          <pc:sldMk cId="2293068528" sldId="281"/>
        </pc:sldMkLst>
        <pc:picChg chg="add mod">
          <ac:chgData name="Josh Blaney" userId="S::jblaney1@uwyo.edu::da694ccb-8d21-4060-873a-4d2361a8a919" providerId="AD" clId="Web-{E409D4E2-61F5-416A-9D1B-E0C1A9C852D5}" dt="2023-06-28T18:04:09.244" v="5" actId="1076"/>
          <ac:picMkLst>
            <pc:docMk/>
            <pc:sldMk cId="2293068528" sldId="281"/>
            <ac:picMk id="3" creationId="{BFAF6544-0706-A2FB-925E-244362144BEE}"/>
          </ac:picMkLst>
        </pc:picChg>
        <pc:picChg chg="del">
          <ac:chgData name="Josh Blaney" userId="S::jblaney1@uwyo.edu::da694ccb-8d21-4060-873a-4d2361a8a919" providerId="AD" clId="Web-{E409D4E2-61F5-416A-9D1B-E0C1A9C852D5}" dt="2023-06-28T18:03:29.368" v="0"/>
          <ac:picMkLst>
            <pc:docMk/>
            <pc:sldMk cId="2293068528" sldId="281"/>
            <ac:picMk id="5" creationId="{8138E6F7-06BB-C625-FFFA-CB4D30D6E7E8}"/>
          </ac:picMkLst>
        </pc:picChg>
      </pc:sldChg>
    </pc:docChg>
  </pc:docChgLst>
  <pc:docChgLst>
    <pc:chgData name="Josh Blaney" userId="S::jblaney1@uwyo.edu::da694ccb-8d21-4060-873a-4d2361a8a919" providerId="AD" clId="Web-{0061557C-F2E4-44F6-91D3-E8ACF170C850}"/>
    <pc:docChg chg="addSld modSld addMainMaster delMainMaster">
      <pc:chgData name="Josh Blaney" userId="S::jblaney1@uwyo.edu::da694ccb-8d21-4060-873a-4d2361a8a919" providerId="AD" clId="Web-{0061557C-F2E4-44F6-91D3-E8ACF170C850}" dt="2023-06-28T17:37:57.925" v="33"/>
      <pc:docMkLst>
        <pc:docMk/>
      </pc:docMkLst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763483655" sldId="256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763483655" sldId="256"/>
            <ac:spMk id="4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763483655" sldId="256"/>
            <ac:spMk id="5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2171886151" sldId="257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171886151" sldId="257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171886151" sldId="257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420602446" sldId="258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420602446" sldId="258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420602446" sldId="258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698070259" sldId="259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698070259" sldId="259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698070259" sldId="259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426912529" sldId="260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426912529" sldId="260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426912529" sldId="260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2079623584" sldId="261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079623584" sldId="261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079623584" sldId="261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4172610798" sldId="262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4172610798" sldId="262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4172610798" sldId="262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1398723676" sldId="263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398723676" sldId="263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398723676" sldId="263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582574421" sldId="264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582574421" sldId="264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582574421" sldId="264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2580402150" sldId="265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580402150" sldId="265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580402150" sldId="265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4280215222" sldId="266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4280215222" sldId="266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4280215222" sldId="266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1596047740" sldId="267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596047740" sldId="267"/>
            <ac:spMk id="2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1793028109" sldId="268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793028109" sldId="268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793028109" sldId="268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2447004021" sldId="270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447004021" sldId="270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447004021" sldId="270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803268101" sldId="271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803268101" sldId="271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803268101" sldId="271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338629358" sldId="272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338629358" sldId="272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338629358" sldId="272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1874228483" sldId="273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874228483" sldId="273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874228483" sldId="273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727565565" sldId="274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727565565" sldId="274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727565565" sldId="274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136812927" sldId="275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136812927" sldId="275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136812927" sldId="275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486628721" sldId="276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486628721" sldId="276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486628721" sldId="276"/>
            <ac:spMk id="3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1787654996" sldId="277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787654996" sldId="277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787654996" sldId="277"/>
            <ac:spMk id="11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2398327194" sldId="278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398327194" sldId="278"/>
            <ac:spMk id="2" creationId="{00000000-0000-0000-0000-000000000000}"/>
          </ac:spMkLst>
        </pc:spChg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398327194" sldId="278"/>
            <ac:spMk id="11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558510922" sldId="279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558510922" sldId="279"/>
            <ac:spMk id="2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1684948577" sldId="280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1684948577" sldId="280"/>
            <ac:spMk id="2" creationId="{00000000-0000-0000-0000-000000000000}"/>
          </ac:spMkLst>
        </pc:spChg>
      </pc:sldChg>
      <pc:sldChg chg="modSp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2293068528" sldId="281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2293068528" sldId="281"/>
            <ac:spMk id="2" creationId="{00000000-0000-0000-0000-000000000000}"/>
          </ac:spMkLst>
        </pc:spChg>
      </pc:sldChg>
      <pc:sldChg chg="delSp modSp new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40915052" sldId="282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40915052" sldId="282"/>
            <ac:spMk id="2" creationId="{688A5335-6875-59A1-64EC-834D4ED57796}"/>
          </ac:spMkLst>
        </pc:spChg>
        <pc:spChg chg="del">
          <ac:chgData name="Josh Blaney" userId="S::jblaney1@uwyo.edu::da694ccb-8d21-4060-873a-4d2361a8a919" providerId="AD" clId="Web-{0061557C-F2E4-44F6-91D3-E8ACF170C850}" dt="2023-06-28T17:30:27.432" v="6"/>
          <ac:spMkLst>
            <pc:docMk/>
            <pc:sldMk cId="340915052" sldId="282"/>
            <ac:spMk id="3" creationId="{613A311F-1761-2F74-2538-A0ACF064F48A}"/>
          </ac:spMkLst>
        </pc:spChg>
      </pc:sldChg>
      <pc:sldChg chg="delSp modSp new mod modClrScheme chgLayout">
        <pc:chgData name="Josh Blaney" userId="S::jblaney1@uwyo.edu::da694ccb-8d21-4060-873a-4d2361a8a919" providerId="AD" clId="Web-{0061557C-F2E4-44F6-91D3-E8ACF170C850}" dt="2023-06-28T17:32:25.465" v="16"/>
        <pc:sldMkLst>
          <pc:docMk/>
          <pc:sldMk cId="3617041427" sldId="283"/>
        </pc:sldMkLst>
        <pc:spChg chg="mod ord">
          <ac:chgData name="Josh Blaney" userId="S::jblaney1@uwyo.edu::da694ccb-8d21-4060-873a-4d2361a8a919" providerId="AD" clId="Web-{0061557C-F2E4-44F6-91D3-E8ACF170C850}" dt="2023-06-28T17:32:25.465" v="16"/>
          <ac:spMkLst>
            <pc:docMk/>
            <pc:sldMk cId="3617041427" sldId="283"/>
            <ac:spMk id="2" creationId="{53E5C5E3-A6AC-E0C0-7E28-95BF8D88D366}"/>
          </ac:spMkLst>
        </pc:spChg>
        <pc:spChg chg="del">
          <ac:chgData name="Josh Blaney" userId="S::jblaney1@uwyo.edu::da694ccb-8d21-4060-873a-4d2361a8a919" providerId="AD" clId="Web-{0061557C-F2E4-44F6-91D3-E8ACF170C850}" dt="2023-06-28T17:30:48.901" v="13"/>
          <ac:spMkLst>
            <pc:docMk/>
            <pc:sldMk cId="3617041427" sldId="283"/>
            <ac:spMk id="3" creationId="{CDDEEF0F-7362-4CD0-A4A7-A9DE9A00FBFC}"/>
          </ac:spMkLst>
        </pc:spChg>
      </pc:sldChg>
      <pc:sldChg chg="delSp modSp new">
        <pc:chgData name="Josh Blaney" userId="S::jblaney1@uwyo.edu::da694ccb-8d21-4060-873a-4d2361a8a919" providerId="AD" clId="Web-{0061557C-F2E4-44F6-91D3-E8ACF170C850}" dt="2023-06-28T17:37:57.925" v="33"/>
        <pc:sldMkLst>
          <pc:docMk/>
          <pc:sldMk cId="3098351194" sldId="284"/>
        </pc:sldMkLst>
        <pc:spChg chg="mod">
          <ac:chgData name="Josh Blaney" userId="S::jblaney1@uwyo.edu::da694ccb-8d21-4060-873a-4d2361a8a919" providerId="AD" clId="Web-{0061557C-F2E4-44F6-91D3-E8ACF170C850}" dt="2023-06-28T17:37:51.690" v="32" actId="20577"/>
          <ac:spMkLst>
            <pc:docMk/>
            <pc:sldMk cId="3098351194" sldId="284"/>
            <ac:spMk id="2" creationId="{084A2585-BC73-8730-9A50-641BD84A38F5}"/>
          </ac:spMkLst>
        </pc:spChg>
        <pc:spChg chg="del">
          <ac:chgData name="Josh Blaney" userId="S::jblaney1@uwyo.edu::da694ccb-8d21-4060-873a-4d2361a8a919" providerId="AD" clId="Web-{0061557C-F2E4-44F6-91D3-E8ACF170C850}" dt="2023-06-28T17:37:57.925" v="33"/>
          <ac:spMkLst>
            <pc:docMk/>
            <pc:sldMk cId="3098351194" sldId="284"/>
            <ac:spMk id="3" creationId="{1EDE35BA-E3DB-E3DD-8479-2E17D7E76FA8}"/>
          </ac:spMkLst>
        </pc:spChg>
      </pc:sldChg>
      <pc:sldMasterChg chg="add del addSldLayout delSldLayout">
        <pc:chgData name="Josh Blaney" userId="S::jblaney1@uwyo.edu::da694ccb-8d21-4060-873a-4d2361a8a919" providerId="AD" clId="Web-{0061557C-F2E4-44F6-91D3-E8ACF170C850}" dt="2023-06-28T17:32:25.465" v="16"/>
        <pc:sldMasterMkLst>
          <pc:docMk/>
          <pc:sldMasterMk cId="0" sldId="2147483648"/>
        </pc:sldMasterMkLst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 modSldLayout">
        <pc:chgData name="Josh Blaney" userId="S::jblaney1@uwyo.edu::da694ccb-8d21-4060-873a-4d2361a8a919" providerId="AD" clId="Web-{0061557C-F2E4-44F6-91D3-E8ACF170C850}" dt="2023-06-28T17:32:25.465" v="16"/>
        <pc:sldMasterMkLst>
          <pc:docMk/>
          <pc:sldMasterMk cId="3092288595" sldId="2147483669"/>
        </pc:sldMasterMkLst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1776105018" sldId="2147483670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1887035504" sldId="2147483671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1975572404" sldId="2147483672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2375691121" sldId="2147483673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1523339691" sldId="2147483674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2127158589" sldId="2147483675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4149617432" sldId="2147483676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1521420788" sldId="2147483677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611029193" sldId="2147483678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3424319934" sldId="2147483679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2341161278" sldId="2147483680"/>
          </pc:sldLayoutMkLst>
        </pc:sldLayoutChg>
        <pc:sldLayoutChg chg="add del mod replId">
          <pc:chgData name="Josh Blaney" userId="S::jblaney1@uwyo.edu::da694ccb-8d21-4060-873a-4d2361a8a919" providerId="AD" clId="Web-{0061557C-F2E4-44F6-91D3-E8ACF170C850}" dt="2023-06-28T17:32:25.465" v="16"/>
          <pc:sldLayoutMkLst>
            <pc:docMk/>
            <pc:sldMasterMk cId="3092288595" sldId="2147483669"/>
            <pc:sldLayoutMk cId="4276365084" sldId="214748368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4.emf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emf"/><Relationship Id="rId7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emf"/><Relationship Id="rId7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emf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emf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the perceptron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1903616"/>
            <a:ext cx="10363826" cy="4713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/>
              <a:t>Topics:</a:t>
            </a:r>
          </a:p>
          <a:p>
            <a:pPr lvl="1"/>
            <a:r>
              <a:rPr lang="en-US" sz="2400"/>
              <a:t>Linear discriminant classifier</a:t>
            </a:r>
          </a:p>
          <a:p>
            <a:pPr lvl="1"/>
            <a:r>
              <a:rPr lang="en-US" sz="2400"/>
              <a:t>Concept of biological and artificial neurons</a:t>
            </a:r>
          </a:p>
          <a:p>
            <a:pPr lvl="1"/>
            <a:r>
              <a:rPr lang="en-US" sz="2400"/>
              <a:t>Perceptrons and multilayer perceptrons</a:t>
            </a:r>
          </a:p>
          <a:p>
            <a:pPr lvl="1"/>
            <a:r>
              <a:rPr lang="en-US" sz="2400"/>
              <a:t>Activation functions</a:t>
            </a:r>
          </a:p>
          <a:p>
            <a:pPr lvl="1"/>
            <a:r>
              <a:rPr lang="en-US" sz="2400"/>
              <a:t>Training</a:t>
            </a:r>
          </a:p>
          <a:p>
            <a:pPr lvl="1"/>
            <a:r>
              <a:rPr lang="en-US" sz="2400"/>
              <a:t>Artificial neural networks (ann</a:t>
            </a:r>
            <a:r>
              <a:rPr lang="en-US" sz="2400" cap="none"/>
              <a:t>s</a:t>
            </a:r>
            <a:r>
              <a:rPr lang="en-US" sz="2400"/>
              <a:t>)</a:t>
            </a:r>
          </a:p>
          <a:p>
            <a:pPr lvl="1"/>
            <a:r>
              <a:rPr lang="en-US" sz="2400"/>
              <a:t>Deep learning and artificial neural network</a:t>
            </a:r>
          </a:p>
          <a:p>
            <a:pPr>
              <a:buClr>
                <a:prstClr val="black"/>
              </a:buClr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6348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C5E3-A6AC-E0C0-7E28-95BF8D88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361704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1068"/>
            <a:ext cx="10945175" cy="759967"/>
          </a:xfrm>
        </p:spPr>
        <p:txBody>
          <a:bodyPr>
            <a:normAutofit fontScale="90000"/>
          </a:bodyPr>
          <a:lstStyle/>
          <a:p>
            <a:r>
              <a:rPr lang="en-US"/>
              <a:t>Perceptron – basic unit of 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89272" y="1113329"/>
            <a:ext cx="8412480" cy="5585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/>
              <a:t>Perceptron is the simplest neural network, which consists of a single neuron</a:t>
            </a:r>
          </a:p>
          <a:p>
            <a:r>
              <a:rPr lang="en-US" sz="2400" cap="none"/>
              <a:t>Conceptually, the perceptron functions in a manner similar to a biological neuron</a:t>
            </a:r>
          </a:p>
          <a:p>
            <a:r>
              <a:rPr lang="en-US" sz="2400" cap="none"/>
              <a:t>A biological neuron receives electrical signals from its dendrites as inputs</a:t>
            </a:r>
          </a:p>
          <a:p>
            <a:r>
              <a:rPr lang="en-US" sz="2400" cap="none"/>
              <a:t>A biological neuron modulates the input electrical signals in various amounts</a:t>
            </a:r>
          </a:p>
          <a:p>
            <a:r>
              <a:rPr lang="en-US" sz="2400" cap="none"/>
              <a:t>A biological neuron fires an output signal through its synapses only when the total strength of the input signals exceeds a certain threshold</a:t>
            </a:r>
          </a:p>
          <a:p>
            <a:endParaRPr lang="en-US" cap="none"/>
          </a:p>
          <a:p>
            <a:pPr marL="0" indent="0">
              <a:buNone/>
            </a:pPr>
            <a:endParaRPr lang="en-US" cap="none"/>
          </a:p>
          <a:p>
            <a:endParaRPr lang="en-US" cap="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827" y="2286601"/>
            <a:ext cx="2705100" cy="2400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82827" y="4686901"/>
            <a:ext cx="308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Ref: Deep Learning for Vision Systems, Mohamed Elgendy</a:t>
            </a:r>
          </a:p>
        </p:txBody>
      </p:sp>
    </p:spTree>
    <p:extLst>
      <p:ext uri="{BB962C8B-B14F-4D97-AF65-F5344CB8AC3E}">
        <p14:creationId xmlns:p14="http://schemas.microsoft.com/office/powerpoint/2010/main" val="358257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1068"/>
            <a:ext cx="10945175" cy="759967"/>
          </a:xfrm>
        </p:spPr>
        <p:txBody>
          <a:bodyPr>
            <a:normAutofit fontScale="90000"/>
          </a:bodyPr>
          <a:lstStyle/>
          <a:p>
            <a:r>
              <a:rPr lang="en-US"/>
              <a:t>Perceptron – artificial model of biological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89272" y="1113330"/>
                <a:ext cx="11280808" cy="211113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400" cap="none"/>
                  <a:t>Step 1: Perceptron performs weighted sum of the inputs representing the total strength of the input signals known as the </a:t>
                </a:r>
                <a:r>
                  <a:rPr lang="en-US" sz="2400" b="1" i="1" cap="none"/>
                  <a:t>net (z)</a:t>
                </a:r>
              </a:p>
              <a:p>
                <a:r>
                  <a:rPr lang="en-US" sz="2400" b="1" i="1" cap="none"/>
                  <a:t>All inputs are not equally useful or important, and therefore each input is assigned a weight value, called its connection weight, to reflect its importance</a:t>
                </a:r>
              </a:p>
              <a:p>
                <a:r>
                  <a:rPr lang="en-US" sz="2400" cap="none"/>
                  <a:t>Step 2: Perceptron applies a activation function </a:t>
                </a:r>
                <a14:m>
                  <m:oMath xmlns:m="http://schemas.openxmlformats.org/officeDocument/2006/math">
                    <m:r>
                      <a:rPr lang="en-US" sz="2600" b="1" i="1" cap="none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cap="none"/>
                  <a:t> to the summation output </a:t>
                </a:r>
                <a:r>
                  <a:rPr lang="en-US" sz="2400" b="1" i="1" cap="none"/>
                  <a:t>z</a:t>
                </a:r>
                <a:r>
                  <a:rPr lang="en-US" sz="2400" cap="none"/>
                  <a:t> to determine whether to fire the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cap="none"/>
                  <a:t> if the </a:t>
                </a:r>
                <a:r>
                  <a:rPr lang="en-US" sz="2400" b="1" i="1" cap="none"/>
                  <a:t>z </a:t>
                </a:r>
                <a:r>
                  <a:rPr lang="en-US" sz="2400" cap="none"/>
                  <a:t>exceeds a threshold or the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cap="none"/>
                  <a:t> if the </a:t>
                </a:r>
                <a:r>
                  <a:rPr lang="en-US" sz="2400" b="1" i="1" cap="none"/>
                  <a:t>z </a:t>
                </a:r>
                <a:r>
                  <a:rPr lang="en-US" sz="2400" cap="none"/>
                  <a:t>doesn’t exceed the threshold</a:t>
                </a:r>
              </a:p>
              <a:p>
                <a:pPr marL="0" indent="0">
                  <a:buNone/>
                </a:pPr>
                <a:endParaRPr lang="en-US" cap="none"/>
              </a:p>
              <a:p>
                <a:pPr marL="0" indent="0">
                  <a:buNone/>
                </a:pPr>
                <a:endParaRPr lang="en-US" cap="none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89272" y="1113330"/>
                <a:ext cx="11280808" cy="2111134"/>
              </a:xfrm>
              <a:blipFill>
                <a:blip r:embed="rId2"/>
                <a:stretch>
                  <a:fillRect l="-378" t="-1445" b="-4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13149" y="3336759"/>
            <a:ext cx="3397716" cy="3113301"/>
            <a:chOff x="1212785" y="3357402"/>
            <a:chExt cx="3397716" cy="3113301"/>
          </a:xfrm>
        </p:grpSpPr>
        <p:sp>
          <p:nvSpPr>
            <p:cNvPr id="4" name="TextBox 3"/>
            <p:cNvSpPr txBox="1"/>
            <p:nvPr/>
          </p:nvSpPr>
          <p:spPr>
            <a:xfrm>
              <a:off x="3253340" y="4317561"/>
              <a:ext cx="471638" cy="584775"/>
            </a:xfrm>
            <a:prstGeom prst="rect">
              <a:avLst/>
            </a:prstGeom>
            <a:noFill/>
            <a:ln w="476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/>
                <a:t>∑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22409" y="3357402"/>
              <a:ext cx="818146" cy="484891"/>
              <a:chOff x="5419023" y="3782728"/>
              <a:chExt cx="818146" cy="484891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419023" y="3782728"/>
                <a:ext cx="452388" cy="4848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476774" y="3792350"/>
                <a:ext cx="760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/>
                  <a:t>x</a:t>
                </a:r>
                <a:r>
                  <a:rPr lang="en-US" b="1" baseline="-25000"/>
                  <a:t>0 </a:t>
                </a:r>
                <a:r>
                  <a:rPr lang="en-US" sz="1200" b="1"/>
                  <a:t>= 1</a:t>
                </a:r>
                <a:r>
                  <a:rPr lang="en-US" sz="1200" b="1" baseline="-25000"/>
                  <a:t> </a:t>
                </a:r>
                <a:endParaRPr lang="en-US" sz="1200" b="1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222409" y="4075116"/>
              <a:ext cx="452388" cy="484891"/>
              <a:chOff x="5419023" y="3782728"/>
              <a:chExt cx="452388" cy="48489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419023" y="3782728"/>
                <a:ext cx="452388" cy="4848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476775" y="3792350"/>
                <a:ext cx="394636" cy="36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/>
                  <a:t>x</a:t>
                </a:r>
                <a:r>
                  <a:rPr lang="en-US" b="1" baseline="-25000"/>
                  <a:t>1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212785" y="4792830"/>
              <a:ext cx="452388" cy="484891"/>
              <a:chOff x="5419023" y="3782728"/>
              <a:chExt cx="452388" cy="48489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419023" y="3782728"/>
                <a:ext cx="452388" cy="4848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476775" y="3792350"/>
                <a:ext cx="394636" cy="36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/>
                  <a:t>x</a:t>
                </a:r>
                <a:r>
                  <a:rPr lang="en-US" b="1" baseline="-25000"/>
                  <a:t>2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222409" y="5985812"/>
              <a:ext cx="452388" cy="484891"/>
              <a:chOff x="5419023" y="3782728"/>
              <a:chExt cx="452388" cy="48489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419023" y="3782728"/>
                <a:ext cx="452388" cy="4848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476775" y="3792350"/>
                <a:ext cx="394636" cy="36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/>
                  <a:t>x</a:t>
                </a:r>
                <a:r>
                  <a:rPr lang="en-US" b="1" baseline="-25000"/>
                  <a:t>n</a:t>
                </a:r>
              </a:p>
            </p:txBody>
          </p:sp>
        </p:grpSp>
        <p:cxnSp>
          <p:nvCxnSpPr>
            <p:cNvPr id="19" name="Straight Arrow Connector 18"/>
            <p:cNvCxnSpPr>
              <a:stCxn id="7" idx="2"/>
              <a:endCxn id="4" idx="1"/>
            </p:cNvCxnSpPr>
            <p:nvPr/>
          </p:nvCxnSpPr>
          <p:spPr>
            <a:xfrm>
              <a:off x="1660358" y="3736356"/>
              <a:ext cx="1592982" cy="87359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19689" y="3842293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w</a:t>
              </a:r>
              <a:r>
                <a:rPr lang="en-US" b="1" baseline="-2500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2746" y="4132895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w</a:t>
              </a:r>
              <a:r>
                <a:rPr lang="en-US" b="1" baseline="-25000"/>
                <a:t>1</a:t>
              </a:r>
            </a:p>
          </p:txBody>
        </p:sp>
        <p:cxnSp>
          <p:nvCxnSpPr>
            <p:cNvPr id="22" name="Straight Arrow Connector 21"/>
            <p:cNvCxnSpPr>
              <a:endCxn id="4" idx="1"/>
            </p:cNvCxnSpPr>
            <p:nvPr/>
          </p:nvCxnSpPr>
          <p:spPr>
            <a:xfrm>
              <a:off x="1677998" y="4317561"/>
              <a:ext cx="1575342" cy="29238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4" idx="1"/>
            </p:cNvCxnSpPr>
            <p:nvPr/>
          </p:nvCxnSpPr>
          <p:spPr>
            <a:xfrm flipV="1">
              <a:off x="1660357" y="4609949"/>
              <a:ext cx="1592983" cy="39653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040555" y="4515830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w</a:t>
              </a:r>
              <a:r>
                <a:rPr lang="en-US" b="1" baseline="-25000"/>
                <a:t>2</a:t>
              </a:r>
            </a:p>
          </p:txBody>
        </p:sp>
        <p:cxnSp>
          <p:nvCxnSpPr>
            <p:cNvPr id="27" name="Straight Arrow Connector 26"/>
            <p:cNvCxnSpPr>
              <a:endCxn id="4" idx="1"/>
            </p:cNvCxnSpPr>
            <p:nvPr/>
          </p:nvCxnSpPr>
          <p:spPr>
            <a:xfrm flipV="1">
              <a:off x="1674797" y="4609949"/>
              <a:ext cx="1578543" cy="155196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54995" y="5671253"/>
              <a:ext cx="449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w</a:t>
              </a:r>
              <a:r>
                <a:rPr lang="en-US" b="1" baseline="-25000"/>
                <a:t>n</a:t>
              </a:r>
            </a:p>
          </p:txBody>
        </p:sp>
        <p:cxnSp>
          <p:nvCxnSpPr>
            <p:cNvPr id="31" name="Straight Arrow Connector 30"/>
            <p:cNvCxnSpPr>
              <a:stCxn id="4" idx="3"/>
            </p:cNvCxnSpPr>
            <p:nvPr/>
          </p:nvCxnSpPr>
          <p:spPr>
            <a:xfrm>
              <a:off x="3724978" y="4609949"/>
              <a:ext cx="885523" cy="96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40478" y="421346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z</a:t>
              </a:r>
              <a:endParaRPr lang="en-US" b="1" i="1" baseline="-250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310865" y="4258446"/>
            <a:ext cx="2024171" cy="632869"/>
            <a:chOff x="4610501" y="4279089"/>
            <a:chExt cx="2024171" cy="632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610501" y="4327183"/>
                  <a:ext cx="471638" cy="584775"/>
                </a:xfrm>
                <a:prstGeom prst="rect">
                  <a:avLst/>
                </a:prstGeom>
                <a:noFill/>
                <a:ln w="4762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en-US" sz="3200" b="1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501" y="4327183"/>
                  <a:ext cx="4716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4762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>
              <a:off x="5082139" y="4619025"/>
              <a:ext cx="885523" cy="96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611635" y="4279089"/>
                  <a:ext cx="1023037" cy="376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/>
                    <a:t>Output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a14:m>
                  <a:endParaRPr lang="en-US" b="1" baseline="-2500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635" y="4279089"/>
                  <a:ext cx="1023037" cy="376770"/>
                </a:xfrm>
                <a:prstGeom prst="rect">
                  <a:avLst/>
                </a:prstGeom>
                <a:blipFill>
                  <a:blip r:embed="rId4"/>
                  <a:stretch>
                    <a:fillRect l="-4762" t="-6557" r="-37500" b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757962" y="3936733"/>
                <a:ext cx="2303836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62" y="3936733"/>
                <a:ext cx="23038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57962" y="4829966"/>
                <a:ext cx="3681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 is known as bias (b) or threshold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62" y="4829966"/>
                <a:ext cx="3681521" cy="369332"/>
              </a:xfrm>
              <a:prstGeom prst="rect">
                <a:avLst/>
              </a:prstGeom>
              <a:blipFill>
                <a:blip r:embed="rId6"/>
                <a:stretch>
                  <a:fillRect t="-8197" r="-31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757962" y="5243965"/>
                <a:ext cx="1935851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62" y="5243965"/>
                <a:ext cx="1935851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0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1068"/>
            <a:ext cx="10945175" cy="759967"/>
          </a:xfrm>
        </p:spPr>
        <p:txBody>
          <a:bodyPr>
            <a:normAutofit fontScale="90000"/>
          </a:bodyPr>
          <a:lstStyle/>
          <a:p>
            <a:r>
              <a:rPr lang="en-US"/>
              <a:t>Perceptron – artificial model of biological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7202" y="4696686"/>
                <a:ext cx="5347699" cy="9638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cap="none"/>
                  <a:t>Perceptron typically applies the unipolar step function as the activation </a:t>
                </a:r>
                <a14:m>
                  <m:oMath xmlns:m="http://schemas.openxmlformats.org/officeDocument/2006/math">
                    <m:r>
                      <a:rPr lang="en-US" sz="2600" b="1" i="1" cap="none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400" b="1" i="1" cap="none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7202" y="4696686"/>
                <a:ext cx="5347699" cy="963853"/>
              </a:xfrm>
              <a:blipFill>
                <a:blip r:embed="rId2"/>
                <a:stretch>
                  <a:fillRect l="-1482" t="-3145" r="-1254" b="-29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94632" y="1247715"/>
            <a:ext cx="5421887" cy="3113301"/>
            <a:chOff x="913149" y="3336759"/>
            <a:chExt cx="5421887" cy="3113301"/>
          </a:xfrm>
        </p:grpSpPr>
        <p:grpSp>
          <p:nvGrpSpPr>
            <p:cNvPr id="33" name="Group 32"/>
            <p:cNvGrpSpPr/>
            <p:nvPr/>
          </p:nvGrpSpPr>
          <p:grpSpPr>
            <a:xfrm>
              <a:off x="913149" y="3336759"/>
              <a:ext cx="3397716" cy="3113301"/>
              <a:chOff x="1212785" y="3357402"/>
              <a:chExt cx="3397716" cy="311330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253340" y="4317561"/>
                <a:ext cx="471638" cy="584775"/>
              </a:xfrm>
              <a:prstGeom prst="rect">
                <a:avLst/>
              </a:prstGeom>
              <a:noFill/>
              <a:ln w="4762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1"/>
                  <a:t>∑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222409" y="3357402"/>
                <a:ext cx="818146" cy="484891"/>
                <a:chOff x="5419023" y="3782728"/>
                <a:chExt cx="818146" cy="484891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5419023" y="3782728"/>
                  <a:ext cx="452388" cy="48489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476774" y="3792350"/>
                  <a:ext cx="760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/>
                    <a:t>x</a:t>
                  </a:r>
                  <a:r>
                    <a:rPr lang="en-US" b="1" baseline="-25000"/>
                    <a:t>0 </a:t>
                  </a:r>
                  <a:r>
                    <a:rPr lang="en-US" sz="1200" b="1"/>
                    <a:t>= 1</a:t>
                  </a:r>
                  <a:r>
                    <a:rPr lang="en-US" sz="1200" b="1" baseline="-25000"/>
                    <a:t> </a:t>
                  </a:r>
                  <a:endParaRPr lang="en-US" sz="1200" b="1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222409" y="4075116"/>
                <a:ext cx="452388" cy="484891"/>
                <a:chOff x="5419023" y="3782728"/>
                <a:chExt cx="452388" cy="484891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5419023" y="3782728"/>
                  <a:ext cx="452388" cy="48489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476775" y="3792350"/>
                  <a:ext cx="394636" cy="365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/>
                    <a:t>x</a:t>
                  </a:r>
                  <a:r>
                    <a:rPr lang="en-US" b="1" baseline="-25000"/>
                    <a:t>1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1212785" y="4792830"/>
                <a:ext cx="452388" cy="484891"/>
                <a:chOff x="5419023" y="3782728"/>
                <a:chExt cx="452388" cy="484891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5419023" y="3782728"/>
                  <a:ext cx="452388" cy="48489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476775" y="3792350"/>
                  <a:ext cx="394636" cy="365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/>
                    <a:t>x</a:t>
                  </a:r>
                  <a:r>
                    <a:rPr lang="en-US" b="1" baseline="-25000"/>
                    <a:t>2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222409" y="5985812"/>
                <a:ext cx="452388" cy="484891"/>
                <a:chOff x="5419023" y="3782728"/>
                <a:chExt cx="452388" cy="484891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5419023" y="3782728"/>
                  <a:ext cx="452388" cy="48489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476775" y="3792350"/>
                  <a:ext cx="394636" cy="365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/>
                    <a:t>x</a:t>
                  </a:r>
                  <a:r>
                    <a:rPr lang="en-US" b="1" baseline="-25000"/>
                    <a:t>n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stCxn id="7" idx="2"/>
                <a:endCxn id="4" idx="1"/>
              </p:cNvCxnSpPr>
              <p:nvPr/>
            </p:nvCxnSpPr>
            <p:spPr>
              <a:xfrm>
                <a:off x="1660358" y="3736356"/>
                <a:ext cx="1592982" cy="873593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319689" y="3842293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w</a:t>
                </a:r>
                <a:r>
                  <a:rPr lang="en-US" b="1" baseline="-25000"/>
                  <a:t>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112746" y="4132895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w</a:t>
                </a:r>
                <a:r>
                  <a:rPr lang="en-US" b="1" baseline="-25000"/>
                  <a:t>1</a:t>
                </a:r>
              </a:p>
            </p:txBody>
          </p:sp>
          <p:cxnSp>
            <p:nvCxnSpPr>
              <p:cNvPr id="22" name="Straight Arrow Connector 21"/>
              <p:cNvCxnSpPr>
                <a:endCxn id="4" idx="1"/>
              </p:cNvCxnSpPr>
              <p:nvPr/>
            </p:nvCxnSpPr>
            <p:spPr>
              <a:xfrm>
                <a:off x="1677998" y="4317561"/>
                <a:ext cx="1575342" cy="292388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4" idx="1"/>
              </p:cNvCxnSpPr>
              <p:nvPr/>
            </p:nvCxnSpPr>
            <p:spPr>
              <a:xfrm flipV="1">
                <a:off x="1660357" y="4609949"/>
                <a:ext cx="1592983" cy="396539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040555" y="4515830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w</a:t>
                </a:r>
                <a:r>
                  <a:rPr lang="en-US" b="1" baseline="-25000"/>
                  <a:t>2</a:t>
                </a:r>
              </a:p>
            </p:txBody>
          </p:sp>
          <p:cxnSp>
            <p:nvCxnSpPr>
              <p:cNvPr id="27" name="Straight Arrow Connector 26"/>
              <p:cNvCxnSpPr>
                <a:endCxn id="4" idx="1"/>
              </p:cNvCxnSpPr>
              <p:nvPr/>
            </p:nvCxnSpPr>
            <p:spPr>
              <a:xfrm flipV="1">
                <a:off x="1674797" y="4609949"/>
                <a:ext cx="1578543" cy="1551963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054995" y="5671253"/>
                <a:ext cx="449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w</a:t>
                </a:r>
                <a:r>
                  <a:rPr lang="en-US" b="1" baseline="-25000"/>
                  <a:t>n</a:t>
                </a:r>
              </a:p>
            </p:txBody>
          </p:sp>
          <p:cxnSp>
            <p:nvCxnSpPr>
              <p:cNvPr id="31" name="Straight Arrow Connector 30"/>
              <p:cNvCxnSpPr>
                <a:stCxn id="4" idx="3"/>
              </p:cNvCxnSpPr>
              <p:nvPr/>
            </p:nvCxnSpPr>
            <p:spPr>
              <a:xfrm>
                <a:off x="3724978" y="4609949"/>
                <a:ext cx="885523" cy="962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917422" y="4220206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/>
                  <a:t>z</a:t>
                </a:r>
                <a:endParaRPr lang="en-US" b="1" i="1" baseline="-2500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310865" y="4258446"/>
              <a:ext cx="2024171" cy="632869"/>
              <a:chOff x="4610501" y="4279089"/>
              <a:chExt cx="2024171" cy="6328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610501" y="4327183"/>
                    <a:ext cx="471638" cy="584775"/>
                  </a:xfrm>
                  <a:prstGeom prst="rect">
                    <a:avLst/>
                  </a:prstGeom>
                  <a:noFill/>
                  <a:ln w="47625"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oMath>
                      </m:oMathPara>
                    </a14:m>
                    <a:endParaRPr lang="en-US" sz="3200" b="1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501" y="4327183"/>
                    <a:ext cx="471638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47625"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/>
              <p:nvPr/>
            </p:nvCxnSpPr>
            <p:spPr>
              <a:xfrm>
                <a:off x="5082139" y="4619025"/>
                <a:ext cx="885523" cy="962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611635" y="4279089"/>
                    <a:ext cx="1023037" cy="3767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i="1"/>
                      <a:t>Output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a14:m>
                    <a:endParaRPr lang="en-US" b="1" baseline="-2500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635" y="4279089"/>
                    <a:ext cx="1023037" cy="3767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389" t="-6452" r="-37725" b="-258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Group 22"/>
          <p:cNvGrpSpPr/>
          <p:nvPr/>
        </p:nvGrpSpPr>
        <p:grpSpPr>
          <a:xfrm>
            <a:off x="7103444" y="1247715"/>
            <a:ext cx="3681521" cy="2155798"/>
            <a:chOff x="7757962" y="3936733"/>
            <a:chExt cx="3681521" cy="21557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757962" y="3936733"/>
                  <a:ext cx="2303836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7962" y="3936733"/>
                  <a:ext cx="2303836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757962" y="4829966"/>
                  <a:ext cx="36815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/>
                    <a:t> is known as bias (b) or threshold</a:t>
                  </a: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7962" y="4829966"/>
                  <a:ext cx="3681521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3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757962" y="5243965"/>
                  <a:ext cx="1935851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7962" y="5243965"/>
                  <a:ext cx="1935851" cy="84856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901" y="4251510"/>
            <a:ext cx="3381375" cy="2276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906276" y="4480330"/>
                <a:ext cx="323595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0"/>
                  <a:t>=1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≥0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76" y="4480330"/>
                <a:ext cx="3235950" cy="376770"/>
              </a:xfrm>
              <a:prstGeom prst="rect">
                <a:avLst/>
              </a:prstGeom>
              <a:blipFill>
                <a:blip r:embed="rId9"/>
                <a:stretch>
                  <a:fillRect t="-114516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906276" y="5012977"/>
                <a:ext cx="323595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0"/>
                  <a:t>=0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&lt;0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76" y="5012977"/>
                <a:ext cx="3235950" cy="376770"/>
              </a:xfrm>
              <a:prstGeom prst="rect">
                <a:avLst/>
              </a:prstGeom>
              <a:blipFill>
                <a:blip r:embed="rId10"/>
                <a:stretch>
                  <a:fillRect t="-114516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0" y="6410569"/>
            <a:ext cx="548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Ref: Deep Learning for Vision Systems, Mohamed Elgendy</a:t>
            </a:r>
          </a:p>
        </p:txBody>
      </p:sp>
    </p:spTree>
    <p:extLst>
      <p:ext uri="{BB962C8B-B14F-4D97-AF65-F5344CB8AC3E}">
        <p14:creationId xmlns:p14="http://schemas.microsoft.com/office/powerpoint/2010/main" val="42802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1068"/>
            <a:ext cx="10364451" cy="759967"/>
          </a:xfrm>
        </p:spPr>
        <p:txBody>
          <a:bodyPr/>
          <a:lstStyle/>
          <a:p>
            <a:r>
              <a:rPr lang="en-US"/>
              <a:t>Binary classifier - perceptron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61" y="934019"/>
            <a:ext cx="1422845" cy="2721007"/>
          </a:xfrm>
          <a:prstGeom prst="rect">
            <a:avLst/>
          </a:prstGeom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70833" y="842622"/>
            <a:ext cx="4115901" cy="2991805"/>
            <a:chOff x="170810" y="842601"/>
            <a:chExt cx="5625617" cy="4089197"/>
          </a:xfrm>
        </p:grpSpPr>
        <p:grpSp>
          <p:nvGrpSpPr>
            <p:cNvPr id="9" name="Group 8"/>
            <p:cNvGrpSpPr/>
            <p:nvPr/>
          </p:nvGrpSpPr>
          <p:grpSpPr>
            <a:xfrm>
              <a:off x="170810" y="842601"/>
              <a:ext cx="5625617" cy="4089197"/>
              <a:chOff x="6552359" y="1001035"/>
              <a:chExt cx="5625617" cy="4089197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2359" y="1001035"/>
                <a:ext cx="5625617" cy="4089197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0501162" y="1896178"/>
                <a:ext cx="569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C</a:t>
                </a:r>
                <a:r>
                  <a:rPr lang="en-US" sz="3200" b="1" baseline="-25000"/>
                  <a:t>1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583103" y="2558717"/>
                <a:ext cx="569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C</a:t>
                </a:r>
                <a:r>
                  <a:rPr lang="en-US" sz="3200" b="1" baseline="-25000"/>
                  <a:t>2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940842" y="1318661"/>
                <a:ext cx="3858624" cy="3454703"/>
                <a:chOff x="7940842" y="1318661"/>
                <a:chExt cx="3858624" cy="345470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7940842" y="1318661"/>
                  <a:ext cx="3336758" cy="3137836"/>
                </a:xfrm>
                <a:prstGeom prst="line">
                  <a:avLst/>
                </a:prstGeom>
                <a:ln w="476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1070549" y="4404032"/>
                      <a:ext cx="72891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70549" y="4404032"/>
                      <a:ext cx="72891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3409" b="-454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9365167" y="1644907"/>
                    <a:ext cx="1168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5167" y="1644907"/>
                    <a:ext cx="11681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7143" b="-4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8781097" y="3540934"/>
                    <a:ext cx="1168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1097" y="3540934"/>
                    <a:ext cx="11681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7143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10968085" y="3703010"/>
                <a:ext cx="466922" cy="483979"/>
                <a:chOff x="10968085" y="3703010"/>
                <a:chExt cx="466922" cy="483979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11070549" y="3821229"/>
                  <a:ext cx="364458" cy="36576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10968085" y="3703010"/>
                  <a:ext cx="2846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>
                      <a:solidFill>
                        <a:srgbClr val="FF0000"/>
                      </a:solidFill>
                    </a:rPr>
                    <a:t>+</a:t>
                  </a:r>
                  <a:endParaRPr lang="en-US" sz="2000" b="1" baseline="-2500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2094421" y="1460241"/>
              <a:ext cx="2292092" cy="1492347"/>
              <a:chOff x="2094421" y="1460241"/>
              <a:chExt cx="2292092" cy="14923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333854" y="2583256"/>
                    <a:ext cx="10526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854" y="2583256"/>
                    <a:ext cx="105265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4286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094421" y="1460241"/>
                    <a:ext cx="1052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4421" y="1460241"/>
                    <a:ext cx="105266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4286" b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6390146" y="823981"/>
                <a:ext cx="4268706" cy="16867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cap="none"/>
                  <a:t>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cap="none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46" y="823981"/>
                <a:ext cx="4268706" cy="1686767"/>
              </a:xfrm>
              <a:prstGeom prst="rect">
                <a:avLst/>
              </a:prstGeom>
              <a:blipFill>
                <a:blip r:embed="rId9"/>
                <a:stretch>
                  <a:fillRect l="-1857" t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30189" y="3147712"/>
            <a:ext cx="4225491" cy="2984358"/>
            <a:chOff x="6930189" y="3147712"/>
            <a:chExt cx="4225491" cy="2984358"/>
          </a:xfrm>
        </p:grpSpPr>
        <p:sp>
          <p:nvSpPr>
            <p:cNvPr id="65" name="TextBox 64"/>
            <p:cNvSpPr txBox="1"/>
            <p:nvPr/>
          </p:nvSpPr>
          <p:spPr>
            <a:xfrm>
              <a:off x="7100764" y="4164442"/>
              <a:ext cx="666823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/>
                <a:t>b =1</a:t>
              </a:r>
              <a:endParaRPr lang="en-US" sz="1200" b="1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61999" y="4934748"/>
              <a:ext cx="394636" cy="36576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/>
                <a:t>x</a:t>
              </a:r>
              <a:r>
                <a:rPr lang="en-US" b="1" baseline="-25000"/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095012" y="5328441"/>
              <a:ext cx="394636" cy="36576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/>
                <a:t>x</a:t>
              </a:r>
              <a:r>
                <a:rPr lang="en-US" b="1" baseline="-25000"/>
                <a:t>2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8672362" y="4515545"/>
              <a:ext cx="1212783" cy="117865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stCxn id="65" idx="3"/>
              <a:endCxn id="68" idx="2"/>
            </p:cNvCxnSpPr>
            <p:nvPr/>
          </p:nvCxnSpPr>
          <p:spPr>
            <a:xfrm>
              <a:off x="7767587" y="4349108"/>
              <a:ext cx="904775" cy="755767"/>
            </a:xfrm>
            <a:prstGeom prst="straightConnector1">
              <a:avLst/>
            </a:prstGeom>
            <a:noFill/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6" idx="3"/>
              <a:endCxn id="68" idx="2"/>
            </p:cNvCxnSpPr>
            <p:nvPr/>
          </p:nvCxnSpPr>
          <p:spPr>
            <a:xfrm flipV="1">
              <a:off x="7456635" y="5104875"/>
              <a:ext cx="1215727" cy="12755"/>
            </a:xfrm>
            <a:prstGeom prst="straightConnector1">
              <a:avLst/>
            </a:prstGeom>
            <a:noFill/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7" idx="3"/>
              <a:endCxn id="68" idx="2"/>
            </p:cNvCxnSpPr>
            <p:nvPr/>
          </p:nvCxnSpPr>
          <p:spPr>
            <a:xfrm flipV="1">
              <a:off x="7489648" y="5104875"/>
              <a:ext cx="1182714" cy="406448"/>
            </a:xfrm>
            <a:prstGeom prst="straightConnector1">
              <a:avLst/>
            </a:prstGeom>
            <a:noFill/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9885145" y="5058851"/>
              <a:ext cx="981777" cy="22653"/>
            </a:xfrm>
            <a:prstGeom prst="straightConnector1">
              <a:avLst/>
            </a:prstGeom>
            <a:noFill/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10761020" y="4870466"/>
                  <a:ext cx="394660" cy="376770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1020" y="4870466"/>
                  <a:ext cx="394660" cy="376770"/>
                </a:xfrm>
                <a:prstGeom prst="rect">
                  <a:avLst/>
                </a:prstGeom>
                <a:blipFill>
                  <a:blip r:embed="rId10"/>
                  <a:stretch>
                    <a:fillRect r="-2985"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7100763" y="3768965"/>
              <a:ext cx="743826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/>
                <a:t>Inputs</a:t>
              </a:r>
              <a:endParaRPr lang="en-US" sz="12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978388" y="4863927"/>
                  <a:ext cx="635267" cy="369332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∑|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</m:oMath>
                  </a14:m>
                  <a:endParaRPr lang="en-US" b="1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8388" y="4863927"/>
                  <a:ext cx="63526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547" t="-8065" b="-24194"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Rectangle 86"/>
            <p:cNvSpPr/>
            <p:nvPr/>
          </p:nvSpPr>
          <p:spPr>
            <a:xfrm>
              <a:off x="6930189" y="3602595"/>
              <a:ext cx="4225491" cy="252947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432133" y="3147712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Artificial Neuron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1071" y="4191210"/>
            <a:ext cx="5473623" cy="2365379"/>
            <a:chOff x="301071" y="4191210"/>
            <a:chExt cx="5473623" cy="2365379"/>
          </a:xfrm>
        </p:grpSpPr>
        <p:grpSp>
          <p:nvGrpSpPr>
            <p:cNvPr id="64" name="Group 63"/>
            <p:cNvGrpSpPr/>
            <p:nvPr/>
          </p:nvGrpSpPr>
          <p:grpSpPr>
            <a:xfrm>
              <a:off x="301071" y="4636270"/>
              <a:ext cx="5473623" cy="1920319"/>
              <a:chOff x="345435" y="4321257"/>
              <a:chExt cx="5473623" cy="192031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45435" y="4321257"/>
                <a:ext cx="3397716" cy="1920319"/>
                <a:chOff x="1212785" y="3357402"/>
                <a:chExt cx="3397716" cy="1920319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3253340" y="4317561"/>
                  <a:ext cx="471638" cy="584775"/>
                </a:xfrm>
                <a:prstGeom prst="rect">
                  <a:avLst/>
                </a:prstGeom>
                <a:noFill/>
                <a:ln w="4762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/>
                    <a:t>∑</a:t>
                  </a: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1222409" y="3357402"/>
                  <a:ext cx="818146" cy="484891"/>
                  <a:chOff x="5419023" y="3782728"/>
                  <a:chExt cx="818146" cy="484891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5419023" y="3782728"/>
                    <a:ext cx="452388" cy="48489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476774" y="3792350"/>
                    <a:ext cx="7603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/>
                      <a:t>x</a:t>
                    </a:r>
                    <a:r>
                      <a:rPr lang="en-US" b="1" baseline="-25000"/>
                      <a:t>0 </a:t>
                    </a:r>
                    <a:r>
                      <a:rPr lang="en-US" sz="1200" b="1"/>
                      <a:t>= 1</a:t>
                    </a:r>
                    <a:r>
                      <a:rPr lang="en-US" sz="1200" b="1" baseline="-25000"/>
                      <a:t> </a:t>
                    </a:r>
                    <a:endParaRPr lang="en-US" sz="1200" b="1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222409" y="4075116"/>
                  <a:ext cx="452388" cy="484891"/>
                  <a:chOff x="5419023" y="3782728"/>
                  <a:chExt cx="452388" cy="484891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5419023" y="3782728"/>
                    <a:ext cx="452388" cy="48489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476775" y="3792350"/>
                    <a:ext cx="394636" cy="3657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/>
                      <a:t>x</a:t>
                    </a:r>
                    <a:r>
                      <a:rPr lang="en-US" b="1" baseline="-25000"/>
                      <a:t>1</a:t>
                    </a: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212785" y="4792830"/>
                  <a:ext cx="452388" cy="484891"/>
                  <a:chOff x="5419023" y="3782728"/>
                  <a:chExt cx="452388" cy="484891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5419023" y="3782728"/>
                    <a:ext cx="452388" cy="48489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476775" y="3792350"/>
                    <a:ext cx="394636" cy="3657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/>
                      <a:t>x</a:t>
                    </a:r>
                    <a:r>
                      <a:rPr lang="en-US" b="1" baseline="-25000"/>
                      <a:t>2</a:t>
                    </a:r>
                  </a:p>
                </p:txBody>
              </p:sp>
            </p:grpSp>
            <p:cxnSp>
              <p:nvCxnSpPr>
                <p:cNvPr id="39" name="Straight Arrow Connector 38"/>
                <p:cNvCxnSpPr>
                  <a:stCxn id="56" idx="2"/>
                  <a:endCxn id="34" idx="1"/>
                </p:cNvCxnSpPr>
                <p:nvPr/>
              </p:nvCxnSpPr>
              <p:spPr>
                <a:xfrm>
                  <a:off x="1660358" y="3736356"/>
                  <a:ext cx="1592982" cy="873593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1749998" y="3569919"/>
                  <a:ext cx="899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/>
                    <a:t>w</a:t>
                  </a:r>
                  <a:r>
                    <a:rPr lang="en-US" b="1" baseline="-25000"/>
                    <a:t>0 </a:t>
                  </a:r>
                  <a:r>
                    <a:rPr lang="en-US" b="1"/>
                    <a:t>= -3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711526" y="4066774"/>
                  <a:ext cx="9380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/>
                    <a:t>w</a:t>
                  </a:r>
                  <a:r>
                    <a:rPr lang="en-US" b="1" baseline="-25000"/>
                    <a:t>1 </a:t>
                  </a:r>
                  <a:r>
                    <a:rPr lang="en-US" sz="1200" b="1"/>
                    <a:t>= </a:t>
                  </a:r>
                  <a:r>
                    <a:rPr lang="en-US" b="1"/>
                    <a:t>1.0</a:t>
                  </a:r>
                </a:p>
              </p:txBody>
            </p:sp>
            <p:cxnSp>
              <p:nvCxnSpPr>
                <p:cNvPr id="42" name="Straight Arrow Connector 41"/>
                <p:cNvCxnSpPr>
                  <a:endCxn id="34" idx="1"/>
                </p:cNvCxnSpPr>
                <p:nvPr/>
              </p:nvCxnSpPr>
              <p:spPr>
                <a:xfrm>
                  <a:off x="1677998" y="4317561"/>
                  <a:ext cx="1575342" cy="292388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endCxn id="34" idx="1"/>
                </p:cNvCxnSpPr>
                <p:nvPr/>
              </p:nvCxnSpPr>
              <p:spPr>
                <a:xfrm flipV="1">
                  <a:off x="1660357" y="4609949"/>
                  <a:ext cx="1592983" cy="396539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1642130" y="4552806"/>
                  <a:ext cx="1008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/>
                    <a:t>w</a:t>
                  </a:r>
                  <a:r>
                    <a:rPr lang="en-US" b="1" baseline="-25000"/>
                    <a:t>2 </a:t>
                  </a:r>
                  <a:r>
                    <a:rPr lang="en-US" b="1"/>
                    <a:t>= 1.0</a:t>
                  </a:r>
                </a:p>
              </p:txBody>
            </p:sp>
            <p:cxnSp>
              <p:nvCxnSpPr>
                <p:cNvPr id="47" name="Straight Arrow Connector 46"/>
                <p:cNvCxnSpPr>
                  <a:stCxn id="34" idx="3"/>
                </p:cNvCxnSpPr>
                <p:nvPr/>
              </p:nvCxnSpPr>
              <p:spPr>
                <a:xfrm>
                  <a:off x="3724978" y="4609949"/>
                  <a:ext cx="885523" cy="962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3840478" y="4213467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/>
                    <a:t>net</a:t>
                  </a:r>
                  <a:r>
                    <a:rPr lang="en-US" b="1"/>
                    <a:t>(z)</a:t>
                  </a:r>
                  <a:endParaRPr lang="en-US" b="1" baseline="-25000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3743151" y="5231474"/>
                <a:ext cx="908707" cy="767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4009802" y="4829459"/>
                    <a:ext cx="37542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oMath>
                      </m:oMathPara>
                    </a14:m>
                    <a:endParaRPr lang="en-US" b="1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9802" y="4829459"/>
                    <a:ext cx="37542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>
                <a:off x="3878981" y="5615302"/>
                <a:ext cx="634980" cy="0"/>
              </a:xfrm>
              <a:prstGeom prst="line">
                <a:avLst/>
              </a:prstGeom>
              <a:ln w="317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136971" y="5354532"/>
                <a:ext cx="376990" cy="7456"/>
              </a:xfrm>
              <a:prstGeom prst="line">
                <a:avLst/>
              </a:prstGeom>
              <a:ln w="317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142677" y="5351985"/>
                <a:ext cx="6157" cy="263317"/>
              </a:xfrm>
              <a:prstGeom prst="line">
                <a:avLst/>
              </a:prstGeom>
              <a:ln w="317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3990103" y="554665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20754" y="515097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4625083" y="5617226"/>
                <a:ext cx="885523" cy="962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5424398" y="5414356"/>
                    <a:ext cx="394660" cy="37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4398" y="5414356"/>
                    <a:ext cx="394660" cy="37677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1613" r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0" name="TextBox 89"/>
            <p:cNvSpPr txBox="1"/>
            <p:nvPr/>
          </p:nvSpPr>
          <p:spPr>
            <a:xfrm>
              <a:off x="1975926" y="4191210"/>
              <a:ext cx="1160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Perceptron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0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2756"/>
            <a:ext cx="10364451" cy="523702"/>
          </a:xfrm>
        </p:spPr>
        <p:txBody>
          <a:bodyPr>
            <a:normAutofit fontScale="90000"/>
          </a:bodyPr>
          <a:lstStyle/>
          <a:p>
            <a:r>
              <a:rPr lang="en-US"/>
              <a:t>Perceptron – supervised learning (math)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847023"/>
                <a:ext cx="11031178" cy="590991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cap="none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cap="non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2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22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1, 2, . . ., </m:t>
                        </m:r>
                        <m:r>
                          <a:rPr lang="en-US" sz="22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200" cap="none"/>
                  <a:t> be the training input data set containing </a:t>
                </a:r>
                <a14:m>
                  <m:oMath xmlns:m="http://schemas.openxmlformats.org/officeDocument/2006/math">
                    <m:r>
                      <a:rPr lang="en-US" sz="2200" b="0" i="1" cap="none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i="1" cap="none"/>
                  <a:t> data inputs each of dimension </a:t>
                </a:r>
                <a14:m>
                  <m:oMath xmlns:m="http://schemas.openxmlformats.org/officeDocument/2006/math">
                    <m:r>
                      <a:rPr lang="en-US" sz="2200" b="0" i="1" cap="none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cap="none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cap="non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cap="none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cap="none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cap="none" smtClean="0">
                            <a:latin typeface="Cambria Math" panose="02040503050406030204" pitchFamily="18" charset="0"/>
                          </a:rPr>
                          <m:t>, . . ., </m:t>
                        </m:r>
                        <m:sSub>
                          <m:sSubPr>
                            <m:ctrlP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b="0" i="1" cap="none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sz="2200" b="0" i="1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2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1, 2, . . ., </m:t>
                        </m:r>
                        <m:r>
                          <a:rPr lang="en-US" sz="22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200" i="1" cap="none"/>
                  <a:t> is the i</a:t>
                </a:r>
                <a:r>
                  <a:rPr lang="en-US" sz="2200" i="1" cap="none" baseline="30000"/>
                  <a:t>th</a:t>
                </a:r>
                <a:r>
                  <a:rPr lang="en-US" sz="2200" i="1" cap="none"/>
                  <a:t> input data vector</a:t>
                </a:r>
              </a:p>
              <a:p>
                <a:r>
                  <a:rPr lang="en-US" sz="2200" i="1" cap="none"/>
                  <a:t>The dimension </a:t>
                </a:r>
                <a14:m>
                  <m:oMath xmlns:m="http://schemas.openxmlformats.org/officeDocument/2006/math">
                    <m:r>
                      <a:rPr lang="en-US" sz="2200" i="1" cap="non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cap="none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200" i="1" cap="none"/>
                  <a:t> encompasses the bias or threshold input. </a:t>
                </a:r>
              </a:p>
              <a:p>
                <a:r>
                  <a:rPr lang="en-US" sz="2200" i="1" cap="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cap="none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 cap="non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2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2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1, 2, . . ., </m:t>
                        </m:r>
                        <m:r>
                          <a:rPr lang="en-US" sz="22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200" i="1" cap="none"/>
                  <a:t> be the corresponding desired or class label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cap="none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200" i="1" cap="none"/>
                  <a:t> be the vector of random initial weights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cap="none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 cap="non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 cap="non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cap="none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 cap="non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 cap="none">
                            <a:latin typeface="Cambria Math" panose="02040503050406030204" pitchFamily="18" charset="0"/>
                          </a:rPr>
                          <m:t>, . . ., </m:t>
                        </m:r>
                        <m:sSub>
                          <m:sSubPr>
                            <m:ctrlPr>
                              <a:rPr lang="en-US" sz="2200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 cap="non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i="1" cap="none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cap="none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200" i="1" cap="none"/>
              </a:p>
              <a:p>
                <a:r>
                  <a:rPr lang="en-US" sz="3200" b="1" i="1" cap="none">
                    <a:solidFill>
                      <a:srgbClr val="00B050"/>
                    </a:solidFill>
                  </a:rPr>
                  <a:t>The goal of the Supervised Learning is to determine an optimal weight𝑊 starting with the random initial weights using the training data set consisting of </a:t>
                </a:r>
                <a14:m>
                  <m:oMath xmlns:m="http://schemas.openxmlformats.org/officeDocument/2006/math">
                    <m:r>
                      <a:rPr lang="en-US" sz="3200" b="1" i="1" cap="none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200" b="1" i="1" cap="none">
                    <a:solidFill>
                      <a:srgbClr val="00B050"/>
                    </a:solidFill>
                  </a:rPr>
                  <a:t> data inputs and corresponding labels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 cap="none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cap="none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200" b="1" i="1" cap="none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cap="none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sz="3200" b="1" i="1" cap="none">
                    <a:solidFill>
                      <a:srgbClr val="00B050"/>
                    </a:solidFill>
                  </a:rPr>
                  <a:t>.</a:t>
                </a:r>
                <a:r>
                  <a:rPr lang="en-US" sz="2800" b="1" i="1" cap="none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847023"/>
                <a:ext cx="11031178" cy="5909912"/>
              </a:xfrm>
              <a:blipFill>
                <a:blip r:embed="rId2"/>
                <a:stretch>
                  <a:fillRect l="-1271" r="-1769" b="-4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26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2756"/>
            <a:ext cx="10364451" cy="523702"/>
          </a:xfrm>
        </p:spPr>
        <p:txBody>
          <a:bodyPr>
            <a:normAutofit fontScale="90000"/>
          </a:bodyPr>
          <a:lstStyle/>
          <a:p>
            <a:r>
              <a:rPr lang="en-US"/>
              <a:t>Perceptron – 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7377" y="4694230"/>
                <a:ext cx="12041204" cy="203745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200" i="1" cap="none"/>
                  <a:t> </a:t>
                </a:r>
                <a:r>
                  <a:rPr lang="en-US" sz="2200" cap="none"/>
                  <a:t>is known as the learning rate with value in the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1.0</m:t>
                        </m:r>
                      </m:e>
                    </m:d>
                  </m:oMath>
                </a14:m>
                <a:endParaRPr lang="en-US" sz="2200" i="1" cap="none"/>
              </a:p>
              <a:p>
                <a:r>
                  <a:rPr lang="en-US" sz="2200" cap="none"/>
                  <a:t>Presenting an i</a:t>
                </a:r>
                <a:r>
                  <a:rPr lang="en-US" sz="2200" cap="none" baseline="30000"/>
                  <a:t>th</a:t>
                </a:r>
                <a:r>
                  <a:rPr lang="en-US" sz="2200" cap="none"/>
                  <a:t> input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cap="non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i="1" cap="none"/>
                  <a:t> </a:t>
                </a:r>
                <a:r>
                  <a:rPr lang="en-US" sz="2200" cap="none"/>
                  <a:t>to the Perceptron or ANN is an </a:t>
                </a:r>
                <a:r>
                  <a:rPr lang="en-US" sz="2200" b="1" i="1" cap="none"/>
                  <a:t>iteration</a:t>
                </a:r>
                <a:r>
                  <a:rPr lang="en-US" sz="2200" cap="none"/>
                  <a:t>.</a:t>
                </a:r>
              </a:p>
              <a:p>
                <a:r>
                  <a:rPr lang="en-US" sz="2200" cap="none"/>
                  <a:t>Presenting</a:t>
                </a:r>
                <a:r>
                  <a:rPr lang="en-US" sz="2200" i="1" cap="none"/>
                  <a:t> </a:t>
                </a:r>
                <a14:m>
                  <m:oMath xmlns:m="http://schemas.openxmlformats.org/officeDocument/2006/math">
                    <m:r>
                      <a:rPr lang="en-US" sz="2200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i="1" cap="none"/>
                  <a:t> </a:t>
                </a:r>
                <a:r>
                  <a:rPr lang="en-US" sz="2200" cap="none"/>
                  <a:t>inputs to the Perceptron or ANN is an </a:t>
                </a:r>
                <a:r>
                  <a:rPr lang="en-US" sz="2200" b="1" i="1" cap="none"/>
                  <a:t>epoch</a:t>
                </a:r>
                <a:r>
                  <a:rPr lang="en-US" sz="2200" i="1" cap="none"/>
                  <a:t>.</a:t>
                </a:r>
              </a:p>
              <a:p>
                <a:r>
                  <a:rPr lang="en-US" sz="2200" cap="none"/>
                  <a:t>Train until the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𝒆𝒓𝒓𝒐𝒓</m:t>
                    </m:r>
                  </m:oMath>
                </a14:m>
                <a:r>
                  <a:rPr lang="en-US" sz="2200" i="1" cap="none"/>
                  <a:t> </a:t>
                </a:r>
                <a:r>
                  <a:rPr lang="en-US" sz="2200" cap="none"/>
                  <a:t>is zero at the end of an epoch or the desired number of epochs has been reached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7377" y="4694230"/>
                <a:ext cx="12041204" cy="2037456"/>
              </a:xfrm>
              <a:blipFill>
                <a:blip r:embed="rId2"/>
                <a:stretch>
                  <a:fillRect l="-658" b="-29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3705727" y="673771"/>
            <a:ext cx="5907381" cy="3879801"/>
            <a:chOff x="1155032" y="2191531"/>
            <a:chExt cx="6223932" cy="4087702"/>
          </a:xfrm>
        </p:grpSpPr>
        <p:sp>
          <p:nvSpPr>
            <p:cNvPr id="4" name="Oval 3"/>
            <p:cNvSpPr/>
            <p:nvPr/>
          </p:nvSpPr>
          <p:spPr>
            <a:xfrm>
              <a:off x="2832723" y="3051206"/>
              <a:ext cx="1280160" cy="13186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55169" y="3525870"/>
                  <a:ext cx="635267" cy="369332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∑|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</m:oMath>
                  </a14:m>
                  <a:endParaRPr lang="en-US" b="1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169" y="3525870"/>
                  <a:ext cx="63526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931" t="-6667" b="-28333"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1155032" y="2587153"/>
              <a:ext cx="407484" cy="2246769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1</a:t>
              </a:r>
            </a:p>
            <a:p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  <a:p>
              <a:r>
                <a:rPr lang="en-US" sz="2000"/>
                <a:t>.</a:t>
              </a:r>
            </a:p>
            <a:p>
              <a:r>
                <a:rPr lang="en-US" sz="2000"/>
                <a:t>.</a:t>
              </a:r>
            </a:p>
            <a:p>
              <a:r>
                <a:rPr lang="en-US" sz="2000"/>
                <a:t>.</a:t>
              </a:r>
            </a:p>
            <a:p>
              <a:r>
                <a:rPr lang="en-US" sz="2000" i="1"/>
                <a:t>x</a:t>
              </a:r>
              <a:r>
                <a:rPr lang="en-US" sz="2000" baseline="-25000"/>
                <a:t>n</a:t>
              </a:r>
            </a:p>
            <a:p>
              <a:r>
                <a:rPr lang="en-US" sz="200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86291" y="2191531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X</a:t>
              </a:r>
              <a:r>
                <a:rPr lang="en-US" baseline="-25000"/>
                <a:t>i</a:t>
              </a:r>
            </a:p>
          </p:txBody>
        </p:sp>
        <p:cxnSp>
          <p:nvCxnSpPr>
            <p:cNvPr id="11" name="Straight Arrow Connector 10"/>
            <p:cNvCxnSpPr>
              <a:endCxn id="4" idx="2"/>
            </p:cNvCxnSpPr>
            <p:nvPr/>
          </p:nvCxnSpPr>
          <p:spPr>
            <a:xfrm>
              <a:off x="1562516" y="2849078"/>
              <a:ext cx="1270207" cy="86145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4" idx="2"/>
            </p:cNvCxnSpPr>
            <p:nvPr/>
          </p:nvCxnSpPr>
          <p:spPr>
            <a:xfrm>
              <a:off x="1562516" y="3160149"/>
              <a:ext cx="1270207" cy="55038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4" idx="2"/>
            </p:cNvCxnSpPr>
            <p:nvPr/>
          </p:nvCxnSpPr>
          <p:spPr>
            <a:xfrm flipV="1">
              <a:off x="1562515" y="3710537"/>
              <a:ext cx="1270208" cy="65451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4" idx="2"/>
            </p:cNvCxnSpPr>
            <p:nvPr/>
          </p:nvCxnSpPr>
          <p:spPr>
            <a:xfrm flipV="1">
              <a:off x="1562515" y="3710537"/>
              <a:ext cx="1270208" cy="894783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70000" y="2910475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w</a:t>
              </a:r>
              <a:r>
                <a:rPr lang="en-US" baseline="-2500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91948" y="337190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w</a:t>
              </a:r>
              <a:r>
                <a:rPr lang="en-US" baseline="-2500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91948" y="3683812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w</a:t>
              </a:r>
              <a:r>
                <a:rPr lang="en-US" baseline="-25000"/>
                <a:t>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16180" y="4076259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w</a:t>
              </a:r>
              <a:r>
                <a:rPr lang="en-US" baseline="-2500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68886" y="21985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W</a:t>
              </a:r>
              <a:endParaRPr lang="en-US" baseline="-25000"/>
            </a:p>
          </p:txBody>
        </p:sp>
        <p:cxnSp>
          <p:nvCxnSpPr>
            <p:cNvPr id="24" name="Straight Arrow Connector 23"/>
            <p:cNvCxnSpPr>
              <a:stCxn id="4" idx="6"/>
            </p:cNvCxnSpPr>
            <p:nvPr/>
          </p:nvCxnSpPr>
          <p:spPr>
            <a:xfrm flipV="1">
              <a:off x="4112883" y="3710536"/>
              <a:ext cx="1123260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70596" y="3525870"/>
                  <a:ext cx="1428468" cy="376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/>
                    <a:t> (Predicted)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596" y="3525870"/>
                  <a:ext cx="1428468" cy="376770"/>
                </a:xfrm>
                <a:prstGeom prst="rect">
                  <a:avLst/>
                </a:prstGeom>
                <a:blipFill>
                  <a:blip r:embed="rId4"/>
                  <a:stretch>
                    <a:fillRect t="-5085" r="-11211" b="-322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46357" y="4759324"/>
                  <a:ext cx="1747593" cy="376770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357" y="4759324"/>
                  <a:ext cx="1747593" cy="376770"/>
                </a:xfrm>
                <a:prstGeom prst="rect">
                  <a:avLst/>
                </a:prstGeom>
                <a:blipFill>
                  <a:blip r:embed="rId5"/>
                  <a:stretch>
                    <a:fillRect r="-19134" b="-1563"/>
                  </a:stretch>
                </a:blipFill>
                <a:ln w="28575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>
              <a:endCxn id="26" idx="0"/>
            </p:cNvCxnSpPr>
            <p:nvPr/>
          </p:nvCxnSpPr>
          <p:spPr>
            <a:xfrm>
              <a:off x="4820153" y="3683812"/>
              <a:ext cx="1" cy="107551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693950" y="4994602"/>
              <a:ext cx="48309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126826" y="4810875"/>
                  <a:ext cx="12521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/>
                    <a:t> (Desired)</a:t>
                  </a: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6826" y="4810875"/>
                  <a:ext cx="125213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621" r="-11795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562515" y="5874250"/>
                  <a:ext cx="2094291" cy="404983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/>
                    <a:t> </a:t>
                  </a: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515" y="5874250"/>
                  <a:ext cx="2094291" cy="404983"/>
                </a:xfrm>
                <a:prstGeom prst="rect">
                  <a:avLst/>
                </a:prstGeom>
                <a:blipFill>
                  <a:blip r:embed="rId7"/>
                  <a:stretch>
                    <a:fillRect r="-1511" b="-2941"/>
                  </a:stretch>
                </a:blipFill>
                <a:ln w="28575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562515" y="4994602"/>
                  <a:ext cx="1670522" cy="369332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515" y="4994602"/>
                  <a:ext cx="167052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Elbow Connector 36"/>
            <p:cNvCxnSpPr>
              <a:stCxn id="26" idx="2"/>
              <a:endCxn id="34" idx="3"/>
            </p:cNvCxnSpPr>
            <p:nvPr/>
          </p:nvCxnSpPr>
          <p:spPr>
            <a:xfrm rot="5400000">
              <a:off x="3768156" y="5024744"/>
              <a:ext cx="940648" cy="1163348"/>
            </a:xfrm>
            <a:prstGeom prst="bentConnector2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Down Arrow 38"/>
            <p:cNvSpPr/>
            <p:nvPr/>
          </p:nvSpPr>
          <p:spPr>
            <a:xfrm rot="10800000">
              <a:off x="2238958" y="5358058"/>
              <a:ext cx="317633" cy="511377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 rot="10800000">
              <a:off x="2244854" y="4463933"/>
              <a:ext cx="317633" cy="511377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62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34" y="161318"/>
            <a:ext cx="10364451" cy="719832"/>
          </a:xfrm>
        </p:spPr>
        <p:txBody>
          <a:bodyPr/>
          <a:lstStyle/>
          <a:p>
            <a:r>
              <a:rPr lang="en-US"/>
              <a:t>Drawbacks of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30894" y="881150"/>
                <a:ext cx="10363826" cy="55612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cap="none"/>
                  <a:t>A single Perceptron can classify data points into two categories or classes only</a:t>
                </a:r>
              </a:p>
              <a:p>
                <a:r>
                  <a:rPr lang="en-US" cap="none"/>
                  <a:t>A single Perceptron can classify data points into two categories or classes only if the class data points are linearly separable</a:t>
                </a:r>
              </a:p>
              <a:p>
                <a:r>
                  <a:rPr lang="en-US" cap="none"/>
                  <a:t>Perceptron training performs a search for weights to satisfy the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cap="none"/>
                  <a:t> </a:t>
                </a:r>
              </a:p>
              <a:p>
                <a:r>
                  <a:rPr lang="en-US" cap="none"/>
                  <a:t>The discriminant function </a:t>
                </a:r>
                <a14:m>
                  <m:oMath xmlns:m="http://schemas.openxmlformats.org/officeDocument/2006/math">
                    <m:r>
                      <a:rPr lang="en-US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cap="none"/>
                  <a:t> may not be at equal distance from the classes C</a:t>
                </a:r>
                <a:r>
                  <a:rPr lang="en-US" cap="none" baseline="-25000"/>
                  <a:t>1</a:t>
                </a:r>
                <a:r>
                  <a:rPr lang="en-US" cap="none"/>
                  <a:t> and C</a:t>
                </a:r>
                <a:r>
                  <a:rPr lang="en-US" cap="none" baseline="-25000"/>
                  <a:t>2</a:t>
                </a:r>
                <a:r>
                  <a:rPr lang="en-US" cap="none"/>
                  <a:t>.</a:t>
                </a:r>
              </a:p>
              <a:p>
                <a:r>
                  <a:rPr lang="en-US" b="1" cap="none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b="1" i="1" cap="non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cap="non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cap="non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cap="none">
                    <a:solidFill>
                      <a:srgbClr val="FF0000"/>
                    </a:solidFill>
                  </a:rPr>
                  <a:t> computed by the training using the input data can result in a suboptimal discriminant function </a:t>
                </a:r>
                <a14:m>
                  <m:oMath xmlns:m="http://schemas.openxmlformats.org/officeDocument/2006/math">
                    <m:r>
                      <a:rPr lang="en-US" b="1" i="1" cap="non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cap="non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cap="non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cap="none">
                    <a:solidFill>
                      <a:srgbClr val="FF0000"/>
                    </a:solidFill>
                  </a:rPr>
                  <a:t> or hypersurface.</a:t>
                </a:r>
              </a:p>
              <a:p>
                <a:r>
                  <a:rPr lang="en-US" b="1" cap="none">
                    <a:solidFill>
                      <a:srgbClr val="FF0000"/>
                    </a:solidFill>
                  </a:rPr>
                  <a:t>The transition from initial weights to the final weights is not smooth since the training is a search algorithm instead of minimizing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cap="none">
                    <a:solidFill>
                      <a:srgbClr val="FF0000"/>
                    </a:solidFill>
                  </a:rPr>
                  <a:t> with respect to the weights of the neuron.</a:t>
                </a:r>
              </a:p>
              <a:p>
                <a:r>
                  <a:rPr lang="en-US" b="1" cap="none">
                    <a:solidFill>
                      <a:srgbClr val="FF0000"/>
                    </a:solidFill>
                  </a:rPr>
                  <a:t>Unipolar or Bipolar step neuron activation functions do not have a derivative, and therefore a Perceptron cannot be trained to minimize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cap="none">
                    <a:solidFill>
                      <a:srgbClr val="FF0000"/>
                    </a:solidFill>
                  </a:rPr>
                  <a:t> with respect to the weights of the neuron, and cannot be used in regression models.</a:t>
                </a:r>
              </a:p>
              <a:p>
                <a:endParaRPr lang="en-US" cap="none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30894" y="881150"/>
                <a:ext cx="10363826" cy="5561214"/>
              </a:xfrm>
              <a:blipFill>
                <a:blip r:embed="rId2"/>
                <a:stretch>
                  <a:fillRect l="-529" t="-439" r="-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2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54366"/>
            <a:ext cx="10364451" cy="661643"/>
          </a:xfrm>
        </p:spPr>
        <p:txBody>
          <a:bodyPr/>
          <a:lstStyle/>
          <a:p>
            <a:r>
              <a:rPr lang="en-US"/>
              <a:t>Multilayered perceptron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716009"/>
            <a:ext cx="10954175" cy="17288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cap="none"/>
              <a:t>Non-linearly separable Two classes</a:t>
            </a:r>
          </a:p>
          <a:p>
            <a:r>
              <a:rPr lang="en-US" cap="none"/>
              <a:t>Requires two discriminant functions in the First or Input Layer of the Multilayered Perceptron Network</a:t>
            </a:r>
          </a:p>
          <a:p>
            <a:r>
              <a:rPr lang="en-US" cap="none"/>
              <a:t>Require a discriminant function in the Second or Output Layer of the Multilayered Perceptron Network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97606" y="2460551"/>
          <a:ext cx="274125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96">
                  <a:extLst>
                    <a:ext uri="{9D8B030D-6E8A-4147-A177-3AD203B41FA5}">
                      <a16:colId xmlns:a16="http://schemas.microsoft.com/office/drawing/2014/main" val="449278736"/>
                    </a:ext>
                  </a:extLst>
                </a:gridCol>
                <a:gridCol w="558265">
                  <a:extLst>
                    <a:ext uri="{9D8B030D-6E8A-4147-A177-3AD203B41FA5}">
                      <a16:colId xmlns:a16="http://schemas.microsoft.com/office/drawing/2014/main" val="400227062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2281867624"/>
                    </a:ext>
                  </a:extLst>
                </a:gridCol>
                <a:gridCol w="837397">
                  <a:extLst>
                    <a:ext uri="{9D8B030D-6E8A-4147-A177-3AD203B41FA5}">
                      <a16:colId xmlns:a16="http://schemas.microsoft.com/office/drawing/2014/main" val="1554808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Labels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84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r>
                        <a:rPr lang="en-US" baseline="-2500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0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6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07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7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4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58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08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</a:t>
                      </a:r>
                      <a:r>
                        <a:rPr lang="en-US" baseline="-2500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12982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939" y="2460551"/>
            <a:ext cx="5712165" cy="41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6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54366"/>
            <a:ext cx="10364451" cy="661643"/>
          </a:xfrm>
        </p:spPr>
        <p:txBody>
          <a:bodyPr/>
          <a:lstStyle/>
          <a:p>
            <a:r>
              <a:rPr lang="en-US"/>
              <a:t>Multilayered perceptron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9675" y="888224"/>
            <a:ext cx="10954175" cy="564151"/>
          </a:xfrm>
        </p:spPr>
        <p:txBody>
          <a:bodyPr>
            <a:noAutofit/>
          </a:bodyPr>
          <a:lstStyle/>
          <a:p>
            <a:r>
              <a:rPr lang="en-US" cap="none"/>
              <a:t>Input Layer to transfer Non-linearly separable Two classes to Linearly Separable Two Classes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249489" y="2690914"/>
            <a:ext cx="3798495" cy="2267014"/>
            <a:chOff x="2661599" y="3158383"/>
            <a:chExt cx="3798495" cy="2267014"/>
          </a:xfrm>
        </p:grpSpPr>
        <p:grpSp>
          <p:nvGrpSpPr>
            <p:cNvPr id="9" name="Group 8"/>
            <p:cNvGrpSpPr/>
            <p:nvPr/>
          </p:nvGrpSpPr>
          <p:grpSpPr>
            <a:xfrm>
              <a:off x="4437247" y="3158383"/>
              <a:ext cx="798896" cy="778350"/>
              <a:chOff x="4437247" y="3158383"/>
              <a:chExt cx="798896" cy="77835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37247" y="3158383"/>
                <a:ext cx="798896" cy="77835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514250" y="3353266"/>
                    <a:ext cx="635267" cy="369332"/>
                  </a:xfrm>
                  <a:prstGeom prst="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∑|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a14:m>
                    <a:endParaRPr lang="en-US" b="1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4250" y="3353266"/>
                    <a:ext cx="63526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604" t="-6349" b="-22222"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427622" y="4131616"/>
              <a:ext cx="798896" cy="778350"/>
              <a:chOff x="4437247" y="3158383"/>
              <a:chExt cx="798896" cy="77835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437247" y="3158383"/>
                <a:ext cx="798896" cy="77835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514250" y="3353266"/>
                    <a:ext cx="635267" cy="369332"/>
                  </a:xfrm>
                  <a:prstGeom prst="rect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∑|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a14:m>
                    <a:endParaRPr lang="en-US" b="1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4250" y="3353266"/>
                    <a:ext cx="63526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542" t="-6349" b="-22222"/>
                    </a:stretch>
                  </a:blipFill>
                  <a:ln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TextBox 12"/>
            <p:cNvSpPr txBox="1"/>
            <p:nvPr/>
          </p:nvSpPr>
          <p:spPr>
            <a:xfrm>
              <a:off x="2945331" y="341226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45331" y="4326499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1599" y="5056065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Bias = 1</a:t>
              </a:r>
              <a:endParaRPr lang="en-US" baseline="-25000"/>
            </a:p>
          </p:txBody>
        </p:sp>
        <p:cxnSp>
          <p:nvCxnSpPr>
            <p:cNvPr id="17" name="Straight Arrow Connector 16"/>
            <p:cNvCxnSpPr>
              <a:stCxn id="15" idx="3"/>
              <a:endCxn id="11" idx="2"/>
            </p:cNvCxnSpPr>
            <p:nvPr/>
          </p:nvCxnSpPr>
          <p:spPr>
            <a:xfrm flipV="1">
              <a:off x="3625324" y="4520791"/>
              <a:ext cx="802298" cy="71994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3"/>
              <a:endCxn id="6" idx="2"/>
            </p:cNvCxnSpPr>
            <p:nvPr/>
          </p:nvCxnSpPr>
          <p:spPr>
            <a:xfrm flipV="1">
              <a:off x="3625324" y="3547558"/>
              <a:ext cx="811923" cy="169317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</p:cNvCxnSpPr>
            <p:nvPr/>
          </p:nvCxnSpPr>
          <p:spPr>
            <a:xfrm>
              <a:off x="3341593" y="3596933"/>
              <a:ext cx="108602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341592" y="4487396"/>
              <a:ext cx="108602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1" idx="2"/>
            </p:cNvCxnSpPr>
            <p:nvPr/>
          </p:nvCxnSpPr>
          <p:spPr>
            <a:xfrm>
              <a:off x="3341593" y="3596933"/>
              <a:ext cx="1086029" cy="92385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3"/>
            </p:cNvCxnSpPr>
            <p:nvPr/>
          </p:nvCxnSpPr>
          <p:spPr>
            <a:xfrm flipV="1">
              <a:off x="3341593" y="3596933"/>
              <a:ext cx="1018651" cy="91423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236143" y="3537932"/>
              <a:ext cx="108602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226518" y="4520791"/>
              <a:ext cx="108602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162999" y="381166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1.33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56453" y="47253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-4.5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29127" y="331001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0.44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9137" y="3587310"/>
              <a:ext cx="43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07744" y="4085388"/>
              <a:ext cx="32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25324" y="42078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12536" y="317822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</a:t>
              </a:r>
              <a:r>
                <a:rPr lang="en-US" baseline="-2500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12536" y="413161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</a:t>
              </a:r>
              <a:r>
                <a:rPr lang="en-US" baseline="-25000"/>
                <a:t>2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7" y="2314564"/>
            <a:ext cx="4154302" cy="301971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111" y="2440386"/>
            <a:ext cx="3981206" cy="28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1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5335-6875-59A1-64EC-834D4ED5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Discriminant Classifier</a:t>
            </a:r>
          </a:p>
        </p:txBody>
      </p:sp>
    </p:spTree>
    <p:extLst>
      <p:ext uri="{BB962C8B-B14F-4D97-AF65-F5344CB8AC3E}">
        <p14:creationId xmlns:p14="http://schemas.microsoft.com/office/powerpoint/2010/main" val="340915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54366"/>
            <a:ext cx="10364451" cy="661643"/>
          </a:xfrm>
        </p:spPr>
        <p:txBody>
          <a:bodyPr/>
          <a:lstStyle/>
          <a:p>
            <a:r>
              <a:rPr lang="en-US"/>
              <a:t>Multilayered perceptron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1275" y="783256"/>
            <a:ext cx="10954175" cy="1719515"/>
          </a:xfrm>
        </p:spPr>
        <p:txBody>
          <a:bodyPr>
            <a:noAutofit/>
          </a:bodyPr>
          <a:lstStyle/>
          <a:p>
            <a:r>
              <a:rPr lang="en-US" cap="none"/>
              <a:t>Output Layer to classify the Linearly Separable Two Classes</a:t>
            </a:r>
          </a:p>
          <a:p>
            <a:r>
              <a:rPr lang="en-US" cap="none"/>
              <a:t>Multilayered Perceptron Network with infinite number of layers and Perceptrons is an Universal Approximator.</a:t>
            </a:r>
          </a:p>
          <a:p>
            <a:r>
              <a:rPr lang="en-US" cap="none"/>
              <a:t>Not suitable for Practical Applications</a:t>
            </a:r>
          </a:p>
          <a:p>
            <a:endParaRPr lang="en-US" cap="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/>
              <p:cNvGraphicFramePr>
                <a:graphicFrameLocks noGrp="1" noChangeAspect="1"/>
              </p:cNvGraphicFramePr>
              <p:nvPr/>
            </p:nvGraphicFramePr>
            <p:xfrm>
              <a:off x="7827387" y="2582471"/>
              <a:ext cx="3655552" cy="40815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578">
                      <a:extLst>
                        <a:ext uri="{9D8B030D-6E8A-4147-A177-3AD203B41FA5}">
                          <a16:colId xmlns:a16="http://schemas.microsoft.com/office/drawing/2014/main" val="449278736"/>
                        </a:ext>
                      </a:extLst>
                    </a:gridCol>
                    <a:gridCol w="576903">
                      <a:extLst>
                        <a:ext uri="{9D8B030D-6E8A-4147-A177-3AD203B41FA5}">
                          <a16:colId xmlns:a16="http://schemas.microsoft.com/office/drawing/2014/main" val="4002270628"/>
                        </a:ext>
                      </a:extLst>
                    </a:gridCol>
                    <a:gridCol w="566477">
                      <a:extLst>
                        <a:ext uri="{9D8B030D-6E8A-4147-A177-3AD203B41FA5}">
                          <a16:colId xmlns:a16="http://schemas.microsoft.com/office/drawing/2014/main" val="670180758"/>
                        </a:ext>
                      </a:extLst>
                    </a:gridCol>
                    <a:gridCol w="673053">
                      <a:extLst>
                        <a:ext uri="{9D8B030D-6E8A-4147-A177-3AD203B41FA5}">
                          <a16:colId xmlns:a16="http://schemas.microsoft.com/office/drawing/2014/main" val="2034805867"/>
                        </a:ext>
                      </a:extLst>
                    </a:gridCol>
                    <a:gridCol w="673053">
                      <a:extLst>
                        <a:ext uri="{9D8B030D-6E8A-4147-A177-3AD203B41FA5}">
                          <a16:colId xmlns:a16="http://schemas.microsoft.com/office/drawing/2014/main" val="2281867624"/>
                        </a:ext>
                      </a:extLst>
                    </a:gridCol>
                    <a:gridCol w="705488">
                      <a:extLst>
                        <a:ext uri="{9D8B030D-6E8A-4147-A177-3AD203B41FA5}">
                          <a16:colId xmlns:a16="http://schemas.microsoft.com/office/drawing/2014/main" val="1554808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en-US" baseline="-25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en-US" baseline="-25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7845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7409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1.5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6650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1076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274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458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239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431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658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0085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01298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/>
              <p:cNvGraphicFramePr>
                <a:graphicFrameLocks noGrp="1" noChangeAspect="1"/>
              </p:cNvGraphicFramePr>
              <p:nvPr/>
            </p:nvGraphicFramePr>
            <p:xfrm>
              <a:off x="7827387" y="2582471"/>
              <a:ext cx="3655552" cy="40815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578">
                      <a:extLst>
                        <a:ext uri="{9D8B030D-6E8A-4147-A177-3AD203B41FA5}">
                          <a16:colId xmlns:a16="http://schemas.microsoft.com/office/drawing/2014/main" val="449278736"/>
                        </a:ext>
                      </a:extLst>
                    </a:gridCol>
                    <a:gridCol w="576903">
                      <a:extLst>
                        <a:ext uri="{9D8B030D-6E8A-4147-A177-3AD203B41FA5}">
                          <a16:colId xmlns:a16="http://schemas.microsoft.com/office/drawing/2014/main" val="4002270628"/>
                        </a:ext>
                      </a:extLst>
                    </a:gridCol>
                    <a:gridCol w="566477">
                      <a:extLst>
                        <a:ext uri="{9D8B030D-6E8A-4147-A177-3AD203B41FA5}">
                          <a16:colId xmlns:a16="http://schemas.microsoft.com/office/drawing/2014/main" val="670180758"/>
                        </a:ext>
                      </a:extLst>
                    </a:gridCol>
                    <a:gridCol w="673053">
                      <a:extLst>
                        <a:ext uri="{9D8B030D-6E8A-4147-A177-3AD203B41FA5}">
                          <a16:colId xmlns:a16="http://schemas.microsoft.com/office/drawing/2014/main" val="2034805867"/>
                        </a:ext>
                      </a:extLst>
                    </a:gridCol>
                    <a:gridCol w="673053">
                      <a:extLst>
                        <a:ext uri="{9D8B030D-6E8A-4147-A177-3AD203B41FA5}">
                          <a16:colId xmlns:a16="http://schemas.microsoft.com/office/drawing/2014/main" val="2281867624"/>
                        </a:ext>
                      </a:extLst>
                    </a:gridCol>
                    <a:gridCol w="705488">
                      <a:extLst>
                        <a:ext uri="{9D8B030D-6E8A-4147-A177-3AD203B41FA5}">
                          <a16:colId xmlns:a16="http://schemas.microsoft.com/office/drawing/2014/main" val="1554808209"/>
                        </a:ext>
                      </a:extLst>
                    </a:gridCol>
                  </a:tblGrid>
                  <a:tr h="373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en-US" baseline="-25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en-US" baseline="-25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1818" t="-8197" r="-109091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7845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7409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1.5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6650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1076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274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458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239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431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658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0085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</a:t>
                          </a:r>
                          <a:r>
                            <a:rPr lang="en-US" baseline="-2500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012982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Group 24"/>
          <p:cNvGrpSpPr/>
          <p:nvPr/>
        </p:nvGrpSpPr>
        <p:grpSpPr>
          <a:xfrm>
            <a:off x="326379" y="3323590"/>
            <a:ext cx="6693606" cy="2734622"/>
            <a:chOff x="326379" y="3323590"/>
            <a:chExt cx="6693606" cy="2734622"/>
          </a:xfrm>
        </p:grpSpPr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326379" y="3323590"/>
              <a:ext cx="6693606" cy="2734622"/>
              <a:chOff x="4249489" y="2690914"/>
              <a:chExt cx="5549028" cy="226701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25137" y="2690914"/>
                <a:ext cx="798896" cy="778350"/>
                <a:chOff x="4437247" y="3158383"/>
                <a:chExt cx="798896" cy="77835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37247" y="3158383"/>
                  <a:ext cx="798896" cy="778350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514250" y="3353266"/>
                      <a:ext cx="63526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B0F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/>
                        <a:t>∑|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oMath>
                      </a14:m>
                      <a:endParaRPr lang="en-US" b="1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4250" y="3353266"/>
                      <a:ext cx="63526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469" t="-6667" b="-2667"/>
                      </a:stretch>
                    </a:blipFill>
                    <a:ln>
                      <a:solidFill>
                        <a:srgbClr val="00B0F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/>
              <p:cNvGrpSpPr/>
              <p:nvPr/>
            </p:nvGrpSpPr>
            <p:grpSpPr>
              <a:xfrm>
                <a:off x="6015512" y="3664147"/>
                <a:ext cx="798896" cy="778350"/>
                <a:chOff x="4437247" y="3158383"/>
                <a:chExt cx="798896" cy="77835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4437247" y="3158383"/>
                  <a:ext cx="798896" cy="778350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4514250" y="3353266"/>
                      <a:ext cx="63526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B0F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/>
                        <a:t>∑|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oMath>
                      </a14:m>
                      <a:endParaRPr lang="en-US" b="1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4250" y="3353266"/>
                      <a:ext cx="63526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469" t="-5333" b="-2667"/>
                      </a:stretch>
                    </a:blipFill>
                    <a:ln>
                      <a:solidFill>
                        <a:srgbClr val="00B0F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" name="TextBox 12"/>
              <p:cNvSpPr txBox="1"/>
              <p:nvPr/>
            </p:nvSpPr>
            <p:spPr>
              <a:xfrm>
                <a:off x="4533221" y="2944798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X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533221" y="385903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X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49489" y="4588596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Bias = 1</a:t>
                </a:r>
                <a:endParaRPr lang="en-US" baseline="-25000"/>
              </a:p>
            </p:txBody>
          </p:sp>
          <p:cxnSp>
            <p:nvCxnSpPr>
              <p:cNvPr id="17" name="Straight Arrow Connector 16"/>
              <p:cNvCxnSpPr>
                <a:stCxn id="15" idx="3"/>
                <a:endCxn id="11" idx="2"/>
              </p:cNvCxnSpPr>
              <p:nvPr/>
            </p:nvCxnSpPr>
            <p:spPr>
              <a:xfrm flipV="1">
                <a:off x="5213214" y="4053322"/>
                <a:ext cx="802298" cy="71994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5" idx="3"/>
                <a:endCxn id="6" idx="2"/>
              </p:cNvCxnSpPr>
              <p:nvPr/>
            </p:nvCxnSpPr>
            <p:spPr>
              <a:xfrm flipV="1">
                <a:off x="5213214" y="3080089"/>
                <a:ext cx="811923" cy="1693173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3" idx="3"/>
              </p:cNvCxnSpPr>
              <p:nvPr/>
            </p:nvCxnSpPr>
            <p:spPr>
              <a:xfrm>
                <a:off x="4929483" y="3129464"/>
                <a:ext cx="1086029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929482" y="4019927"/>
                <a:ext cx="1086029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3" idx="3"/>
                <a:endCxn id="11" idx="2"/>
              </p:cNvCxnSpPr>
              <p:nvPr/>
            </p:nvCxnSpPr>
            <p:spPr>
              <a:xfrm>
                <a:off x="4929483" y="3129464"/>
                <a:ext cx="1086029" cy="923858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4" idx="3"/>
              </p:cNvCxnSpPr>
              <p:nvPr/>
            </p:nvCxnSpPr>
            <p:spPr>
              <a:xfrm flipV="1">
                <a:off x="4929483" y="3129464"/>
                <a:ext cx="1018651" cy="914232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43" idx="2"/>
              </p:cNvCxnSpPr>
              <p:nvPr/>
            </p:nvCxnSpPr>
            <p:spPr>
              <a:xfrm>
                <a:off x="6824033" y="3070463"/>
                <a:ext cx="1610521" cy="41871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43" idx="2"/>
              </p:cNvCxnSpPr>
              <p:nvPr/>
            </p:nvCxnSpPr>
            <p:spPr>
              <a:xfrm flipV="1">
                <a:off x="6814408" y="3489173"/>
                <a:ext cx="1620146" cy="564149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750889" y="3344191"/>
                <a:ext cx="615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1.33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644343" y="4257831"/>
                <a:ext cx="566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-4.5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117017" y="2842544"/>
                <a:ext cx="615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0.44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427027" y="3119841"/>
                <a:ext cx="43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-1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695634" y="3617919"/>
                <a:ext cx="32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13214" y="3740411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767084" y="280076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O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795160" y="3951318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O</a:t>
                </a:r>
                <a:r>
                  <a:rPr lang="en-US" baseline="-25000"/>
                  <a:t>2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8434554" y="3099998"/>
                <a:ext cx="798896" cy="778350"/>
                <a:chOff x="4437247" y="3158383"/>
                <a:chExt cx="798896" cy="77835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4437247" y="3158383"/>
                  <a:ext cx="798896" cy="778350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514250" y="3353266"/>
                      <a:ext cx="63526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B0F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/>
                        <a:t>∑|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oMath>
                      </a14:m>
                      <a:endParaRPr lang="en-US" b="1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4250" y="3353266"/>
                      <a:ext cx="6352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6250" t="-6667" b="-2667"/>
                      </a:stretch>
                    </a:blipFill>
                    <a:ln>
                      <a:solidFill>
                        <a:srgbClr val="00B0F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TextBox 44"/>
              <p:cNvSpPr txBox="1"/>
              <p:nvPr/>
            </p:nvSpPr>
            <p:spPr>
              <a:xfrm>
                <a:off x="7185576" y="4563765"/>
                <a:ext cx="836913" cy="30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Bias = 1</a:t>
                </a:r>
                <a:endParaRPr lang="en-US" baseline="-25000"/>
              </a:p>
            </p:txBody>
          </p:sp>
          <p:cxnSp>
            <p:nvCxnSpPr>
              <p:cNvPr id="46" name="Straight Arrow Connector 45"/>
              <p:cNvCxnSpPr>
                <a:stCxn id="45" idx="3"/>
              </p:cNvCxnSpPr>
              <p:nvPr/>
            </p:nvCxnSpPr>
            <p:spPr>
              <a:xfrm flipV="1">
                <a:off x="8022489" y="3504031"/>
                <a:ext cx="380971" cy="1212824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605665" y="302721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</a:t>
                </a:r>
                <a:endParaRPr lang="en-US" baseline="-250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635657" y="368830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-1</a:t>
                </a:r>
                <a:endParaRPr lang="en-US" baseline="-2500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259252" y="404073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-1</a:t>
                </a:r>
                <a:endParaRPr lang="en-US" baseline="-2500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9233450" y="3469264"/>
                <a:ext cx="478441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9376152" y="3129464"/>
                    <a:ext cx="422365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oMath>
                      </m:oMathPara>
                    </a14:m>
                    <a:endParaRPr lang="en-US" baseline="-2500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6152" y="3129464"/>
                    <a:ext cx="422365" cy="3767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TextBox 52"/>
            <p:cNvSpPr txBox="1"/>
            <p:nvPr/>
          </p:nvSpPr>
          <p:spPr>
            <a:xfrm>
              <a:off x="2429500" y="5678701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Input Layer</a:t>
              </a:r>
              <a:endParaRPr lang="en-US" b="1" baseline="-25000">
                <a:solidFill>
                  <a:srgbClr val="7030A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80451" y="5632352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Output Layer</a:t>
              </a:r>
              <a:endParaRPr lang="en-US" b="1" baseline="-2500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6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3255"/>
            <a:ext cx="10364451" cy="616017"/>
          </a:xfrm>
        </p:spPr>
        <p:txBody>
          <a:bodyPr/>
          <a:lstStyle/>
          <a:p>
            <a:r>
              <a:rPr lang="en-US"/>
              <a:t>Artificial neural network, FCN and DNN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8584" y="789272"/>
            <a:ext cx="10817066" cy="4575715"/>
            <a:chOff x="913775" y="1491916"/>
            <a:chExt cx="10817066" cy="45757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775" y="1491916"/>
              <a:ext cx="10817066" cy="457571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290813" y="4803007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Input Layer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1" y="509016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Hidden Layer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26358" y="509016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Hidden Layer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60119" y="509016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Hidden Layer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0793" y="4433675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Output Layer</a:t>
              </a:r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69452" y="5423059"/>
            <a:ext cx="10954175" cy="143494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cap="none"/>
              <a:t>ANN with every neuron connected to neurons in the subsequent layer is known as Fully Connected Network (FCN) or Dense Network</a:t>
            </a:r>
          </a:p>
          <a:p>
            <a:pPr>
              <a:spcBef>
                <a:spcPts val="0"/>
              </a:spcBef>
            </a:pPr>
            <a:r>
              <a:rPr lang="en-US" sz="1800" cap="none"/>
              <a:t>ANN with large number of hidden layers results is known as a Deep Neural Network (DNN)</a:t>
            </a:r>
          </a:p>
          <a:p>
            <a:pPr>
              <a:spcBef>
                <a:spcPts val="0"/>
              </a:spcBef>
            </a:pPr>
            <a:r>
              <a:rPr lang="en-US" sz="1800" cap="none"/>
              <a:t>A Deep Neural Network is not required to be a FCN.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4155" y="931303"/>
            <a:ext cx="293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Ref: Deep Learning for Vision Systems, Mohamed Elgendy</a:t>
            </a:r>
          </a:p>
        </p:txBody>
      </p:sp>
    </p:spTree>
    <p:extLst>
      <p:ext uri="{BB962C8B-B14F-4D97-AF65-F5344CB8AC3E}">
        <p14:creationId xmlns:p14="http://schemas.microsoft.com/office/powerpoint/2010/main" val="17876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2756"/>
            <a:ext cx="10364451" cy="523702"/>
          </a:xfrm>
        </p:spPr>
        <p:txBody>
          <a:bodyPr>
            <a:normAutofit fontScale="90000"/>
          </a:bodyPr>
          <a:lstStyle/>
          <a:p>
            <a:r>
              <a:rPr lang="en-US"/>
              <a:t>Perceptron –summary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3" y="1172095"/>
                <a:ext cx="11069679" cy="5187141"/>
              </a:xfrm>
            </p:spPr>
            <p:txBody>
              <a:bodyPr>
                <a:normAutofit/>
              </a:bodyPr>
              <a:lstStyle/>
              <a:p>
                <a:r>
                  <a:rPr lang="en-US" sz="2400" cap="none"/>
                  <a:t>Perceptron is capable of 100% true classification if two classes C</a:t>
                </a:r>
                <a:r>
                  <a:rPr lang="en-US" sz="2400" cap="none" baseline="-25000"/>
                  <a:t>1</a:t>
                </a:r>
                <a:r>
                  <a:rPr lang="en-US" sz="2400" cap="none"/>
                  <a:t> and C</a:t>
                </a:r>
                <a:r>
                  <a:rPr lang="en-US" sz="2400" cap="none" baseline="-25000"/>
                  <a:t>2</a:t>
                </a:r>
                <a:r>
                  <a:rPr lang="en-US" sz="2400" cap="none"/>
                  <a:t> are linearly separable.</a:t>
                </a:r>
              </a:p>
              <a:p>
                <a:r>
                  <a:rPr lang="en-US" sz="2400" cap="none"/>
                  <a:t>Perceptron classifies input data using the model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cap="none"/>
                  <a:t> a discriminant function. </a:t>
                </a:r>
              </a:p>
              <a:p>
                <a:r>
                  <a:rPr lang="en-US" sz="2400" b="1" cap="none">
                    <a:solidFill>
                      <a:srgbClr val="00B050"/>
                    </a:solidFill>
                  </a:rPr>
                  <a:t>The type of discriminant function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cap="none">
                    <a:solidFill>
                      <a:srgbClr val="00B050"/>
                    </a:solidFill>
                  </a:rPr>
                  <a:t> is dependent on the dimensions or features of the input data.</a:t>
                </a:r>
              </a:p>
              <a:p>
                <a:r>
                  <a:rPr lang="en-US" sz="2400" b="1" cap="none">
                    <a:solidFill>
                      <a:srgbClr val="00B050"/>
                    </a:solidFill>
                  </a:rPr>
                  <a:t>The types of discriminant function are straight line for input data with two features (2D), a plane for input data with three features (3D), and a hypersurface for input data with features more than three.</a:t>
                </a:r>
              </a:p>
              <a:p>
                <a:r>
                  <a:rPr lang="en-US" sz="2400" cap="none"/>
                  <a:t>In general, a perceptron uses a model with discriminant function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cap="none"/>
                  <a:t> representing a hypersurface to perform binary classification.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3" y="1172095"/>
                <a:ext cx="11069679" cy="5187141"/>
              </a:xfrm>
              <a:blipFill>
                <a:blip r:embed="rId2"/>
                <a:stretch>
                  <a:fillRect l="-771" t="-118" r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02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2756"/>
            <a:ext cx="10364451" cy="523702"/>
          </a:xfrm>
        </p:spPr>
        <p:txBody>
          <a:bodyPr>
            <a:normAutofit fontScale="90000"/>
          </a:bodyPr>
          <a:lstStyle/>
          <a:p>
            <a:r>
              <a:rPr lang="en-US"/>
              <a:t>Perceptron –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172095"/>
                <a:ext cx="10973426" cy="5575214"/>
              </a:xfrm>
            </p:spPr>
            <p:txBody>
              <a:bodyPr>
                <a:noAutofit/>
              </a:bodyPr>
              <a:lstStyle/>
              <a:p>
                <a:r>
                  <a:rPr lang="en-US" sz="2200" cap="none"/>
                  <a:t>In case of input data with two or three features, it is possible to compute </a:t>
                </a:r>
                <a14:m>
                  <m:oMath xmlns:m="http://schemas.openxmlformats.org/officeDocument/2006/math">
                    <m:r>
                      <a:rPr lang="en-US" sz="22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2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200" cap="none"/>
                  <a:t> from visualizing the input data, as the hypersurface is a straight line or a plane.</a:t>
                </a:r>
              </a:p>
              <a:p>
                <a:r>
                  <a:rPr lang="en-US" sz="2200" cap="none"/>
                  <a:t>Infinite numbers of </a:t>
                </a:r>
                <a14:m>
                  <m:oMath xmlns:m="http://schemas.openxmlformats.org/officeDocument/2006/math">
                    <m:r>
                      <a:rPr lang="en-US" sz="22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2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200" cap="none"/>
                  <a:t> is possible to classify the given input data accurately.</a:t>
                </a:r>
              </a:p>
              <a:p>
                <a:r>
                  <a:rPr lang="en-US" sz="2200" b="1" cap="none">
                    <a:solidFill>
                      <a:srgbClr val="FF0000"/>
                    </a:solidFill>
                  </a:rPr>
                  <a:t>If the number of features of the input data is more than three, computing </a:t>
                </a:r>
                <a14:m>
                  <m:oMath xmlns:m="http://schemas.openxmlformats.org/officeDocument/2006/math">
                    <m:r>
                      <a:rPr lang="en-US" sz="2200" b="1" i="1" cap="non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200" b="1" i="1" cap="non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cap="non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200" b="1" cap="none">
                    <a:solidFill>
                      <a:srgbClr val="FF0000"/>
                    </a:solidFill>
                  </a:rPr>
                  <a:t> by visual inspection is difficult and is a non-trivial mathematical task.</a:t>
                </a:r>
              </a:p>
              <a:p>
                <a:r>
                  <a:rPr lang="en-US" sz="3200" b="1" i="1" cap="none">
                    <a:solidFill>
                      <a:srgbClr val="00B050"/>
                    </a:solidFill>
                  </a:rPr>
                  <a:t>Therefore, the Perceptron should learn or be trained to determine the optimal discriminant function  </a:t>
                </a:r>
                <a14:m>
                  <m:oMath xmlns:m="http://schemas.openxmlformats.org/officeDocument/2006/math">
                    <m:r>
                      <a:rPr lang="en-US" sz="3200" b="1" i="1" cap="none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200" b="1" i="1" cap="none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cap="none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b="1" i="1" cap="none">
                    <a:solidFill>
                      <a:srgbClr val="00B050"/>
                    </a:solidFill>
                  </a:rPr>
                  <a:t> using the input data known as the training data.</a:t>
                </a:r>
                <a:endParaRPr lang="en-US" sz="3200" b="1" i="1" cap="none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172095"/>
                <a:ext cx="10973426" cy="5575214"/>
              </a:xfrm>
              <a:blipFill>
                <a:blip r:embed="rId2"/>
                <a:stretch>
                  <a:fillRect l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00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2585-BC73-8730-9A50-641BD84A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Perceptron and MLP</a:t>
            </a:r>
          </a:p>
        </p:txBody>
      </p:sp>
    </p:spTree>
    <p:extLst>
      <p:ext uri="{BB962C8B-B14F-4D97-AF65-F5344CB8AC3E}">
        <p14:creationId xmlns:p14="http://schemas.microsoft.com/office/powerpoint/2010/main" val="3098351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3255"/>
            <a:ext cx="10364451" cy="616017"/>
          </a:xfrm>
        </p:spPr>
        <p:txBody>
          <a:bodyPr/>
          <a:lstStyle/>
          <a:p>
            <a:r>
              <a:rPr lang="en-US"/>
              <a:t>Programming </a:t>
            </a:r>
            <a:r>
              <a:rPr lang="en-US" err="1"/>
              <a:t>Perceptrons</a:t>
            </a:r>
            <a:r>
              <a:rPr lang="en-US"/>
              <a:t> and MLP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69452" y="787559"/>
            <a:ext cx="10954175" cy="607044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cap="none"/>
              <a:t>We will be using scikit-learn (</a:t>
            </a:r>
            <a:r>
              <a:rPr lang="en-US" cap="none" err="1"/>
              <a:t>sklearn</a:t>
            </a:r>
            <a:r>
              <a:rPr lang="en-US" cap="none"/>
              <a:t>) because: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sz="2000" cap="none"/>
              <a:t>It was developed specifically for python which is currently the most popular ML programming language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sz="2000" cap="none"/>
              <a:t>It is currently the most prevalent ML library in both industry and academia? Double check this 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sz="2000" cap="none"/>
              <a:t>It provides a simple introduction to ML by abstracting the model construction, training, and testing</a:t>
            </a:r>
            <a:endParaRPr lang="en-US"/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200" cap="none"/>
              <a:t>Some drawbacks and limitations of scikit-learn include: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sz="2000" cap="none"/>
              <a:t>ML network complexity is limited by its black box approach. </a:t>
            </a:r>
            <a:r>
              <a:rPr lang="en-US" sz="2000" cap="none">
                <a:latin typeface="TW Cen MT"/>
              </a:rPr>
              <a:t>Our control over model training and construction is limited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sz="2000" cap="none"/>
              <a:t>ML network architectures are limited to MLP, with no support for more complex vision or temporal models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sz="2000" cap="none"/>
              <a:t>Automatic GPU offloading is not supported, this makes training large models computationally infeasible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200" cap="none"/>
              <a:t>Open the "</a:t>
            </a:r>
            <a:r>
              <a:rPr lang="en-US" sz="2200" cap="none" err="1"/>
              <a:t>perceptron_template.ipynb</a:t>
            </a:r>
            <a:r>
              <a:rPr lang="en-US" sz="2200" cap="none"/>
              <a:t>" </a:t>
            </a:r>
            <a:r>
              <a:rPr lang="en-US" sz="2200" cap="none" err="1"/>
              <a:t>Jupyter</a:t>
            </a:r>
            <a:r>
              <a:rPr lang="en-US" sz="2200" cap="none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3983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3255"/>
            <a:ext cx="10364451" cy="616017"/>
          </a:xfrm>
        </p:spPr>
        <p:txBody>
          <a:bodyPr/>
          <a:lstStyle/>
          <a:p>
            <a:r>
              <a:rPr lang="en-US"/>
              <a:t>Programming </a:t>
            </a:r>
            <a:r>
              <a:rPr lang="en-US" err="1"/>
              <a:t>Perceptrons</a:t>
            </a:r>
            <a:r>
              <a:rPr lang="en-US"/>
              <a:t> and MLP</a:t>
            </a:r>
          </a:p>
        </p:txBody>
      </p:sp>
      <p:pic>
        <p:nvPicPr>
          <p:cNvPr id="4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FE464F-C577-295D-AAE5-21693A7D4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21" y="831196"/>
            <a:ext cx="10966862" cy="1929895"/>
          </a:xfrm>
          <a:prstGeom prst="rect">
            <a:avLst/>
          </a:prstGeom>
        </p:spPr>
      </p:pic>
      <p:pic>
        <p:nvPicPr>
          <p:cNvPr id="7" name="Picture 8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A702AFE2-4DDA-3730-D894-A4CD375D8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1" y="2971967"/>
            <a:ext cx="10966862" cy="904171"/>
          </a:xfrm>
          <a:prstGeom prst="rect">
            <a:avLst/>
          </a:prstGeom>
        </p:spPr>
      </p:pic>
      <p:pic>
        <p:nvPicPr>
          <p:cNvPr id="9" name="Picture 9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BFF2B1AC-D590-35DD-37B6-14AD57D3F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21" y="4038933"/>
            <a:ext cx="10966862" cy="1778653"/>
          </a:xfrm>
          <a:prstGeom prst="rect">
            <a:avLst/>
          </a:prstGeom>
        </p:spPr>
      </p:pic>
      <p:pic>
        <p:nvPicPr>
          <p:cNvPr id="10" name="Picture 10" descr="A white rectangular object with a white border&#10;&#10;Description automatically generated">
            <a:extLst>
              <a:ext uri="{FF2B5EF4-FFF2-40B4-BE49-F238E27FC236}">
                <a16:creationId xmlns:a16="http://schemas.microsoft.com/office/drawing/2014/main" id="{57166747-7F24-7E3F-6216-BD8AD57BB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21" y="5976034"/>
            <a:ext cx="10966862" cy="5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1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3255"/>
            <a:ext cx="10364451" cy="616017"/>
          </a:xfrm>
        </p:spPr>
        <p:txBody>
          <a:bodyPr/>
          <a:lstStyle/>
          <a:p>
            <a:r>
              <a:rPr lang="en-US"/>
              <a:t>Programming </a:t>
            </a:r>
            <a:r>
              <a:rPr lang="en-US" err="1"/>
              <a:t>Perceptrons</a:t>
            </a:r>
            <a:r>
              <a:rPr lang="en-US"/>
              <a:t> and MLP</a:t>
            </a:r>
          </a:p>
        </p:txBody>
      </p:sp>
      <p:pic>
        <p:nvPicPr>
          <p:cNvPr id="3" name="Picture 3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9F98ABDE-22EB-02DE-C0FA-16D163AD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21" y="788107"/>
            <a:ext cx="10966862" cy="680097"/>
          </a:xfrm>
          <a:prstGeom prst="rect">
            <a:avLst/>
          </a:prstGeom>
        </p:spPr>
      </p:pic>
      <p:pic>
        <p:nvPicPr>
          <p:cNvPr id="4" name="Picture 4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BD6D15DA-C58C-C0B0-778F-E6B59595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1" y="1685306"/>
            <a:ext cx="10966862" cy="1062841"/>
          </a:xfrm>
          <a:prstGeom prst="rect">
            <a:avLst/>
          </a:prstGeom>
        </p:spPr>
      </p:pic>
      <p:pic>
        <p:nvPicPr>
          <p:cNvPr id="5" name="Picture 5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0A64AC21-DBBC-A47C-5DA1-12034B818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81" y="2979180"/>
            <a:ext cx="10981037" cy="899639"/>
          </a:xfrm>
          <a:prstGeom prst="rect">
            <a:avLst/>
          </a:prstGeom>
        </p:spPr>
      </p:pic>
      <p:pic>
        <p:nvPicPr>
          <p:cNvPr id="6" name="Picture 10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B32C6C96-EDE1-170B-2AFE-4BAF25888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81" y="4121598"/>
            <a:ext cx="10981037" cy="10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8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3255"/>
            <a:ext cx="10364451" cy="616017"/>
          </a:xfrm>
        </p:spPr>
        <p:txBody>
          <a:bodyPr/>
          <a:lstStyle/>
          <a:p>
            <a:r>
              <a:rPr lang="en-US"/>
              <a:t>Programming </a:t>
            </a:r>
            <a:r>
              <a:rPr lang="en-US" err="1"/>
              <a:t>Perceptrons</a:t>
            </a:r>
            <a:r>
              <a:rPr lang="en-US"/>
              <a:t> and MLP</a:t>
            </a:r>
          </a:p>
        </p:txBody>
      </p:sp>
      <p:pic>
        <p:nvPicPr>
          <p:cNvPr id="5" name="Picture 5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62F22E0D-93EF-956D-69F4-A59E0B01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21" y="788051"/>
            <a:ext cx="10966862" cy="1551067"/>
          </a:xfrm>
          <a:prstGeom prst="rect">
            <a:avLst/>
          </a:prstGeom>
        </p:spPr>
      </p:pic>
      <p:pic>
        <p:nvPicPr>
          <p:cNvPr id="6" name="Picture 6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7E31507-F5D0-5D63-432E-E904E6A9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81" y="2526381"/>
            <a:ext cx="10981038" cy="8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6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1068"/>
            <a:ext cx="10364451" cy="759967"/>
          </a:xfrm>
        </p:spPr>
        <p:txBody>
          <a:bodyPr/>
          <a:lstStyle/>
          <a:p>
            <a:r>
              <a:rPr lang="en-US"/>
              <a:t>Linear discriminant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17634" y="1073223"/>
                <a:ext cx="6234725" cy="5674086"/>
              </a:xfrm>
            </p:spPr>
            <p:txBody>
              <a:bodyPr>
                <a:normAutofit/>
              </a:bodyPr>
              <a:lstStyle/>
              <a:p>
                <a:r>
                  <a:rPr lang="en-US" cap="none"/>
                  <a:t>Humans are well tuned with identifying patterns in data.</a:t>
                </a:r>
              </a:p>
              <a:p>
                <a:r>
                  <a:rPr lang="en-US" cap="none"/>
                  <a:t>Humans can partition data into clusters and identify the membership of data points known as classification.</a:t>
                </a:r>
              </a:p>
              <a:p>
                <a:r>
                  <a:rPr lang="en-US" cap="none"/>
                  <a:t>Classification can be defined as a task in which the computer program is asked to specify which of </a:t>
                </a:r>
                <a:r>
                  <a:rPr lang="en-US" b="1" i="1" cap="none"/>
                  <a:t>k</a:t>
                </a:r>
                <a:r>
                  <a:rPr lang="en-US" cap="none"/>
                  <a:t> categories or classes some input belongs to.</a:t>
                </a:r>
              </a:p>
              <a:p>
                <a:r>
                  <a:rPr lang="en-US" cap="none"/>
                  <a:t>The classification task learning algorithm is used to produce a discriminant function </a:t>
                </a:r>
                <a14:m>
                  <m:oMath xmlns:m="http://schemas.openxmlformats.org/officeDocument/2006/math"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cap="none"/>
                  <a:t> such that the model assigns an input vector </a:t>
                </a:r>
                <a14:m>
                  <m:oMath xmlns:m="http://schemas.openxmlformats.org/officeDocument/2006/math"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cap="none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cap="none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cap="none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cap="none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 cap="none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cap="none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cap="none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cap="none" smtClean="0">
                                <a:latin typeface="Cambria Math" panose="02040503050406030204" pitchFamily="18" charset="0"/>
                              </a:rPr>
                              <m:t>, . . ., </m:t>
                            </m:r>
                            <m:sSub>
                              <m:sSubPr>
                                <m:ctrlPr>
                                  <a:rPr lang="en-US" b="1" i="1" cap="none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cap="none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cap="none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cap="none"/>
                  <a:t> where </a:t>
                </a:r>
                <a14:m>
                  <m:oMath xmlns:m="http://schemas.openxmlformats.org/officeDocument/2006/math"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cap="none"/>
                  <a:t> </a:t>
                </a:r>
                <a:r>
                  <a:rPr lang="en-US" cap="none"/>
                  <a:t>is the dimension space.</a:t>
                </a:r>
              </a:p>
              <a:p>
                <a14:m>
                  <m:oMath xmlns:m="http://schemas.openxmlformats.org/officeDocument/2006/math"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cap="none"/>
                  <a:t> </a:t>
                </a:r>
                <a:r>
                  <a:rPr lang="en-US" cap="none"/>
                  <a:t>represents a two dimensional space with </a:t>
                </a:r>
                <a14:m>
                  <m:oMath xmlns:m="http://schemas.openxmlformats.org/officeDocument/2006/math">
                    <m:r>
                      <a:rPr lang="en-US" b="1" i="1" cap="none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cap="non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cap="non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cap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cap="non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cap="none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cap="none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cap="none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 cap="non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cap="none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cap="none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cap="none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b="1" cap="none"/>
                  <a:t> </a:t>
                </a:r>
                <a:r>
                  <a:rPr lang="en-US" cap="none"/>
                  <a:t>and the discriminant function </a:t>
                </a:r>
                <a14:m>
                  <m:oMath xmlns:m="http://schemas.openxmlformats.org/officeDocument/2006/math">
                    <m:r>
                      <a:rPr lang="en-US" b="1" i="1" cap="none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cap="non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cap="none"/>
                  <a:t> </a:t>
                </a:r>
                <a:r>
                  <a:rPr lang="en-US" cap="none"/>
                  <a:t>a straight line</a:t>
                </a:r>
                <a:endParaRPr lang="en-US" b="1" cap="none"/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17634" y="1073223"/>
                <a:ext cx="6234725" cy="5674086"/>
              </a:xfrm>
              <a:blipFill>
                <a:blip r:embed="rId2"/>
                <a:stretch>
                  <a:fillRect l="-880" r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359" y="1001035"/>
            <a:ext cx="5625617" cy="4089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1162" y="1896178"/>
            <a:ext cx="569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C</a:t>
            </a:r>
            <a:r>
              <a:rPr lang="en-US" sz="3200" b="1" baseline="-2500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3103" y="2558717"/>
            <a:ext cx="569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C</a:t>
            </a:r>
            <a:r>
              <a:rPr lang="en-US" sz="3200" b="1" baseline="-25000"/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940842" y="1318661"/>
            <a:ext cx="3858624" cy="3454703"/>
            <a:chOff x="7940842" y="1318661"/>
            <a:chExt cx="3858624" cy="345470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940842" y="1318661"/>
              <a:ext cx="3336758" cy="3137836"/>
            </a:xfrm>
            <a:prstGeom prst="line">
              <a:avLst/>
            </a:prstGeom>
            <a:ln w="476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1070549" y="4404032"/>
                  <a:ext cx="7289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0549" y="4404032"/>
                  <a:ext cx="72891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365167" y="1644907"/>
                <a:ext cx="1168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167" y="1644907"/>
                <a:ext cx="116814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781097" y="3540934"/>
                <a:ext cx="1168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097" y="3540934"/>
                <a:ext cx="116814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0968085" y="3703010"/>
            <a:ext cx="466922" cy="483979"/>
            <a:chOff x="10968085" y="3703010"/>
            <a:chExt cx="466922" cy="483979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1070549" y="3821229"/>
              <a:ext cx="364458" cy="3657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968085" y="3703010"/>
              <a:ext cx="2846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</a:rPr>
                <a:t>+</a:t>
              </a:r>
              <a:endParaRPr lang="en-US" sz="2000" b="1" baseline="-250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102417" y="5186439"/>
                <a:ext cx="612280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i="1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𝒃𝒆𝒍𝒐𝒏𝒈𝒔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𝒕𝒐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i="1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𝒆𝒍𝒔𝒆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𝒃𝒆𝒍𝒐𝒏𝒈𝒔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𝒕𝒐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17" y="5186439"/>
                <a:ext cx="6122806" cy="156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8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6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1068"/>
            <a:ext cx="10364451" cy="759967"/>
          </a:xfrm>
        </p:spPr>
        <p:txBody>
          <a:bodyPr/>
          <a:lstStyle/>
          <a:p>
            <a:r>
              <a:rPr lang="en-US"/>
              <a:t>Linear discriminant Binary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17634" y="1073223"/>
                <a:ext cx="6234725" cy="5674086"/>
              </a:xfrm>
            </p:spPr>
            <p:txBody>
              <a:bodyPr>
                <a:normAutofit/>
              </a:bodyPr>
              <a:lstStyle/>
              <a:p>
                <a:r>
                  <a:rPr lang="en-US" cap="none"/>
                  <a:t>Instances of the classes </a:t>
                </a:r>
                <a:r>
                  <a:rPr lang="en-US" b="1" cap="none"/>
                  <a:t>C</a:t>
                </a:r>
                <a:r>
                  <a:rPr lang="en-US" b="1" cap="none" baseline="-25000"/>
                  <a:t>1</a:t>
                </a:r>
                <a:r>
                  <a:rPr lang="en-US" cap="none"/>
                  <a:t> and </a:t>
                </a:r>
                <a:r>
                  <a:rPr lang="en-US" b="1" cap="none"/>
                  <a:t>C</a:t>
                </a:r>
                <a:r>
                  <a:rPr lang="en-US" b="1" cap="none" baseline="-25000"/>
                  <a:t>2</a:t>
                </a:r>
                <a:r>
                  <a:rPr lang="en-US" cap="none"/>
                  <a:t> are linearly separable from each other.</a:t>
                </a:r>
              </a:p>
              <a:p>
                <a:r>
                  <a:rPr lang="en-US" cap="none"/>
                  <a:t>Since the instances of a class are linearly separable, the discriminant function </a:t>
                </a:r>
                <a14:m>
                  <m:oMath xmlns:m="http://schemas.openxmlformats.org/officeDocument/2006/math">
                    <m:r>
                      <a:rPr lang="en-US" b="1" i="1" cap="none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cap="non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cap="none"/>
                  <a:t> is a </a:t>
                </a:r>
                <a:r>
                  <a:rPr lang="en-US" b="1" i="1" cap="none"/>
                  <a:t>Linear Discriminant function</a:t>
                </a:r>
              </a:p>
              <a:p>
                <a:r>
                  <a:rPr lang="en-US" cap="none"/>
                  <a:t>Since, there are only two categories or classes (</a:t>
                </a:r>
                <a:r>
                  <a:rPr lang="en-US" b="1" cap="none"/>
                  <a:t>C</a:t>
                </a:r>
                <a:r>
                  <a:rPr lang="en-US" b="1" cap="none" baseline="-25000"/>
                  <a:t>1</a:t>
                </a:r>
                <a:r>
                  <a:rPr lang="en-US" cap="none"/>
                  <a:t> or </a:t>
                </a:r>
                <a:r>
                  <a:rPr lang="en-US" b="1" cap="none"/>
                  <a:t>C</a:t>
                </a:r>
                <a:r>
                  <a:rPr lang="en-US" b="1" cap="none" baseline="-25000"/>
                  <a:t>2</a:t>
                </a:r>
                <a:r>
                  <a:rPr lang="en-US" cap="none"/>
                  <a:t> ), the classifier is known as </a:t>
                </a:r>
                <a:r>
                  <a:rPr lang="en-US" b="1" i="1" cap="none"/>
                  <a:t>Linear Discriminant Binary Classifier</a:t>
                </a:r>
              </a:p>
              <a:p>
                <a:r>
                  <a:rPr lang="en-US" cap="none"/>
                  <a:t>A Binary classifier has a single output and can have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1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cap="none"/>
                  <a:t> indicating </a:t>
                </a:r>
                <a:r>
                  <a:rPr lang="en-US" b="1" cap="none"/>
                  <a:t>C</a:t>
                </a:r>
                <a:r>
                  <a:rPr lang="en-US" b="1" cap="none" baseline="-25000"/>
                  <a:t>1</a:t>
                </a:r>
                <a:r>
                  <a:rPr lang="en-US" cap="none"/>
                  <a:t> or </a:t>
                </a:r>
                <a:r>
                  <a:rPr lang="en-US" b="1" cap="none"/>
                  <a:t>C</a:t>
                </a:r>
                <a:r>
                  <a:rPr lang="en-US" b="1" cap="none" baseline="-25000"/>
                  <a:t>2</a:t>
                </a:r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17634" y="1073223"/>
                <a:ext cx="6234725" cy="5674086"/>
              </a:xfrm>
              <a:blipFill>
                <a:blip r:embed="rId2"/>
                <a:stretch>
                  <a:fillRect l="-880" r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552359" y="1001035"/>
            <a:ext cx="5625617" cy="4089197"/>
            <a:chOff x="6552359" y="1001035"/>
            <a:chExt cx="5625617" cy="408919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2359" y="1001035"/>
              <a:ext cx="5625617" cy="408919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0501162" y="1896178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C</a:t>
              </a:r>
              <a:r>
                <a:rPr lang="en-US" sz="3200" b="1" baseline="-25000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83103" y="2558717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C</a:t>
              </a:r>
              <a:r>
                <a:rPr lang="en-US" sz="3200" b="1" baseline="-25000"/>
                <a:t>2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940842" y="1318661"/>
              <a:ext cx="3858624" cy="3454703"/>
              <a:chOff x="7940842" y="1318661"/>
              <a:chExt cx="3858624" cy="345470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7940842" y="1318661"/>
                <a:ext cx="3336758" cy="3137836"/>
              </a:xfrm>
              <a:prstGeom prst="line">
                <a:avLst/>
              </a:prstGeom>
              <a:ln w="476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11070549" y="4404032"/>
                    <a:ext cx="7289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0549" y="4404032"/>
                    <a:ext cx="72891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9365167" y="1644907"/>
                  <a:ext cx="1168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5167" y="1644907"/>
                  <a:ext cx="116814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781097" y="3540934"/>
                  <a:ext cx="1168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097" y="3540934"/>
                  <a:ext cx="116814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>
              <a:off x="10968085" y="3703010"/>
              <a:ext cx="466922" cy="483979"/>
              <a:chOff x="10968085" y="3703010"/>
              <a:chExt cx="466922" cy="483979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11070549" y="3821229"/>
                <a:ext cx="364458" cy="3657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0968085" y="3703010"/>
                <a:ext cx="2846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rgbClr val="FF0000"/>
                    </a:solidFill>
                  </a:rPr>
                  <a:t>+</a:t>
                </a:r>
                <a:endParaRPr lang="en-US" sz="2000" b="1" baseline="-2500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060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1068"/>
            <a:ext cx="10364451" cy="759967"/>
          </a:xfrm>
        </p:spPr>
        <p:txBody>
          <a:bodyPr/>
          <a:lstStyle/>
          <a:p>
            <a:r>
              <a:rPr lang="en-US"/>
              <a:t>Linear discriminant Binary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0810" y="5066133"/>
                <a:ext cx="11913581" cy="1624182"/>
              </a:xfrm>
            </p:spPr>
            <p:txBody>
              <a:bodyPr>
                <a:normAutofit/>
              </a:bodyPr>
              <a:lstStyle/>
              <a:p>
                <a:r>
                  <a:rPr lang="en-US" sz="2400" cap="none"/>
                  <a:t>Determine a Linear Discriminant function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cap="none"/>
                  <a:t> that can classify the linearly separable input data into two classes</a:t>
                </a:r>
              </a:p>
              <a:p>
                <a:r>
                  <a:rPr lang="en-US" sz="2400" cap="none"/>
                  <a:t>Select two points on the straight line to determine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cap="none"/>
                  <a:t> which is an equation of a straight line </a:t>
                </a:r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0810" y="5066133"/>
                <a:ext cx="11913581" cy="1624182"/>
              </a:xfrm>
              <a:blipFill>
                <a:blip r:embed="rId2"/>
                <a:stretch>
                  <a:fillRect l="-665" t="-37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70810" y="842601"/>
            <a:ext cx="5625617" cy="4089197"/>
            <a:chOff x="6552359" y="1001035"/>
            <a:chExt cx="5625617" cy="408919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2359" y="1001035"/>
              <a:ext cx="5625617" cy="408919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0501162" y="1896178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C</a:t>
              </a:r>
              <a:r>
                <a:rPr lang="en-US" sz="3200" b="1" baseline="-25000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83103" y="2558717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C</a:t>
              </a:r>
              <a:r>
                <a:rPr lang="en-US" sz="3200" b="1" baseline="-25000"/>
                <a:t>2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940842" y="1318661"/>
              <a:ext cx="3858624" cy="3454703"/>
              <a:chOff x="7940842" y="1318661"/>
              <a:chExt cx="3858624" cy="345470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7940842" y="1318661"/>
                <a:ext cx="3336758" cy="3137836"/>
              </a:xfrm>
              <a:prstGeom prst="line">
                <a:avLst/>
              </a:prstGeom>
              <a:ln w="476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11070549" y="4404032"/>
                    <a:ext cx="7289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0549" y="4404032"/>
                    <a:ext cx="72891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9365167" y="1644907"/>
                  <a:ext cx="1168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5167" y="1644907"/>
                  <a:ext cx="116814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781097" y="3540934"/>
                  <a:ext cx="1168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097" y="3540934"/>
                  <a:ext cx="116814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>
              <a:off x="10968085" y="3703010"/>
              <a:ext cx="466922" cy="483979"/>
              <a:chOff x="10968085" y="3703010"/>
              <a:chExt cx="466922" cy="483979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11070549" y="3821229"/>
                <a:ext cx="364458" cy="3657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0968085" y="3703010"/>
                <a:ext cx="2846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rgbClr val="FF0000"/>
                    </a:solidFill>
                  </a:rPr>
                  <a:t>+</a:t>
                </a:r>
                <a:endParaRPr lang="en-US" sz="2000" b="1" baseline="-2500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8497" y="978132"/>
            <a:ext cx="1847850" cy="35337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94421" y="1460241"/>
            <a:ext cx="2292092" cy="1492347"/>
            <a:chOff x="2094421" y="1460241"/>
            <a:chExt cx="2292092" cy="1492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33854" y="2583256"/>
                  <a:ext cx="1052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854" y="2583256"/>
                  <a:ext cx="105265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94421" y="1460241"/>
                  <a:ext cx="1052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421" y="1460241"/>
                  <a:ext cx="105266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8183165" y="2120449"/>
                <a:ext cx="3901226" cy="29456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cap="none"/>
                  <a:t>Slope of the line: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cap="none" smtClean="0">
                            <a:latin typeface="Cambria Math" panose="02040503050406030204" pitchFamily="18" charset="0"/>
                          </a:rPr>
                          <m:t>3−0</m:t>
                        </m:r>
                      </m:num>
                      <m:den>
                        <m:r>
                          <a:rPr lang="en-US" sz="2400" b="0" i="1" cap="none" smtClean="0">
                            <a:latin typeface="Cambria Math" panose="02040503050406030204" pitchFamily="18" charset="0"/>
                          </a:rPr>
                          <m:t>0−3</m:t>
                        </m:r>
                      </m:den>
                    </m:f>
                    <m:r>
                      <a:rPr lang="en-US" sz="2400" b="0" i="1" cap="none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400" cap="none"/>
              </a:p>
              <a:p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cap="none"/>
                  <a:t> is the equation of the straight line </a:t>
                </a:r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165" y="2120449"/>
                <a:ext cx="3901226" cy="2945684"/>
              </a:xfrm>
              <a:prstGeom prst="rect">
                <a:avLst/>
              </a:prstGeom>
              <a:blipFill>
                <a:blip r:embed="rId10"/>
                <a:stretch>
                  <a:fillRect l="-2031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07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1068"/>
            <a:ext cx="10364451" cy="759967"/>
          </a:xfrm>
        </p:spPr>
        <p:txBody>
          <a:bodyPr/>
          <a:lstStyle/>
          <a:p>
            <a:r>
              <a:rPr lang="en-US"/>
              <a:t>Linear discriminant Binary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0810" y="5066133"/>
                <a:ext cx="11913581" cy="1624182"/>
              </a:xfrm>
            </p:spPr>
            <p:txBody>
              <a:bodyPr>
                <a:normAutofit/>
              </a:bodyPr>
              <a:lstStyle/>
              <a:p>
                <a:r>
                  <a:rPr lang="en-US" sz="2400" cap="none"/>
                  <a:t>Determine a Linear Discriminant function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cap="none"/>
                  <a:t> that can classify the linearly separable input data into two classes</a:t>
                </a:r>
              </a:p>
              <a:p>
                <a:r>
                  <a:rPr lang="en-US" sz="2400" cap="none"/>
                  <a:t>Select two points on the straight line to determine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cap="none"/>
                  <a:t> which is an equation of a straight line </a:t>
                </a:r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0810" y="5066133"/>
                <a:ext cx="11913581" cy="1624182"/>
              </a:xfrm>
              <a:blipFill>
                <a:blip r:embed="rId2"/>
                <a:stretch>
                  <a:fillRect l="-665" t="-37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70810" y="842601"/>
            <a:ext cx="5625617" cy="4089197"/>
            <a:chOff x="6552359" y="1001035"/>
            <a:chExt cx="5625617" cy="408919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2359" y="1001035"/>
              <a:ext cx="5625617" cy="408919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0501162" y="1896178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C</a:t>
              </a:r>
              <a:r>
                <a:rPr lang="en-US" sz="3200" b="1" baseline="-25000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83103" y="2558717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C</a:t>
              </a:r>
              <a:r>
                <a:rPr lang="en-US" sz="3200" b="1" baseline="-25000"/>
                <a:t>2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940842" y="1318661"/>
              <a:ext cx="3858624" cy="3454703"/>
              <a:chOff x="7940842" y="1318661"/>
              <a:chExt cx="3858624" cy="345470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7940842" y="1318661"/>
                <a:ext cx="3336758" cy="3137836"/>
              </a:xfrm>
              <a:prstGeom prst="line">
                <a:avLst/>
              </a:prstGeom>
              <a:ln w="476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11070549" y="4404032"/>
                    <a:ext cx="7289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0549" y="4404032"/>
                    <a:ext cx="72891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9365167" y="1644907"/>
                  <a:ext cx="1168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5167" y="1644907"/>
                  <a:ext cx="116814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781097" y="3540934"/>
                  <a:ext cx="1168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097" y="3540934"/>
                  <a:ext cx="116814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>
              <a:off x="10968085" y="3703010"/>
              <a:ext cx="466922" cy="483979"/>
              <a:chOff x="10968085" y="3703010"/>
              <a:chExt cx="466922" cy="483979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11070549" y="3821229"/>
                <a:ext cx="364458" cy="3657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0968085" y="3703010"/>
                <a:ext cx="2846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rgbClr val="FF0000"/>
                    </a:solidFill>
                  </a:rPr>
                  <a:t>+</a:t>
                </a:r>
                <a:endParaRPr lang="en-US" sz="2000" b="1" baseline="-2500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426" y="969060"/>
            <a:ext cx="1847850" cy="35337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94421" y="1460241"/>
            <a:ext cx="2292092" cy="1492347"/>
            <a:chOff x="2094421" y="1460241"/>
            <a:chExt cx="2292092" cy="1492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33854" y="2583256"/>
                  <a:ext cx="1052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854" y="2583256"/>
                  <a:ext cx="105265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94421" y="1460241"/>
                  <a:ext cx="1052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421" y="1460241"/>
                  <a:ext cx="105266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7923294" y="896489"/>
                <a:ext cx="4268706" cy="4169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cap="none"/>
                  <a:t>Slope of the line: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cap="none" smtClean="0">
                            <a:latin typeface="Cambria Math" panose="02040503050406030204" pitchFamily="18" charset="0"/>
                          </a:rPr>
                          <m:t>3−0</m:t>
                        </m:r>
                      </m:num>
                      <m:den>
                        <m:r>
                          <a:rPr lang="en-US" sz="2400" b="0" i="1" cap="none" smtClean="0">
                            <a:latin typeface="Cambria Math" panose="02040503050406030204" pitchFamily="18" charset="0"/>
                          </a:rPr>
                          <m:t>0−3</m:t>
                        </m:r>
                      </m:den>
                    </m:f>
                    <m:r>
                      <a:rPr lang="en-US" sz="2400" b="0" i="1" cap="none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400" cap="none"/>
              </a:p>
              <a:p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cap="none"/>
                  <a:t> is the equation of the straight line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cap="none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94" y="896489"/>
                <a:ext cx="4268706" cy="4169644"/>
              </a:xfrm>
              <a:prstGeom prst="rect">
                <a:avLst/>
              </a:prstGeom>
              <a:blipFill>
                <a:blip r:embed="rId10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1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1068"/>
            <a:ext cx="10364451" cy="759967"/>
          </a:xfrm>
        </p:spPr>
        <p:txBody>
          <a:bodyPr/>
          <a:lstStyle/>
          <a:p>
            <a:r>
              <a:rPr lang="en-US"/>
              <a:t>Linear discriminant Binary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13059" y="5250360"/>
                <a:ext cx="11913581" cy="1162474"/>
              </a:xfrm>
            </p:spPr>
            <p:txBody>
              <a:bodyPr>
                <a:normAutofit/>
              </a:bodyPr>
              <a:lstStyle/>
              <a:p>
                <a:r>
                  <a:rPr lang="en-US" sz="2400" cap="none"/>
                  <a:t>Since the instances of the classes were linearly separable, the Linear Discriminant function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cap="none"/>
                  <a:t> was able to classify the input data accurately.</a:t>
                </a:r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  <a:p>
                <a:endParaRPr lang="en-US" cap="none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13059" y="5250360"/>
                <a:ext cx="11913581" cy="1162474"/>
              </a:xfrm>
              <a:blipFill>
                <a:blip r:embed="rId2"/>
                <a:stretch>
                  <a:fillRect l="-716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9071" y="1001035"/>
            <a:ext cx="5625617" cy="4089197"/>
            <a:chOff x="170810" y="842601"/>
            <a:chExt cx="5625617" cy="4089197"/>
          </a:xfrm>
        </p:grpSpPr>
        <p:grpSp>
          <p:nvGrpSpPr>
            <p:cNvPr id="9" name="Group 8"/>
            <p:cNvGrpSpPr/>
            <p:nvPr/>
          </p:nvGrpSpPr>
          <p:grpSpPr>
            <a:xfrm>
              <a:off x="170810" y="842601"/>
              <a:ext cx="5625617" cy="4089197"/>
              <a:chOff x="6552359" y="1001035"/>
              <a:chExt cx="5625617" cy="4089197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2359" y="1001035"/>
                <a:ext cx="5625617" cy="4089197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0501162" y="1896178"/>
                <a:ext cx="569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C</a:t>
                </a:r>
                <a:r>
                  <a:rPr lang="en-US" sz="3200" b="1" baseline="-25000"/>
                  <a:t>1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583103" y="2558717"/>
                <a:ext cx="569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C</a:t>
                </a:r>
                <a:r>
                  <a:rPr lang="en-US" sz="3200" b="1" baseline="-25000"/>
                  <a:t>2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940842" y="1318661"/>
                <a:ext cx="3858624" cy="3454703"/>
                <a:chOff x="7940842" y="1318661"/>
                <a:chExt cx="3858624" cy="345470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7940842" y="1318661"/>
                  <a:ext cx="3336758" cy="3137836"/>
                </a:xfrm>
                <a:prstGeom prst="line">
                  <a:avLst/>
                </a:prstGeom>
                <a:ln w="476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1070549" y="4404032"/>
                      <a:ext cx="72891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70549" y="4404032"/>
                      <a:ext cx="72891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9365167" y="1644907"/>
                    <a:ext cx="1168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5167" y="1644907"/>
                    <a:ext cx="11681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8781097" y="3540934"/>
                    <a:ext cx="1168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1097" y="3540934"/>
                    <a:ext cx="11681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10968085" y="3703010"/>
                <a:ext cx="466922" cy="483979"/>
                <a:chOff x="10968085" y="3703010"/>
                <a:chExt cx="466922" cy="483979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11070549" y="3821229"/>
                  <a:ext cx="364458" cy="36576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10968085" y="3703010"/>
                  <a:ext cx="2846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>
                      <a:solidFill>
                        <a:srgbClr val="FF0000"/>
                      </a:solidFill>
                    </a:rPr>
                    <a:t>+</a:t>
                  </a:r>
                  <a:endParaRPr lang="en-US" sz="2000" b="1" baseline="-2500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2094421" y="1460241"/>
              <a:ext cx="2292092" cy="1492347"/>
              <a:chOff x="2094421" y="1460241"/>
              <a:chExt cx="2292092" cy="14923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333854" y="2583256"/>
                    <a:ext cx="10526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854" y="2583256"/>
                    <a:ext cx="105265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094421" y="1460241"/>
                    <a:ext cx="1052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4421" y="1460241"/>
                    <a:ext cx="105266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2455" y="1629921"/>
            <a:ext cx="4867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2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1068"/>
            <a:ext cx="10364451" cy="759967"/>
          </a:xfrm>
        </p:spPr>
        <p:txBody>
          <a:bodyPr/>
          <a:lstStyle/>
          <a:p>
            <a:r>
              <a:rPr lang="en-US"/>
              <a:t>Linear discriminant Binary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45815" y="697969"/>
                <a:ext cx="11913581" cy="1030152"/>
              </a:xfrm>
            </p:spPr>
            <p:txBody>
              <a:bodyPr>
                <a:normAutofit/>
              </a:bodyPr>
              <a:lstStyle/>
              <a:p>
                <a:r>
                  <a:rPr lang="en-US" sz="2400" cap="none"/>
                  <a:t>Verify the performance of the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cap="none"/>
                  <a:t> to classify the Test Input Data which has not been used in determining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400" cap="none"/>
              </a:p>
              <a:p>
                <a:endParaRPr lang="en-US" cap="none"/>
              </a:p>
              <a:p>
                <a:endParaRPr lang="en-US" cap="none"/>
              </a:p>
              <a:p>
                <a:pPr marL="0" indent="0">
                  <a:buNone/>
                </a:pPr>
                <a:endParaRPr lang="en-US" cap="none"/>
              </a:p>
              <a:p>
                <a:endParaRPr lang="en-US" cap="none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45815" y="697969"/>
                <a:ext cx="11913581" cy="1030152"/>
              </a:xfrm>
              <a:blipFill>
                <a:blip r:embed="rId2"/>
                <a:stretch>
                  <a:fillRect l="-716" t="-592" r="-614" b="-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2" y="2469273"/>
            <a:ext cx="1839563" cy="292465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933755" y="3562560"/>
            <a:ext cx="5800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521" y="2794262"/>
            <a:ext cx="3813334" cy="2493645"/>
          </a:xfrm>
          <a:prstGeom prst="rect">
            <a:avLst/>
          </a:prstGeom>
        </p:spPr>
      </p:pic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835898" y="1858523"/>
            <a:ext cx="5215745" cy="3791245"/>
            <a:chOff x="3737318" y="2308057"/>
            <a:chExt cx="5625617" cy="4089197"/>
          </a:xfrm>
        </p:grpSpPr>
        <p:grpSp>
          <p:nvGrpSpPr>
            <p:cNvPr id="34" name="Group 33"/>
            <p:cNvGrpSpPr/>
            <p:nvPr/>
          </p:nvGrpSpPr>
          <p:grpSpPr>
            <a:xfrm>
              <a:off x="3737318" y="2308057"/>
              <a:ext cx="5625617" cy="4089197"/>
              <a:chOff x="6552359" y="1001035"/>
              <a:chExt cx="5625617" cy="4089197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2359" y="1001035"/>
                <a:ext cx="5625617" cy="4089197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10501162" y="1896178"/>
                <a:ext cx="569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C</a:t>
                </a:r>
                <a:r>
                  <a:rPr lang="en-US" sz="3200" b="1" baseline="-2500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583103" y="2558717"/>
                <a:ext cx="569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C</a:t>
                </a:r>
                <a:r>
                  <a:rPr lang="en-US" sz="3200" b="1" baseline="-25000"/>
                  <a:t>2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940842" y="1318661"/>
                <a:ext cx="3858624" cy="3454703"/>
                <a:chOff x="7940842" y="1318661"/>
                <a:chExt cx="3858624" cy="3454703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7940842" y="1318661"/>
                  <a:ext cx="3336758" cy="3137836"/>
                </a:xfrm>
                <a:prstGeom prst="line">
                  <a:avLst/>
                </a:prstGeom>
                <a:ln w="476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1070549" y="4404032"/>
                      <a:ext cx="72891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45" name="Rectangle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70549" y="4404032"/>
                      <a:ext cx="72891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40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9365167" y="1644907"/>
                    <a:ext cx="1168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5167" y="1644907"/>
                    <a:ext cx="116814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56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8781097" y="3540934"/>
                    <a:ext cx="1168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1097" y="3540934"/>
                    <a:ext cx="116814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562" b="-160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1" name="Group 40"/>
              <p:cNvGrpSpPr/>
              <p:nvPr/>
            </p:nvGrpSpPr>
            <p:grpSpPr>
              <a:xfrm>
                <a:off x="10968085" y="3703010"/>
                <a:ext cx="466922" cy="483979"/>
                <a:chOff x="10968085" y="3703010"/>
                <a:chExt cx="466922" cy="483979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11070549" y="3821229"/>
                  <a:ext cx="364458" cy="36576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10968085" y="3703010"/>
                  <a:ext cx="2846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>
                      <a:solidFill>
                        <a:srgbClr val="FF0000"/>
                      </a:solidFill>
                    </a:rPr>
                    <a:t>+</a:t>
                  </a:r>
                  <a:endParaRPr lang="en-US" sz="2000" b="1" baseline="-2500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4" name="Oval 13"/>
            <p:cNvSpPr/>
            <p:nvPr/>
          </p:nvSpPr>
          <p:spPr>
            <a:xfrm>
              <a:off x="6962253" y="4762862"/>
              <a:ext cx="191193" cy="19796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659823" y="2332857"/>
              <a:ext cx="191193" cy="1979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396802" y="3535251"/>
              <a:ext cx="191193" cy="1979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263437" y="3119331"/>
              <a:ext cx="191193" cy="1979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962253" y="3960166"/>
              <a:ext cx="191193" cy="1979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794180" y="4365060"/>
              <a:ext cx="191193" cy="19796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396801" y="5573574"/>
              <a:ext cx="191193" cy="19796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261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1068"/>
            <a:ext cx="10364451" cy="759967"/>
          </a:xfrm>
        </p:spPr>
        <p:txBody>
          <a:bodyPr/>
          <a:lstStyle/>
          <a:p>
            <a:r>
              <a:rPr lang="en-US"/>
              <a:t>Linear discriminant Binary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38062" y="843823"/>
                <a:ext cx="11913581" cy="9193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cap="none"/>
                  <a:t>Determine the Linear Discriminant Function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cap="none"/>
                  <a:t> to classify the Training Input Data shown below:</a:t>
                </a:r>
              </a:p>
              <a:p>
                <a:endParaRPr lang="en-US" cap="none"/>
              </a:p>
              <a:p>
                <a:endParaRPr lang="en-US" cap="none"/>
              </a:p>
              <a:p>
                <a:pPr marL="0" indent="0">
                  <a:buNone/>
                </a:pPr>
                <a:endParaRPr lang="en-US" cap="none"/>
              </a:p>
              <a:p>
                <a:endParaRPr lang="en-US" cap="none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38062" y="843823"/>
                <a:ext cx="11913581" cy="919372"/>
              </a:xfrm>
              <a:blipFill>
                <a:blip r:embed="rId2"/>
                <a:stretch>
                  <a:fillRect l="-716" t="-331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53" y="2172251"/>
            <a:ext cx="1847850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349" y="1721635"/>
            <a:ext cx="6056224" cy="4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236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BA7ED4-B318-4B81-9185-56362FB0EA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414A26-3ECF-4020-A9A0-E49C8E11F80D}">
  <ds:schemaRefs>
    <ds:schemaRef ds:uri="56da908f-da71-483c-b6d3-0ee057f43e65"/>
    <ds:schemaRef ds:uri="77e6e833-9241-4b04-b716-5a4daabdc78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B8B86FD-0BB5-48EC-A1E7-C7927A011FE4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Droplet</vt:lpstr>
      <vt:lpstr>Introduction to the perceptron</vt:lpstr>
      <vt:lpstr>Linear Discriminant Classifier</vt:lpstr>
      <vt:lpstr>Linear discriminant classifier</vt:lpstr>
      <vt:lpstr>Linear discriminant Binary classifier</vt:lpstr>
      <vt:lpstr>Linear discriminant Binary classifier</vt:lpstr>
      <vt:lpstr>Linear discriminant Binary classifier</vt:lpstr>
      <vt:lpstr>Linear discriminant Binary classifier</vt:lpstr>
      <vt:lpstr>Linear discriminant Binary classifier</vt:lpstr>
      <vt:lpstr>Linear discriminant Binary classifier</vt:lpstr>
      <vt:lpstr>Perceptron</vt:lpstr>
      <vt:lpstr>Perceptron – basic unit of artificial neural network</vt:lpstr>
      <vt:lpstr>Perceptron – artificial model of biological neuron</vt:lpstr>
      <vt:lpstr>Perceptron – artificial model of biological neuron</vt:lpstr>
      <vt:lpstr>Binary classifier - perceptron</vt:lpstr>
      <vt:lpstr>Perceptron – supervised learning (math)</vt:lpstr>
      <vt:lpstr>Perceptron – supervised learning</vt:lpstr>
      <vt:lpstr>Drawbacks of perceptron</vt:lpstr>
      <vt:lpstr>Multilayered perceptron network</vt:lpstr>
      <vt:lpstr>Multilayered perceptron network</vt:lpstr>
      <vt:lpstr>Multilayered perceptron network</vt:lpstr>
      <vt:lpstr>Artificial neural network, FCN and DNN</vt:lpstr>
      <vt:lpstr>Perceptron –summary</vt:lpstr>
      <vt:lpstr>Perceptron – summary</vt:lpstr>
      <vt:lpstr>Programming Perceptron and MLP</vt:lpstr>
      <vt:lpstr>Programming Perceptrons and MLP</vt:lpstr>
      <vt:lpstr>Programming Perceptrons and MLP</vt:lpstr>
      <vt:lpstr>Programming Perceptrons and MLP</vt:lpstr>
      <vt:lpstr>Programming Perceptrons and MLP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deep neural network</dc:title>
  <dc:creator>Suresh Muknahallipatna</dc:creator>
  <cp:revision>42</cp:revision>
  <dcterms:created xsi:type="dcterms:W3CDTF">2021-07-11T20:47:19Z</dcterms:created>
  <dcterms:modified xsi:type="dcterms:W3CDTF">2023-07-06T18:49:49Z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