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4"/>
  </p:sldMasterIdLst>
  <p:sldIdLst>
    <p:sldId id="256" r:id="rId5"/>
    <p:sldId id="271" r:id="rId6"/>
    <p:sldId id="290" r:id="rId7"/>
    <p:sldId id="291" r:id="rId8"/>
    <p:sldId id="274" r:id="rId9"/>
    <p:sldId id="272" r:id="rId10"/>
    <p:sldId id="273" r:id="rId11"/>
    <p:sldId id="275" r:id="rId12"/>
    <p:sldId id="276" r:id="rId13"/>
    <p:sldId id="292" r:id="rId14"/>
    <p:sldId id="277" r:id="rId15"/>
    <p:sldId id="278" r:id="rId16"/>
    <p:sldId id="281" r:id="rId17"/>
    <p:sldId id="282" r:id="rId18"/>
    <p:sldId id="283" r:id="rId19"/>
    <p:sldId id="284" r:id="rId20"/>
    <p:sldId id="285" r:id="rId21"/>
    <p:sldId id="286" r:id="rId22"/>
    <p:sldId id="287" r:id="rId23"/>
    <p:sldId id="288" r:id="rId24"/>
    <p:sldId id="293" r:id="rId25"/>
    <p:sldId id="294" r:id="rId26"/>
    <p:sldId id="296" r:id="rId27"/>
    <p:sldId id="29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8E199-5B79-4895-8B35-DF2C2AD28278}" v="48" dt="2023-07-06T18:56:50.821"/>
    <p1510:client id="{36ECB8BD-2327-45A4-8E1B-64B2C07D85D7}" v="29" dt="2023-07-03T15:06:51.206"/>
    <p1510:client id="{498B466A-74D6-4909-A6F5-BF9FD2D7A81C}" v="40" dt="2023-06-29T16:37:42.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Blaney" userId="S::jblaney1@uwyo.edu::da694ccb-8d21-4060-873a-4d2361a8a919" providerId="AD" clId="Web-{498B466A-74D6-4909-A6F5-BF9FD2D7A81C}"/>
    <pc:docChg chg="modSld">
      <pc:chgData name="Josh Blaney" userId="S::jblaney1@uwyo.edu::da694ccb-8d21-4060-873a-4d2361a8a919" providerId="AD" clId="Web-{498B466A-74D6-4909-A6F5-BF9FD2D7A81C}" dt="2023-06-29T16:37:42.063" v="35" actId="1076"/>
      <pc:docMkLst>
        <pc:docMk/>
      </pc:docMkLst>
      <pc:sldChg chg="addSp delSp modSp">
        <pc:chgData name="Josh Blaney" userId="S::jblaney1@uwyo.edu::da694ccb-8d21-4060-873a-4d2361a8a919" providerId="AD" clId="Web-{498B466A-74D6-4909-A6F5-BF9FD2D7A81C}" dt="2023-06-29T16:33:38.607" v="11" actId="1076"/>
        <pc:sldMkLst>
          <pc:docMk/>
          <pc:sldMk cId="2210104745" sldId="294"/>
        </pc:sldMkLst>
        <pc:picChg chg="add mod">
          <ac:chgData name="Josh Blaney" userId="S::jblaney1@uwyo.edu::da694ccb-8d21-4060-873a-4d2361a8a919" providerId="AD" clId="Web-{498B466A-74D6-4909-A6F5-BF9FD2D7A81C}" dt="2023-06-29T16:32:55.856" v="7" actId="1076"/>
          <ac:picMkLst>
            <pc:docMk/>
            <pc:sldMk cId="2210104745" sldId="294"/>
            <ac:picMk id="3" creationId="{B42D33F9-6B93-E8B8-7F5A-513CAA95FFA4}"/>
          </ac:picMkLst>
        </pc:picChg>
        <pc:picChg chg="add mod">
          <ac:chgData name="Josh Blaney" userId="S::jblaney1@uwyo.edu::da694ccb-8d21-4060-873a-4d2361a8a919" providerId="AD" clId="Web-{498B466A-74D6-4909-A6F5-BF9FD2D7A81C}" dt="2023-06-29T16:33:38.607" v="11" actId="1076"/>
          <ac:picMkLst>
            <pc:docMk/>
            <pc:sldMk cId="2210104745" sldId="294"/>
            <ac:picMk id="4" creationId="{FBB4AFE5-A534-DD63-C999-4BE4D05B7E65}"/>
          </ac:picMkLst>
        </pc:picChg>
        <pc:picChg chg="del">
          <ac:chgData name="Josh Blaney" userId="S::jblaney1@uwyo.edu::da694ccb-8d21-4060-873a-4d2361a8a919" providerId="AD" clId="Web-{498B466A-74D6-4909-A6F5-BF9FD2D7A81C}" dt="2023-06-29T16:30:38.433" v="0"/>
          <ac:picMkLst>
            <pc:docMk/>
            <pc:sldMk cId="2210104745" sldId="294"/>
            <ac:picMk id="5" creationId="{00000000-0000-0000-0000-000000000000}"/>
          </ac:picMkLst>
        </pc:picChg>
        <pc:picChg chg="del">
          <ac:chgData name="Josh Blaney" userId="S::jblaney1@uwyo.edu::da694ccb-8d21-4060-873a-4d2361a8a919" providerId="AD" clId="Web-{498B466A-74D6-4909-A6F5-BF9FD2D7A81C}" dt="2023-06-29T16:33:26.544" v="8"/>
          <ac:picMkLst>
            <pc:docMk/>
            <pc:sldMk cId="2210104745" sldId="294"/>
            <ac:picMk id="6" creationId="{00000000-0000-0000-0000-000000000000}"/>
          </ac:picMkLst>
        </pc:picChg>
      </pc:sldChg>
      <pc:sldChg chg="addSp delSp modSp">
        <pc:chgData name="Josh Blaney" userId="S::jblaney1@uwyo.edu::da694ccb-8d21-4060-873a-4d2361a8a919" providerId="AD" clId="Web-{498B466A-74D6-4909-A6F5-BF9FD2D7A81C}" dt="2023-06-29T16:37:42.063" v="35" actId="1076"/>
        <pc:sldMkLst>
          <pc:docMk/>
          <pc:sldMk cId="587935643" sldId="295"/>
        </pc:sldMkLst>
        <pc:picChg chg="del">
          <ac:chgData name="Josh Blaney" userId="S::jblaney1@uwyo.edu::da694ccb-8d21-4060-873a-4d2361a8a919" providerId="AD" clId="Web-{498B466A-74D6-4909-A6F5-BF9FD2D7A81C}" dt="2023-06-29T16:35:46.749" v="21"/>
          <ac:picMkLst>
            <pc:docMk/>
            <pc:sldMk cId="587935643" sldId="295"/>
            <ac:picMk id="3" creationId="{00000000-0000-0000-0000-000000000000}"/>
          </ac:picMkLst>
        </pc:picChg>
        <pc:picChg chg="mod">
          <ac:chgData name="Josh Blaney" userId="S::jblaney1@uwyo.edu::da694ccb-8d21-4060-873a-4d2361a8a919" providerId="AD" clId="Web-{498B466A-74D6-4909-A6F5-BF9FD2D7A81C}" dt="2023-06-29T16:37:42.063" v="35" actId="1076"/>
          <ac:picMkLst>
            <pc:docMk/>
            <pc:sldMk cId="587935643" sldId="295"/>
            <ac:picMk id="4" creationId="{00000000-0000-0000-0000-000000000000}"/>
          </ac:picMkLst>
        </pc:picChg>
        <pc:picChg chg="add mod">
          <ac:chgData name="Josh Blaney" userId="S::jblaney1@uwyo.edu::da694ccb-8d21-4060-873a-4d2361a8a919" providerId="AD" clId="Web-{498B466A-74D6-4909-A6F5-BF9FD2D7A81C}" dt="2023-06-29T16:36:51.078" v="30" actId="1076"/>
          <ac:picMkLst>
            <pc:docMk/>
            <pc:sldMk cId="587935643" sldId="295"/>
            <ac:picMk id="5" creationId="{7C8C9D1C-524C-EF38-E4C4-51E9094288FF}"/>
          </ac:picMkLst>
        </pc:picChg>
        <pc:picChg chg="add mod">
          <ac:chgData name="Josh Blaney" userId="S::jblaney1@uwyo.edu::da694ccb-8d21-4060-873a-4d2361a8a919" providerId="AD" clId="Web-{498B466A-74D6-4909-A6F5-BF9FD2D7A81C}" dt="2023-06-29T16:37:25.157" v="34" actId="1076"/>
          <ac:picMkLst>
            <pc:docMk/>
            <pc:sldMk cId="587935643" sldId="295"/>
            <ac:picMk id="6" creationId="{A3E6F43D-25F5-EEE7-15FE-239AB52E3C90}"/>
          </ac:picMkLst>
        </pc:picChg>
      </pc:sldChg>
      <pc:sldChg chg="addSp delSp modSp">
        <pc:chgData name="Josh Blaney" userId="S::jblaney1@uwyo.edu::da694ccb-8d21-4060-873a-4d2361a8a919" providerId="AD" clId="Web-{498B466A-74D6-4909-A6F5-BF9FD2D7A81C}" dt="2023-06-29T16:36:36.609" v="25"/>
        <pc:sldMkLst>
          <pc:docMk/>
          <pc:sldMk cId="1189843332" sldId="296"/>
        </pc:sldMkLst>
        <pc:picChg chg="del">
          <ac:chgData name="Josh Blaney" userId="S::jblaney1@uwyo.edu::da694ccb-8d21-4060-873a-4d2361a8a919" providerId="AD" clId="Web-{498B466A-74D6-4909-A6F5-BF9FD2D7A81C}" dt="2023-06-29T16:34:26.029" v="12"/>
          <ac:picMkLst>
            <pc:docMk/>
            <pc:sldMk cId="1189843332" sldId="296"/>
            <ac:picMk id="4" creationId="{00000000-0000-0000-0000-000000000000}"/>
          </ac:picMkLst>
        </pc:picChg>
        <pc:picChg chg="add mod">
          <ac:chgData name="Josh Blaney" userId="S::jblaney1@uwyo.edu::da694ccb-8d21-4060-873a-4d2361a8a919" providerId="AD" clId="Web-{498B466A-74D6-4909-A6F5-BF9FD2D7A81C}" dt="2023-06-29T16:34:40.920" v="15" actId="1076"/>
          <ac:picMkLst>
            <pc:docMk/>
            <pc:sldMk cId="1189843332" sldId="296"/>
            <ac:picMk id="5" creationId="{1E4AB04D-90EA-2E0E-3F19-C8A1F0E0CDE0}"/>
          </ac:picMkLst>
        </pc:picChg>
        <pc:picChg chg="add mod">
          <ac:chgData name="Josh Blaney" userId="S::jblaney1@uwyo.edu::da694ccb-8d21-4060-873a-4d2361a8a919" providerId="AD" clId="Web-{498B466A-74D6-4909-A6F5-BF9FD2D7A81C}" dt="2023-06-29T16:35:40.546" v="20" actId="1076"/>
          <ac:picMkLst>
            <pc:docMk/>
            <pc:sldMk cId="1189843332" sldId="296"/>
            <ac:picMk id="6" creationId="{1EE5AA26-DC00-A50F-F753-916A94549DF5}"/>
          </ac:picMkLst>
        </pc:picChg>
        <pc:picChg chg="del">
          <ac:chgData name="Josh Blaney" userId="S::jblaney1@uwyo.edu::da694ccb-8d21-4060-873a-4d2361a8a919" providerId="AD" clId="Web-{498B466A-74D6-4909-A6F5-BF9FD2D7A81C}" dt="2023-06-29T16:35:18.421" v="16"/>
          <ac:picMkLst>
            <pc:docMk/>
            <pc:sldMk cId="1189843332" sldId="296"/>
            <ac:picMk id="7" creationId="{00000000-0000-0000-0000-000000000000}"/>
          </ac:picMkLst>
        </pc:picChg>
        <pc:picChg chg="add del mod">
          <ac:chgData name="Josh Blaney" userId="S::jblaney1@uwyo.edu::da694ccb-8d21-4060-873a-4d2361a8a919" providerId="AD" clId="Web-{498B466A-74D6-4909-A6F5-BF9FD2D7A81C}" dt="2023-06-29T16:36:36.609" v="25"/>
          <ac:picMkLst>
            <pc:docMk/>
            <pc:sldMk cId="1189843332" sldId="296"/>
            <ac:picMk id="8" creationId="{81400AEF-710F-6B97-6225-682220798B5B}"/>
          </ac:picMkLst>
        </pc:picChg>
      </pc:sldChg>
    </pc:docChg>
  </pc:docChgLst>
  <pc:docChgLst>
    <pc:chgData name="Josh Blaney" userId="S::jblaney1@uwyo.edu::da694ccb-8d21-4060-873a-4d2361a8a919" providerId="AD" clId="Web-{1238E199-5B79-4895-8B35-DF2C2AD28278}"/>
    <pc:docChg chg="modSld">
      <pc:chgData name="Josh Blaney" userId="S::jblaney1@uwyo.edu::da694ccb-8d21-4060-873a-4d2361a8a919" providerId="AD" clId="Web-{1238E199-5B79-4895-8B35-DF2C2AD28278}" dt="2023-07-06T18:56:50.821" v="39" actId="1076"/>
      <pc:docMkLst>
        <pc:docMk/>
      </pc:docMkLst>
      <pc:sldChg chg="addSp delSp modSp">
        <pc:chgData name="Josh Blaney" userId="S::jblaney1@uwyo.edu::da694ccb-8d21-4060-873a-4d2361a8a919" providerId="AD" clId="Web-{1238E199-5B79-4895-8B35-DF2C2AD28278}" dt="2023-07-06T18:52:10.771" v="9" actId="1076"/>
        <pc:sldMkLst>
          <pc:docMk/>
          <pc:sldMk cId="2210104745" sldId="294"/>
        </pc:sldMkLst>
        <pc:picChg chg="del">
          <ac:chgData name="Josh Blaney" userId="S::jblaney1@uwyo.edu::da694ccb-8d21-4060-873a-4d2361a8a919" providerId="AD" clId="Web-{1238E199-5B79-4895-8B35-DF2C2AD28278}" dt="2023-07-06T18:51:11.036" v="0"/>
          <ac:picMkLst>
            <pc:docMk/>
            <pc:sldMk cId="2210104745" sldId="294"/>
            <ac:picMk id="3" creationId="{B42D33F9-6B93-E8B8-7F5A-513CAA95FFA4}"/>
          </ac:picMkLst>
        </pc:picChg>
        <pc:picChg chg="del">
          <ac:chgData name="Josh Blaney" userId="S::jblaney1@uwyo.edu::da694ccb-8d21-4060-873a-4d2361a8a919" providerId="AD" clId="Web-{1238E199-5B79-4895-8B35-DF2C2AD28278}" dt="2023-07-06T18:52:03.240" v="8"/>
          <ac:picMkLst>
            <pc:docMk/>
            <pc:sldMk cId="2210104745" sldId="294"/>
            <ac:picMk id="4" creationId="{FBB4AFE5-A534-DD63-C999-4BE4D05B7E65}"/>
          </ac:picMkLst>
        </pc:picChg>
        <pc:picChg chg="add mod">
          <ac:chgData name="Josh Blaney" userId="S::jblaney1@uwyo.edu::da694ccb-8d21-4060-873a-4d2361a8a919" providerId="AD" clId="Web-{1238E199-5B79-4895-8B35-DF2C2AD28278}" dt="2023-07-06T18:51:33.365" v="4" actId="1076"/>
          <ac:picMkLst>
            <pc:docMk/>
            <pc:sldMk cId="2210104745" sldId="294"/>
            <ac:picMk id="5" creationId="{27C5E575-5DAF-BEBB-241A-17FB0BEDE035}"/>
          </ac:picMkLst>
        </pc:picChg>
        <pc:picChg chg="add mod">
          <ac:chgData name="Josh Blaney" userId="S::jblaney1@uwyo.edu::da694ccb-8d21-4060-873a-4d2361a8a919" providerId="AD" clId="Web-{1238E199-5B79-4895-8B35-DF2C2AD28278}" dt="2023-07-06T18:52:10.771" v="9" actId="1076"/>
          <ac:picMkLst>
            <pc:docMk/>
            <pc:sldMk cId="2210104745" sldId="294"/>
            <ac:picMk id="6" creationId="{5A3183EF-76D6-11F6-6825-C13D07DE272A}"/>
          </ac:picMkLst>
        </pc:picChg>
      </pc:sldChg>
      <pc:sldChg chg="addSp delSp modSp">
        <pc:chgData name="Josh Blaney" userId="S::jblaney1@uwyo.edu::da694ccb-8d21-4060-873a-4d2361a8a919" providerId="AD" clId="Web-{1238E199-5B79-4895-8B35-DF2C2AD28278}" dt="2023-07-06T18:56:50.821" v="39" actId="1076"/>
        <pc:sldMkLst>
          <pc:docMk/>
          <pc:sldMk cId="587935643" sldId="295"/>
        </pc:sldMkLst>
        <pc:picChg chg="add mod">
          <ac:chgData name="Josh Blaney" userId="S::jblaney1@uwyo.edu::da694ccb-8d21-4060-873a-4d2361a8a919" providerId="AD" clId="Web-{1238E199-5B79-4895-8B35-DF2C2AD28278}" dt="2023-07-06T18:55:36.945" v="30" actId="1076"/>
          <ac:picMkLst>
            <pc:docMk/>
            <pc:sldMk cId="587935643" sldId="295"/>
            <ac:picMk id="3" creationId="{19108562-BCA0-5E80-4B10-D0F566AFACAF}"/>
          </ac:picMkLst>
        </pc:picChg>
        <pc:picChg chg="del">
          <ac:chgData name="Josh Blaney" userId="S::jblaney1@uwyo.edu::da694ccb-8d21-4060-873a-4d2361a8a919" providerId="AD" clId="Web-{1238E199-5B79-4895-8B35-DF2C2AD28278}" dt="2023-07-06T18:56:17.461" v="36"/>
          <ac:picMkLst>
            <pc:docMk/>
            <pc:sldMk cId="587935643" sldId="295"/>
            <ac:picMk id="4" creationId="{00000000-0000-0000-0000-000000000000}"/>
          </ac:picMkLst>
        </pc:picChg>
        <pc:picChg chg="del">
          <ac:chgData name="Josh Blaney" userId="S::jblaney1@uwyo.edu::da694ccb-8d21-4060-873a-4d2361a8a919" providerId="AD" clId="Web-{1238E199-5B79-4895-8B35-DF2C2AD28278}" dt="2023-07-06T18:55:18.460" v="26"/>
          <ac:picMkLst>
            <pc:docMk/>
            <pc:sldMk cId="587935643" sldId="295"/>
            <ac:picMk id="5" creationId="{7C8C9D1C-524C-EF38-E4C4-51E9094288FF}"/>
          </ac:picMkLst>
        </pc:picChg>
        <pc:picChg chg="del">
          <ac:chgData name="Josh Blaney" userId="S::jblaney1@uwyo.edu::da694ccb-8d21-4060-873a-4d2361a8a919" providerId="AD" clId="Web-{1238E199-5B79-4895-8B35-DF2C2AD28278}" dt="2023-07-06T18:56:05.398" v="34"/>
          <ac:picMkLst>
            <pc:docMk/>
            <pc:sldMk cId="587935643" sldId="295"/>
            <ac:picMk id="6" creationId="{A3E6F43D-25F5-EEE7-15FE-239AB52E3C90}"/>
          </ac:picMkLst>
        </pc:picChg>
        <pc:picChg chg="add mod">
          <ac:chgData name="Josh Blaney" userId="S::jblaney1@uwyo.edu::da694ccb-8d21-4060-873a-4d2361a8a919" providerId="AD" clId="Web-{1238E199-5B79-4895-8B35-DF2C2AD28278}" dt="2023-07-06T18:56:15.430" v="35" actId="1076"/>
          <ac:picMkLst>
            <pc:docMk/>
            <pc:sldMk cId="587935643" sldId="295"/>
            <ac:picMk id="7" creationId="{AA5BDBD0-42ED-5D23-2D15-BBB9932D1A77}"/>
          </ac:picMkLst>
        </pc:picChg>
        <pc:picChg chg="add mod">
          <ac:chgData name="Josh Blaney" userId="S::jblaney1@uwyo.edu::da694ccb-8d21-4060-873a-4d2361a8a919" providerId="AD" clId="Web-{1238E199-5B79-4895-8B35-DF2C2AD28278}" dt="2023-07-06T18:56:50.821" v="39" actId="1076"/>
          <ac:picMkLst>
            <pc:docMk/>
            <pc:sldMk cId="587935643" sldId="295"/>
            <ac:picMk id="8" creationId="{0241D68E-4DEE-C274-DFD7-C708107F79A8}"/>
          </ac:picMkLst>
        </pc:picChg>
      </pc:sldChg>
      <pc:sldChg chg="addSp delSp modSp">
        <pc:chgData name="Josh Blaney" userId="S::jblaney1@uwyo.edu::da694ccb-8d21-4060-873a-4d2361a8a919" providerId="AD" clId="Web-{1238E199-5B79-4895-8B35-DF2C2AD28278}" dt="2023-07-06T18:54:47.507" v="23" actId="1076"/>
        <pc:sldMkLst>
          <pc:docMk/>
          <pc:sldMk cId="1189843332" sldId="296"/>
        </pc:sldMkLst>
        <pc:picChg chg="del">
          <ac:chgData name="Josh Blaney" userId="S::jblaney1@uwyo.edu::da694ccb-8d21-4060-873a-4d2361a8a919" providerId="AD" clId="Web-{1238E199-5B79-4895-8B35-DF2C2AD28278}" dt="2023-07-06T18:52:33.459" v="10"/>
          <ac:picMkLst>
            <pc:docMk/>
            <pc:sldMk cId="1189843332" sldId="296"/>
            <ac:picMk id="3" creationId="{00000000-0000-0000-0000-000000000000}"/>
          </ac:picMkLst>
        </pc:picChg>
        <pc:picChg chg="add mod">
          <ac:chgData name="Josh Blaney" userId="S::jblaney1@uwyo.edu::da694ccb-8d21-4060-873a-4d2361a8a919" providerId="AD" clId="Web-{1238E199-5B79-4895-8B35-DF2C2AD28278}" dt="2023-07-06T18:52:49.568" v="13" actId="1076"/>
          <ac:picMkLst>
            <pc:docMk/>
            <pc:sldMk cId="1189843332" sldId="296"/>
            <ac:picMk id="4" creationId="{F628B4C2-4F89-51B5-E1BF-395B645737AF}"/>
          </ac:picMkLst>
        </pc:picChg>
        <pc:picChg chg="del">
          <ac:chgData name="Josh Blaney" userId="S::jblaney1@uwyo.edu::da694ccb-8d21-4060-873a-4d2361a8a919" providerId="AD" clId="Web-{1238E199-5B79-4895-8B35-DF2C2AD28278}" dt="2023-07-06T18:53:14.100" v="14"/>
          <ac:picMkLst>
            <pc:docMk/>
            <pc:sldMk cId="1189843332" sldId="296"/>
            <ac:picMk id="5" creationId="{1E4AB04D-90EA-2E0E-3F19-C8A1F0E0CDE0}"/>
          </ac:picMkLst>
        </pc:picChg>
        <pc:picChg chg="del">
          <ac:chgData name="Josh Blaney" userId="S::jblaney1@uwyo.edu::da694ccb-8d21-4060-873a-4d2361a8a919" providerId="AD" clId="Web-{1238E199-5B79-4895-8B35-DF2C2AD28278}" dt="2023-07-06T18:53:38.085" v="19"/>
          <ac:picMkLst>
            <pc:docMk/>
            <pc:sldMk cId="1189843332" sldId="296"/>
            <ac:picMk id="6" creationId="{1EE5AA26-DC00-A50F-F753-916A94549DF5}"/>
          </ac:picMkLst>
        </pc:picChg>
        <pc:picChg chg="add mod">
          <ac:chgData name="Josh Blaney" userId="S::jblaney1@uwyo.edu::da694ccb-8d21-4060-873a-4d2361a8a919" providerId="AD" clId="Web-{1238E199-5B79-4895-8B35-DF2C2AD28278}" dt="2023-07-06T18:53:35.178" v="18" actId="1076"/>
          <ac:picMkLst>
            <pc:docMk/>
            <pc:sldMk cId="1189843332" sldId="296"/>
            <ac:picMk id="7" creationId="{DA45AEE6-E399-CEBF-AF26-ABCDE0C31131}"/>
          </ac:picMkLst>
        </pc:picChg>
        <pc:picChg chg="add mod">
          <ac:chgData name="Josh Blaney" userId="S::jblaney1@uwyo.edu::da694ccb-8d21-4060-873a-4d2361a8a919" providerId="AD" clId="Web-{1238E199-5B79-4895-8B35-DF2C2AD28278}" dt="2023-07-06T18:54:47.507" v="23" actId="1076"/>
          <ac:picMkLst>
            <pc:docMk/>
            <pc:sldMk cId="1189843332" sldId="296"/>
            <ac:picMk id="8" creationId="{B2877DD5-CBAB-DF36-0BB2-B1CAE5086226}"/>
          </ac:picMkLst>
        </pc:picChg>
      </pc:sldChg>
    </pc:docChg>
  </pc:docChgLst>
  <pc:docChgLst>
    <pc:chgData name="Varun Bharadwaj" userId="S::vbharadw@uwyo.edu::8ae5af43-bb6e-4c61-a4b3-ad200fb5d4a3" providerId="AD" clId="Web-{36ECB8BD-2327-45A4-8E1B-64B2C07D85D7}"/>
    <pc:docChg chg="modSld">
      <pc:chgData name="Varun Bharadwaj" userId="S::vbharadw@uwyo.edu::8ae5af43-bb6e-4c61-a4b3-ad200fb5d4a3" providerId="AD" clId="Web-{36ECB8BD-2327-45A4-8E1B-64B2C07D85D7}" dt="2023-07-03T15:06:50.331" v="26" actId="20577"/>
      <pc:docMkLst>
        <pc:docMk/>
      </pc:docMkLst>
      <pc:sldChg chg="modSp">
        <pc:chgData name="Varun Bharadwaj" userId="S::vbharadw@uwyo.edu::8ae5af43-bb6e-4c61-a4b3-ad200fb5d4a3" providerId="AD" clId="Web-{36ECB8BD-2327-45A4-8E1B-64B2C07D85D7}" dt="2023-07-03T15:04:46.775" v="11" actId="20577"/>
        <pc:sldMkLst>
          <pc:docMk/>
          <pc:sldMk cId="3706902685" sldId="271"/>
        </pc:sldMkLst>
        <pc:spChg chg="mod">
          <ac:chgData name="Varun Bharadwaj" userId="S::vbharadw@uwyo.edu::8ae5af43-bb6e-4c61-a4b3-ad200fb5d4a3" providerId="AD" clId="Web-{36ECB8BD-2327-45A4-8E1B-64B2C07D85D7}" dt="2023-07-03T15:04:46.775" v="11" actId="20577"/>
          <ac:spMkLst>
            <pc:docMk/>
            <pc:sldMk cId="3706902685" sldId="271"/>
            <ac:spMk id="3" creationId="{00000000-0000-0000-0000-000000000000}"/>
          </ac:spMkLst>
        </pc:spChg>
      </pc:sldChg>
      <pc:sldChg chg="modSp">
        <pc:chgData name="Varun Bharadwaj" userId="S::vbharadw@uwyo.edu::8ae5af43-bb6e-4c61-a4b3-ad200fb5d4a3" providerId="AD" clId="Web-{36ECB8BD-2327-45A4-8E1B-64B2C07D85D7}" dt="2023-07-03T15:05:57.077" v="20" actId="20577"/>
        <pc:sldMkLst>
          <pc:docMk/>
          <pc:sldMk cId="1446833239" sldId="281"/>
        </pc:sldMkLst>
        <pc:spChg chg="mod">
          <ac:chgData name="Varun Bharadwaj" userId="S::vbharadw@uwyo.edu::8ae5af43-bb6e-4c61-a4b3-ad200fb5d4a3" providerId="AD" clId="Web-{36ECB8BD-2327-45A4-8E1B-64B2C07D85D7}" dt="2023-07-03T15:05:57.077" v="20" actId="20577"/>
          <ac:spMkLst>
            <pc:docMk/>
            <pc:sldMk cId="1446833239" sldId="281"/>
            <ac:spMk id="3" creationId="{00000000-0000-0000-0000-000000000000}"/>
          </ac:spMkLst>
        </pc:spChg>
      </pc:sldChg>
      <pc:sldChg chg="modSp">
        <pc:chgData name="Varun Bharadwaj" userId="S::vbharadw@uwyo.edu::8ae5af43-bb6e-4c61-a4b3-ad200fb5d4a3" providerId="AD" clId="Web-{36ECB8BD-2327-45A4-8E1B-64B2C07D85D7}" dt="2023-07-03T15:06:19.282" v="21" actId="20577"/>
        <pc:sldMkLst>
          <pc:docMk/>
          <pc:sldMk cId="2363410386" sldId="282"/>
        </pc:sldMkLst>
        <pc:spChg chg="mod">
          <ac:chgData name="Varun Bharadwaj" userId="S::vbharadw@uwyo.edu::8ae5af43-bb6e-4c61-a4b3-ad200fb5d4a3" providerId="AD" clId="Web-{36ECB8BD-2327-45A4-8E1B-64B2C07D85D7}" dt="2023-07-03T15:06:19.282" v="21" actId="20577"/>
          <ac:spMkLst>
            <pc:docMk/>
            <pc:sldMk cId="2363410386" sldId="282"/>
            <ac:spMk id="3" creationId="{00000000-0000-0000-0000-000000000000}"/>
          </ac:spMkLst>
        </pc:spChg>
      </pc:sldChg>
      <pc:sldChg chg="modSp">
        <pc:chgData name="Varun Bharadwaj" userId="S::vbharadw@uwyo.edu::8ae5af43-bb6e-4c61-a4b3-ad200fb5d4a3" providerId="AD" clId="Web-{36ECB8BD-2327-45A4-8E1B-64B2C07D85D7}" dt="2023-07-03T15:06:50.331" v="26" actId="20577"/>
        <pc:sldMkLst>
          <pc:docMk/>
          <pc:sldMk cId="506943466" sldId="288"/>
        </pc:sldMkLst>
        <pc:spChg chg="mod">
          <ac:chgData name="Varun Bharadwaj" userId="S::vbharadw@uwyo.edu::8ae5af43-bb6e-4c61-a4b3-ad200fb5d4a3" providerId="AD" clId="Web-{36ECB8BD-2327-45A4-8E1B-64B2C07D85D7}" dt="2023-07-03T15:06:50.331" v="26" actId="20577"/>
          <ac:spMkLst>
            <pc:docMk/>
            <pc:sldMk cId="506943466" sldId="28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39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812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679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118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859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205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7686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4110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694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307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50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610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984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07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34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377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935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7/6/2023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878067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 using DEEP Neural networks – Part 1</a:t>
            </a:r>
          </a:p>
        </p:txBody>
      </p:sp>
      <p:sp>
        <p:nvSpPr>
          <p:cNvPr id="5" name="Content Placeholder 4"/>
          <p:cNvSpPr>
            <a:spLocks noGrp="1"/>
          </p:cNvSpPr>
          <p:nvPr>
            <p:ph sz="quarter" idx="13"/>
          </p:nvPr>
        </p:nvSpPr>
        <p:spPr>
          <a:xfrm>
            <a:off x="913774" y="1903616"/>
            <a:ext cx="10363826" cy="4713316"/>
          </a:xfrm>
        </p:spPr>
        <p:txBody>
          <a:bodyPr>
            <a:normAutofit/>
          </a:bodyPr>
          <a:lstStyle/>
          <a:p>
            <a:pPr marL="0" indent="0">
              <a:buNone/>
            </a:pPr>
            <a:r>
              <a:rPr lang="en-US" b="1" i="1" dirty="0"/>
              <a:t>Topics:</a:t>
            </a:r>
          </a:p>
          <a:p>
            <a:pPr lvl="1"/>
            <a:r>
              <a:rPr lang="en-US" sz="2400" cap="none" dirty="0"/>
              <a:t>Logistic regression</a:t>
            </a:r>
          </a:p>
          <a:p>
            <a:pPr lvl="1"/>
            <a:r>
              <a:rPr lang="en-US" sz="2400" cap="none" dirty="0"/>
              <a:t>Neuron with complex activation functions</a:t>
            </a:r>
          </a:p>
          <a:p>
            <a:pPr lvl="1"/>
            <a:r>
              <a:rPr lang="en-US" sz="2400" cap="none" dirty="0"/>
              <a:t>Delta learning rule or </a:t>
            </a:r>
            <a:r>
              <a:rPr lang="en-US" sz="2400" cap="none" dirty="0" err="1"/>
              <a:t>Adaline</a:t>
            </a:r>
            <a:r>
              <a:rPr lang="en-US" sz="2400" cap="none" dirty="0"/>
              <a:t> network</a:t>
            </a:r>
          </a:p>
          <a:p>
            <a:pPr lvl="1"/>
            <a:r>
              <a:rPr lang="en-US" sz="2400" cap="none" dirty="0"/>
              <a:t>Iris Classification</a:t>
            </a:r>
          </a:p>
          <a:p>
            <a:pPr marL="0" indent="0">
              <a:buNone/>
            </a:pPr>
            <a:endParaRPr lang="en-US" sz="2400" dirty="0"/>
          </a:p>
        </p:txBody>
      </p:sp>
    </p:spTree>
    <p:extLst>
      <p:ext uri="{BB962C8B-B14F-4D97-AF65-F5344CB8AC3E}">
        <p14:creationId xmlns:p14="http://schemas.microsoft.com/office/powerpoint/2010/main" val="76348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Training</a:t>
            </a:r>
          </a:p>
        </p:txBody>
      </p:sp>
    </p:spTree>
    <p:extLst>
      <p:ext uri="{BB962C8B-B14F-4D97-AF65-F5344CB8AC3E}">
        <p14:creationId xmlns:p14="http://schemas.microsoft.com/office/powerpoint/2010/main" val="286107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 training with delta rule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803862"/>
                <a:ext cx="10363826" cy="4530436"/>
              </a:xfrm>
            </p:spPr>
            <p:txBody>
              <a:bodyPr/>
              <a:lstStyle/>
              <a:p>
                <a:pPr>
                  <a:spcBef>
                    <a:spcPts val="0"/>
                  </a:spcBef>
                </a:pPr>
                <a:r>
                  <a:rPr lang="en-US" cap="none" dirty="0"/>
                  <a:t>A single Neuron with Non-Linear or Continuous Activation function can be used to implement binary logistic regression, where there are only two possible outcomes.</a:t>
                </a:r>
              </a:p>
              <a:p>
                <a:pPr>
                  <a:spcBef>
                    <a:spcPts val="0"/>
                  </a:spcBef>
                </a:pPr>
                <a:r>
                  <a:rPr lang="en-US" cap="none" dirty="0"/>
                  <a:t>Error or Cost or Loss Function is defined as </a:t>
                </a:r>
              </a:p>
              <a:p>
                <a:pPr marL="0" indent="0" algn="ctr">
                  <a:spcBef>
                    <a:spcPts val="0"/>
                  </a:spcBef>
                  <a:buNone/>
                </a:pPr>
                <a14:m>
                  <m:oMath xmlns:m="http://schemas.openxmlformats.org/officeDocument/2006/math">
                    <m:r>
                      <a:rPr lang="en-US" b="1" i="1" cap="none" smtClean="0">
                        <a:solidFill>
                          <a:srgbClr val="00B050"/>
                        </a:solidFill>
                        <a:latin typeface="Cambria Math" panose="02040503050406030204" pitchFamily="18" charset="0"/>
                      </a:rPr>
                      <m:t>𝑬</m:t>
                    </m:r>
                    <m:d>
                      <m:dPr>
                        <m:ctrlPr>
                          <a:rPr lang="en-US" b="1" i="1" cap="none" smtClean="0">
                            <a:solidFill>
                              <a:srgbClr val="00B050"/>
                            </a:solidFill>
                            <a:latin typeface="Cambria Math" panose="02040503050406030204" pitchFamily="18" charset="0"/>
                          </a:rPr>
                        </m:ctrlPr>
                      </m:dPr>
                      <m:e>
                        <m:r>
                          <a:rPr lang="en-US" b="1" i="1" cap="none" smtClean="0">
                            <a:solidFill>
                              <a:srgbClr val="00B050"/>
                            </a:solidFill>
                            <a:latin typeface="Cambria Math" panose="02040503050406030204" pitchFamily="18" charset="0"/>
                          </a:rPr>
                          <m:t>𝑾</m:t>
                        </m:r>
                      </m:e>
                    </m:d>
                    <m:r>
                      <a:rPr lang="en-US" b="1" i="1" cap="none" smtClean="0">
                        <a:solidFill>
                          <a:srgbClr val="00B050"/>
                        </a:solidFill>
                        <a:latin typeface="Cambria Math" panose="02040503050406030204" pitchFamily="18" charset="0"/>
                      </a:rPr>
                      <m:t>=</m:t>
                    </m:r>
                    <m:r>
                      <a:rPr lang="en-US" b="1" i="1" cap="none" smtClean="0">
                        <a:solidFill>
                          <a:srgbClr val="00B050"/>
                        </a:solidFill>
                        <a:latin typeface="Cambria Math" panose="02040503050406030204" pitchFamily="18" charset="0"/>
                      </a:rPr>
                      <m:t>𝑪</m:t>
                    </m:r>
                    <m:d>
                      <m:dPr>
                        <m:ctrlPr>
                          <a:rPr lang="en-US" b="1" i="1" cap="none" smtClean="0">
                            <a:solidFill>
                              <a:srgbClr val="00B050"/>
                            </a:solidFill>
                            <a:latin typeface="Cambria Math" panose="02040503050406030204" pitchFamily="18" charset="0"/>
                          </a:rPr>
                        </m:ctrlPr>
                      </m:dPr>
                      <m:e>
                        <m:r>
                          <a:rPr lang="en-US" b="1" i="1" cap="none" smtClean="0">
                            <a:solidFill>
                              <a:srgbClr val="00B050"/>
                            </a:solidFill>
                            <a:latin typeface="Cambria Math" panose="02040503050406030204" pitchFamily="18" charset="0"/>
                          </a:rPr>
                          <m:t>𝑾</m:t>
                        </m:r>
                      </m:e>
                    </m:d>
                    <m:r>
                      <a:rPr lang="en-US" b="1" i="1" cap="none" smtClean="0">
                        <a:solidFill>
                          <a:srgbClr val="00B050"/>
                        </a:solidFill>
                        <a:latin typeface="Cambria Math" panose="02040503050406030204" pitchFamily="18" charset="0"/>
                      </a:rPr>
                      <m:t>=</m:t>
                    </m:r>
                    <m:r>
                      <a:rPr lang="en-US" b="1" i="1" cap="none" smtClean="0">
                        <a:solidFill>
                          <a:srgbClr val="00B050"/>
                        </a:solidFill>
                        <a:latin typeface="Cambria Math" panose="02040503050406030204" pitchFamily="18" charset="0"/>
                      </a:rPr>
                      <m:t>𝑳</m:t>
                    </m:r>
                    <m:d>
                      <m:dPr>
                        <m:ctrlPr>
                          <a:rPr lang="en-US" b="1" i="1" cap="none" smtClean="0">
                            <a:solidFill>
                              <a:srgbClr val="00B050"/>
                            </a:solidFill>
                            <a:latin typeface="Cambria Math" panose="02040503050406030204" pitchFamily="18" charset="0"/>
                          </a:rPr>
                        </m:ctrlPr>
                      </m:dPr>
                      <m:e>
                        <m:r>
                          <a:rPr lang="en-US" b="1" i="1" cap="none" smtClean="0">
                            <a:solidFill>
                              <a:srgbClr val="00B050"/>
                            </a:solidFill>
                            <a:latin typeface="Cambria Math" panose="02040503050406030204" pitchFamily="18" charset="0"/>
                          </a:rPr>
                          <m:t>𝑾</m:t>
                        </m:r>
                      </m:e>
                    </m:d>
                    <m:r>
                      <a:rPr lang="en-US" b="1" i="1" cap="none" smtClean="0">
                        <a:solidFill>
                          <a:srgbClr val="00B050"/>
                        </a:solidFill>
                        <a:latin typeface="Cambria Math" panose="02040503050406030204" pitchFamily="18" charset="0"/>
                      </a:rPr>
                      <m:t>=</m:t>
                    </m:r>
                    <m:f>
                      <m:fPr>
                        <m:ctrlPr>
                          <a:rPr lang="en-US" b="1" i="1" cap="none" smtClean="0">
                            <a:solidFill>
                              <a:srgbClr val="00B050"/>
                            </a:solidFill>
                            <a:latin typeface="Cambria Math" panose="02040503050406030204" pitchFamily="18" charset="0"/>
                          </a:rPr>
                        </m:ctrlPr>
                      </m:fPr>
                      <m:num>
                        <m:r>
                          <a:rPr lang="en-US" b="1" i="1" cap="none" smtClean="0">
                            <a:solidFill>
                              <a:srgbClr val="00B050"/>
                            </a:solidFill>
                            <a:latin typeface="Cambria Math" panose="02040503050406030204" pitchFamily="18" charset="0"/>
                          </a:rPr>
                          <m:t>𝟏</m:t>
                        </m:r>
                      </m:num>
                      <m:den>
                        <m:r>
                          <a:rPr lang="en-US" b="1" i="1" cap="none" smtClean="0">
                            <a:solidFill>
                              <a:srgbClr val="00B050"/>
                            </a:solidFill>
                            <a:latin typeface="Cambria Math" panose="02040503050406030204" pitchFamily="18" charset="0"/>
                          </a:rPr>
                          <m:t>𝟐</m:t>
                        </m:r>
                      </m:den>
                    </m:f>
                    <m:sSup>
                      <m:sSupPr>
                        <m:ctrlPr>
                          <a:rPr lang="en-US" b="1" i="1" cap="none" smtClean="0">
                            <a:solidFill>
                              <a:srgbClr val="00B050"/>
                            </a:solidFill>
                            <a:latin typeface="Cambria Math" panose="02040503050406030204" pitchFamily="18" charset="0"/>
                          </a:rPr>
                        </m:ctrlPr>
                      </m:sSupPr>
                      <m:e>
                        <m:d>
                          <m:dPr>
                            <m:ctrlPr>
                              <a:rPr lang="en-US" b="1" i="1" cap="none" smtClean="0">
                                <a:solidFill>
                                  <a:srgbClr val="00B050"/>
                                </a:solidFill>
                                <a:latin typeface="Cambria Math" panose="02040503050406030204" pitchFamily="18" charset="0"/>
                              </a:rPr>
                            </m:ctrlPr>
                          </m:dPr>
                          <m:e>
                            <m:r>
                              <a:rPr lang="en-US" b="1" i="1" cap="none" smtClean="0">
                                <a:solidFill>
                                  <a:srgbClr val="00B050"/>
                                </a:solidFill>
                                <a:latin typeface="Cambria Math" panose="02040503050406030204" pitchFamily="18" charset="0"/>
                              </a:rPr>
                              <m:t>𝒀</m:t>
                            </m:r>
                            <m:r>
                              <a:rPr lang="en-US" b="1" i="1" cap="none" smtClean="0">
                                <a:solidFill>
                                  <a:srgbClr val="00B050"/>
                                </a:solidFill>
                                <a:latin typeface="Cambria Math" panose="02040503050406030204" pitchFamily="18" charset="0"/>
                              </a:rPr>
                              <m:t>−</m:t>
                            </m:r>
                            <m:acc>
                              <m:accPr>
                                <m:chr m:val="̂"/>
                                <m:ctrlPr>
                                  <a:rPr lang="en-US" b="1" i="1" cap="none" smtClean="0">
                                    <a:solidFill>
                                      <a:srgbClr val="00B050"/>
                                    </a:solidFill>
                                    <a:latin typeface="Cambria Math" panose="02040503050406030204" pitchFamily="18" charset="0"/>
                                  </a:rPr>
                                </m:ctrlPr>
                              </m:accPr>
                              <m:e>
                                <m:r>
                                  <a:rPr lang="en-US" b="1" i="1" cap="none" smtClean="0">
                                    <a:solidFill>
                                      <a:srgbClr val="00B050"/>
                                    </a:solidFill>
                                    <a:latin typeface="Cambria Math" panose="02040503050406030204" pitchFamily="18" charset="0"/>
                                  </a:rPr>
                                  <m:t>𝒀</m:t>
                                </m:r>
                              </m:e>
                            </m:acc>
                          </m:e>
                        </m:d>
                      </m:e>
                      <m:sup>
                        <m:r>
                          <a:rPr lang="en-US" b="1" i="1" cap="none" smtClean="0">
                            <a:solidFill>
                              <a:srgbClr val="00B050"/>
                            </a:solidFill>
                            <a:latin typeface="Cambria Math" panose="02040503050406030204" pitchFamily="18" charset="0"/>
                          </a:rPr>
                          <m:t>𝟐</m:t>
                        </m:r>
                      </m:sup>
                    </m:sSup>
                  </m:oMath>
                </a14:m>
                <a:r>
                  <a:rPr lang="en-US" b="1" cap="none" dirty="0">
                    <a:solidFill>
                      <a:srgbClr val="00B050"/>
                    </a:solidFill>
                  </a:rPr>
                  <a:t> , </a:t>
                </a:r>
              </a:p>
              <a:p>
                <a:pPr marL="0" indent="0" algn="ctr">
                  <a:spcBef>
                    <a:spcPts val="0"/>
                  </a:spcBef>
                  <a:buNone/>
                </a:pPr>
                <a:r>
                  <a:rPr lang="en-US" b="1" cap="none" dirty="0">
                    <a:solidFill>
                      <a:srgbClr val="00B050"/>
                    </a:solidFill>
                  </a:rPr>
                  <a:t>is defined as a function of the weights and is always positive</a:t>
                </a:r>
              </a:p>
              <a:p>
                <a:pPr>
                  <a:spcBef>
                    <a:spcPts val="0"/>
                  </a:spcBef>
                </a:pPr>
                <a:endParaRPr lang="en-US" cap="none" dirty="0"/>
              </a:p>
              <a:p>
                <a:pPr>
                  <a:spcBef>
                    <a:spcPts val="0"/>
                  </a:spcBef>
                </a:pPr>
                <a:r>
                  <a:rPr lang="en-US" cap="none" dirty="0"/>
                  <a:t>The goal of the Delta Rule is to minimize the Error Function  </a:t>
                </a:r>
                <a14:m>
                  <m:oMath xmlns:m="http://schemas.openxmlformats.org/officeDocument/2006/math">
                    <m:r>
                      <a:rPr lang="en-US" i="1" cap="none">
                        <a:latin typeface="Cambria Math" panose="02040503050406030204" pitchFamily="18" charset="0"/>
                      </a:rPr>
                      <m:t>𝐸</m:t>
                    </m:r>
                    <m:d>
                      <m:dPr>
                        <m:ctrlPr>
                          <a:rPr lang="en-US" i="1" cap="none">
                            <a:latin typeface="Cambria Math" panose="02040503050406030204" pitchFamily="18" charset="0"/>
                          </a:rPr>
                        </m:ctrlPr>
                      </m:dPr>
                      <m:e>
                        <m:r>
                          <a:rPr lang="en-US" i="1" cap="none">
                            <a:latin typeface="Cambria Math" panose="02040503050406030204" pitchFamily="18" charset="0"/>
                          </a:rPr>
                          <m:t>𝑊</m:t>
                        </m:r>
                      </m:e>
                    </m:d>
                  </m:oMath>
                </a14:m>
                <a:r>
                  <a:rPr lang="en-US" cap="none" dirty="0"/>
                  <a:t> by changing the weights of the neuron</a:t>
                </a:r>
              </a:p>
              <a:p>
                <a:pPr>
                  <a:spcBef>
                    <a:spcPts val="0"/>
                  </a:spcBef>
                </a:pPr>
                <a:r>
                  <a:rPr lang="en-US" cap="none" dirty="0"/>
                  <a:t>Minimization is performed by determining the gradient or first derivative of the Error function </a:t>
                </a:r>
                <a14:m>
                  <m:oMath xmlns:m="http://schemas.openxmlformats.org/officeDocument/2006/math">
                    <m:r>
                      <a:rPr lang="en-US" i="1" cap="none">
                        <a:latin typeface="Cambria Math" panose="02040503050406030204" pitchFamily="18" charset="0"/>
                      </a:rPr>
                      <m:t>𝐸</m:t>
                    </m:r>
                    <m:d>
                      <m:dPr>
                        <m:ctrlPr>
                          <a:rPr lang="en-US" i="1" cap="none">
                            <a:latin typeface="Cambria Math" panose="02040503050406030204" pitchFamily="18" charset="0"/>
                          </a:rPr>
                        </m:ctrlPr>
                      </m:dPr>
                      <m:e>
                        <m:r>
                          <a:rPr lang="en-US" i="1" cap="none">
                            <a:latin typeface="Cambria Math" panose="02040503050406030204" pitchFamily="18" charset="0"/>
                          </a:rPr>
                          <m:t>𝑊</m:t>
                        </m:r>
                      </m:e>
                    </m:d>
                  </m:oMath>
                </a14:m>
                <a:r>
                  <a:rPr lang="en-US" cap="none" dirty="0"/>
                  <a:t> with respect to </a:t>
                </a:r>
                <a14:m>
                  <m:oMath xmlns:m="http://schemas.openxmlformats.org/officeDocument/2006/math">
                    <m:r>
                      <a:rPr lang="en-US" b="0" i="1" cap="none" smtClean="0">
                        <a:latin typeface="Cambria Math" panose="02040503050406030204" pitchFamily="18" charset="0"/>
                      </a:rPr>
                      <m:t>𝑊</m:t>
                    </m:r>
                  </m:oMath>
                </a14:m>
                <a:endParaRPr lang="en-US" cap="non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803862"/>
                <a:ext cx="10363826" cy="4530436"/>
              </a:xfrm>
              <a:blipFill>
                <a:blip r:embed="rId2"/>
                <a:stretch>
                  <a:fillRect l="-529" r="-1000"/>
                </a:stretch>
              </a:blipFill>
            </p:spPr>
            <p:txBody>
              <a:bodyPr/>
              <a:lstStyle/>
              <a:p>
                <a:r>
                  <a:rPr lang="en-US">
                    <a:noFill/>
                  </a:rPr>
                  <a:t> </a:t>
                </a:r>
              </a:p>
            </p:txBody>
          </p:sp>
        </mc:Fallback>
      </mc:AlternateContent>
    </p:spTree>
    <p:extLst>
      <p:ext uri="{BB962C8B-B14F-4D97-AF65-F5344CB8AC3E}">
        <p14:creationId xmlns:p14="http://schemas.microsoft.com/office/powerpoint/2010/main" val="62021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11519"/>
          </a:xfrm>
        </p:spPr>
        <p:txBody>
          <a:bodyPr>
            <a:normAutofit/>
          </a:bodyPr>
          <a:lstStyle/>
          <a:p>
            <a:r>
              <a:rPr lang="en-US" dirty="0"/>
              <a:t>Logistic regression - training with delta rule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324195" y="1627259"/>
                <a:ext cx="6391650" cy="5056174"/>
              </a:xfrm>
            </p:spPr>
            <p:txBody>
              <a:bodyPr>
                <a:normAutofit/>
              </a:bodyPr>
              <a:lstStyle/>
              <a:p>
                <a:pPr>
                  <a:spcBef>
                    <a:spcPts val="0"/>
                  </a:spcBef>
                </a:pPr>
                <a:r>
                  <a:rPr lang="en-US" cap="none" dirty="0"/>
                  <a:t>Delta Rule is applicable to neurons with continuous activation function only.</a:t>
                </a:r>
              </a:p>
              <a:p>
                <a:pPr>
                  <a:spcBef>
                    <a:spcPts val="0"/>
                  </a:spcBef>
                </a:pPr>
                <a:r>
                  <a:rPr lang="en-US" b="1" cap="none" dirty="0">
                    <a:solidFill>
                      <a:srgbClr val="00B050"/>
                    </a:solidFill>
                  </a:rPr>
                  <a:t>Delta Rule training for Binary Logistic Regression can be implemented with the sigmoid activation function         </a:t>
                </a:r>
                <a14:m>
                  <m:oMath xmlns:m="http://schemas.openxmlformats.org/officeDocument/2006/math">
                    <m:acc>
                      <m:accPr>
                        <m:chr m:val="̂"/>
                        <m:ctrlPr>
                          <a:rPr lang="en-US" b="1" i="1">
                            <a:solidFill>
                              <a:srgbClr val="00B050"/>
                            </a:solidFill>
                            <a:latin typeface="Cambria Math" panose="02040503050406030204" pitchFamily="18" charset="0"/>
                            <a:ea typeface="Cambria Math" panose="02040503050406030204" pitchFamily="18" charset="0"/>
                          </a:rPr>
                        </m:ctrlPr>
                      </m:accPr>
                      <m:e>
                        <m:r>
                          <a:rPr lang="en-US" b="1" i="1">
                            <a:solidFill>
                              <a:srgbClr val="00B050"/>
                            </a:solidFill>
                            <a:latin typeface="Cambria Math" panose="02040503050406030204" pitchFamily="18" charset="0"/>
                            <a:ea typeface="Cambria Math" panose="02040503050406030204" pitchFamily="18" charset="0"/>
                          </a:rPr>
                          <m:t>𝒀</m:t>
                        </m:r>
                      </m:e>
                    </m:acc>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𝝈</m:t>
                    </m:r>
                    <m:d>
                      <m:dPr>
                        <m:ctrlPr>
                          <a:rPr lang="en-US" b="1" i="1">
                            <a:solidFill>
                              <a:srgbClr val="00B050"/>
                            </a:solidFill>
                            <a:latin typeface="Cambria Math" panose="02040503050406030204" pitchFamily="18" charset="0"/>
                            <a:ea typeface="Cambria Math" panose="02040503050406030204" pitchFamily="18" charset="0"/>
                          </a:rPr>
                        </m:ctrlPr>
                      </m:dPr>
                      <m:e>
                        <m:r>
                          <a:rPr lang="en-US" b="1" i="1">
                            <a:solidFill>
                              <a:srgbClr val="00B050"/>
                            </a:solidFill>
                            <a:latin typeface="Cambria Math" panose="02040503050406030204" pitchFamily="18" charset="0"/>
                            <a:ea typeface="Cambria Math" panose="02040503050406030204" pitchFamily="18" charset="0"/>
                          </a:rPr>
                          <m:t>𝒛</m:t>
                        </m:r>
                      </m:e>
                    </m:d>
                    <m:r>
                      <a:rPr lang="en-US" b="1" i="1">
                        <a:solidFill>
                          <a:srgbClr val="00B050"/>
                        </a:solidFill>
                        <a:latin typeface="Cambria Math" panose="02040503050406030204" pitchFamily="18" charset="0"/>
                        <a:ea typeface="Cambria Math" panose="02040503050406030204" pitchFamily="18" charset="0"/>
                      </a:rPr>
                      <m:t>=</m:t>
                    </m:r>
                    <m:f>
                      <m:fPr>
                        <m:ctrlPr>
                          <a:rPr lang="en-US" b="1" i="1">
                            <a:solidFill>
                              <a:srgbClr val="00B050"/>
                            </a:solidFill>
                            <a:latin typeface="Cambria Math" panose="02040503050406030204" pitchFamily="18" charset="0"/>
                            <a:ea typeface="Cambria Math" panose="02040503050406030204" pitchFamily="18" charset="0"/>
                          </a:rPr>
                        </m:ctrlPr>
                      </m:fPr>
                      <m:num>
                        <m:r>
                          <a:rPr lang="en-US" b="1" i="1">
                            <a:solidFill>
                              <a:srgbClr val="00B050"/>
                            </a:solidFill>
                            <a:latin typeface="Cambria Math" panose="02040503050406030204" pitchFamily="18" charset="0"/>
                            <a:ea typeface="Cambria Math" panose="02040503050406030204" pitchFamily="18" charset="0"/>
                          </a:rPr>
                          <m:t>𝟏</m:t>
                        </m:r>
                      </m:num>
                      <m:den>
                        <m:r>
                          <a:rPr lang="en-US" b="1" i="1">
                            <a:solidFill>
                              <a:srgbClr val="00B050"/>
                            </a:solidFill>
                            <a:latin typeface="Cambria Math" panose="02040503050406030204" pitchFamily="18" charset="0"/>
                            <a:ea typeface="Cambria Math" panose="02040503050406030204" pitchFamily="18" charset="0"/>
                          </a:rPr>
                          <m:t>𝟏</m:t>
                        </m:r>
                        <m:r>
                          <a:rPr lang="en-US" b="1" i="1">
                            <a:solidFill>
                              <a:srgbClr val="00B050"/>
                            </a:solidFill>
                            <a:latin typeface="Cambria Math" panose="02040503050406030204" pitchFamily="18" charset="0"/>
                            <a:ea typeface="Cambria Math" panose="02040503050406030204" pitchFamily="18" charset="0"/>
                          </a:rPr>
                          <m:t>+</m:t>
                        </m:r>
                        <m:sSup>
                          <m:sSupPr>
                            <m:ctrlPr>
                              <a:rPr lang="en-US" b="1" i="1">
                                <a:solidFill>
                                  <a:srgbClr val="00B050"/>
                                </a:solidFill>
                                <a:latin typeface="Cambria Math" panose="02040503050406030204" pitchFamily="18" charset="0"/>
                                <a:ea typeface="Cambria Math" panose="02040503050406030204" pitchFamily="18" charset="0"/>
                              </a:rPr>
                            </m:ctrlPr>
                          </m:sSupPr>
                          <m:e>
                            <m:r>
                              <a:rPr lang="en-US" b="1" i="1">
                                <a:solidFill>
                                  <a:srgbClr val="00B050"/>
                                </a:solidFill>
                                <a:latin typeface="Cambria Math" panose="02040503050406030204" pitchFamily="18" charset="0"/>
                                <a:ea typeface="Cambria Math" panose="02040503050406030204" pitchFamily="18" charset="0"/>
                              </a:rPr>
                              <m:t>𝒆</m:t>
                            </m:r>
                          </m:e>
                          <m:sup>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𝒛</m:t>
                            </m:r>
                          </m:sup>
                        </m:sSup>
                      </m:den>
                    </m:f>
                  </m:oMath>
                </a14:m>
                <a:endParaRPr lang="en-US" b="1" cap="none" dirty="0"/>
              </a:p>
              <a:p>
                <a:pPr marL="0" indent="0">
                  <a:spcBef>
                    <a:spcPts val="0"/>
                  </a:spcBef>
                  <a:buNone/>
                </a:pPr>
                <a:endParaRPr lang="en-US" cap="none" dirty="0"/>
              </a:p>
              <a:p>
                <a:pPr>
                  <a:spcBef>
                    <a:spcPts val="0"/>
                  </a:spcBef>
                </a:pPr>
                <a:r>
                  <a:rPr lang="en-US" cap="none" dirty="0"/>
                  <a:t>Delta Rule requires computing the gradient or the first derivative of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𝑊</m:t>
                        </m:r>
                      </m:e>
                    </m:d>
                  </m:oMath>
                </a14:m>
                <a:r>
                  <a:rPr lang="en-US" dirty="0"/>
                  <a:t>.</a:t>
                </a:r>
              </a:p>
              <a:p>
                <a:pPr>
                  <a:spcBef>
                    <a:spcPts val="0"/>
                  </a:spcBef>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num>
                      <m:den>
                        <m:r>
                          <a:rPr lang="en-US" b="0" i="1" smtClean="0">
                            <a:latin typeface="Cambria Math" panose="02040503050406030204" pitchFamily="18" charset="0"/>
                            <a:ea typeface="Cambria Math" panose="02040503050406030204" pitchFamily="18" charset="0"/>
                          </a:rPr>
                          <m:t>𝑑𝑊</m:t>
                        </m:r>
                      </m:den>
                    </m:f>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0.5</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e>
                                </m:acc>
                              </m:e>
                            </m:d>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num>
                      <m:den>
                        <m:r>
                          <a:rPr lang="en-US" i="1">
                            <a:latin typeface="Cambria Math" panose="02040503050406030204" pitchFamily="18" charset="0"/>
                            <a:ea typeface="Cambria Math" panose="02040503050406030204" pitchFamily="18" charset="0"/>
                          </a:rPr>
                          <m:t>𝑑𝑊</m:t>
                        </m:r>
                      </m:den>
                    </m:f>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0.5</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e>
                                </m:d>
                              </m:e>
                            </m:d>
                          </m:e>
                          <m:sup>
                            <m:r>
                              <a:rPr lang="en-US" i="1">
                                <a:latin typeface="Cambria Math" panose="02040503050406030204" pitchFamily="18" charset="0"/>
                                <a:ea typeface="Cambria Math" panose="02040503050406030204" pitchFamily="18" charset="0"/>
                              </a:rPr>
                              <m:t>2</m:t>
                            </m:r>
                          </m:sup>
                        </m:sSup>
                      </m:e>
                    </m:d>
                  </m:oMath>
                </a14:m>
                <a:endParaRPr lang="en-US" dirty="0"/>
              </a:p>
              <a:p>
                <a:pPr>
                  <a:spcBef>
                    <a:spcPts val="0"/>
                  </a:spcBef>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e>
                        </m:acc>
                      </m:e>
                    </m:d>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m:t>
                        </m:r>
                      </m:sup>
                    </m:sSup>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e>
                    </m:d>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oMath>
                </a14:m>
                <a:endParaRPr lang="en-US" dirty="0"/>
              </a:p>
              <a:p>
                <a:pPr>
                  <a:spcBef>
                    <a:spcPts val="0"/>
                  </a:spcBef>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𝐸</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e>
                        </m:acc>
                      </m:e>
                    </m:d>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oMath>
                </a14:m>
                <a:endParaRPr lang="en-US" dirty="0"/>
              </a:p>
              <a:p>
                <a:pPr>
                  <a:spcBef>
                    <a:spcPts val="0"/>
                  </a:spcBef>
                </a:pPr>
                <a14:m>
                  <m:oMath xmlns:m="http://schemas.openxmlformats.org/officeDocument/2006/math">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oMath>
                </a14:m>
                <a:endParaRPr lang="en-US" dirty="0"/>
              </a:p>
              <a:p>
                <a:pPr marL="0" indent="0">
                  <a:spcBef>
                    <a:spcPts val="0"/>
                  </a:spcBef>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324195" y="1627259"/>
                <a:ext cx="6391650" cy="5056174"/>
              </a:xfrm>
              <a:blipFill>
                <a:blip r:embed="rId2"/>
                <a:stretch>
                  <a:fillRect l="-858" r="-1430"/>
                </a:stretch>
              </a:blipFill>
            </p:spPr>
            <p:txBody>
              <a:bodyPr/>
              <a:lstStyle/>
              <a:p>
                <a:r>
                  <a:rPr lang="en-US">
                    <a:noFill/>
                  </a:rPr>
                  <a:t> </a:t>
                </a:r>
              </a:p>
            </p:txBody>
          </p:sp>
        </mc:Fallback>
      </mc:AlternateContent>
      <p:grpSp>
        <p:nvGrpSpPr>
          <p:cNvPr id="4" name="Group 3"/>
          <p:cNvGrpSpPr>
            <a:grpSpLocks noChangeAspect="1"/>
          </p:cNvGrpSpPr>
          <p:nvPr/>
        </p:nvGrpSpPr>
        <p:grpSpPr>
          <a:xfrm>
            <a:off x="6781437" y="1627259"/>
            <a:ext cx="5167147" cy="3864746"/>
            <a:chOff x="1155032" y="2191531"/>
            <a:chExt cx="5444032" cy="4071841"/>
          </a:xfrm>
        </p:grpSpPr>
        <p:sp>
          <p:nvSpPr>
            <p:cNvPr id="5" name="Oval 4"/>
            <p:cNvSpPr/>
            <p:nvPr/>
          </p:nvSpPr>
          <p:spPr>
            <a:xfrm>
              <a:off x="2832723" y="3051206"/>
              <a:ext cx="1280160" cy="13186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155169" y="3525870"/>
                  <a:ext cx="665014" cy="389123"/>
                </a:xfrm>
                <a:prstGeom prst="rect">
                  <a:avLst/>
                </a:prstGeom>
                <a:noFill/>
                <a:ln>
                  <a:solidFill>
                    <a:srgbClr val="00B0F0"/>
                  </a:solidFill>
                </a:ln>
              </p:spPr>
              <p:txBody>
                <a:bodyPr wrap="square" rtlCol="0">
                  <a:spAutoFit/>
                </a:bodyPr>
                <a:lstStyle/>
                <a:p>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3155169" y="3525870"/>
                  <a:ext cx="665014" cy="389123"/>
                </a:xfrm>
                <a:prstGeom prst="rect">
                  <a:avLst/>
                </a:prstGeom>
                <a:blipFill>
                  <a:blip r:embed="rId3"/>
                  <a:stretch>
                    <a:fillRect l="-7619" t="-8065" b="-24194"/>
                  </a:stretch>
                </a:blipFill>
                <a:ln>
                  <a:solidFill>
                    <a:srgbClr val="00B0F0"/>
                  </a:solidFill>
                </a:ln>
              </p:spPr>
              <p:txBody>
                <a:bodyPr/>
                <a:lstStyle/>
                <a:p>
                  <a:r>
                    <a:rPr lang="en-US">
                      <a:noFill/>
                    </a:rPr>
                    <a:t> </a:t>
                  </a:r>
                </a:p>
              </p:txBody>
            </p:sp>
          </mc:Fallback>
        </mc:AlternateContent>
        <p:sp>
          <p:nvSpPr>
            <p:cNvPr id="7" name="TextBox 6"/>
            <p:cNvSpPr txBox="1"/>
            <p:nvPr/>
          </p:nvSpPr>
          <p:spPr>
            <a:xfrm>
              <a:off x="1155032" y="2587153"/>
              <a:ext cx="407484" cy="2246769"/>
            </a:xfrm>
            <a:prstGeom prst="rect">
              <a:avLst/>
            </a:prstGeom>
            <a:noFill/>
            <a:ln w="22225">
              <a:solidFill>
                <a:srgbClr val="00B050"/>
              </a:solidFill>
            </a:ln>
          </p:spPr>
          <p:txBody>
            <a:bodyPr wrap="none" rtlCol="0">
              <a:spAutoFit/>
            </a:bodyPr>
            <a:lstStyle/>
            <a:p>
              <a:r>
                <a:rPr lang="en-US" sz="2000" i="1" dirty="0"/>
                <a:t>x</a:t>
              </a:r>
              <a:r>
                <a:rPr lang="en-US" sz="2000" baseline="-25000" dirty="0"/>
                <a:t>1</a:t>
              </a:r>
            </a:p>
            <a:p>
              <a:r>
                <a:rPr lang="en-US" sz="2000" i="1" dirty="0"/>
                <a:t>x</a:t>
              </a:r>
              <a:r>
                <a:rPr lang="en-US" sz="2000" baseline="-25000" dirty="0"/>
                <a:t>2</a:t>
              </a:r>
            </a:p>
            <a:p>
              <a:r>
                <a:rPr lang="en-US" sz="2000" dirty="0"/>
                <a:t>.</a:t>
              </a:r>
            </a:p>
            <a:p>
              <a:r>
                <a:rPr lang="en-US" sz="2000" dirty="0"/>
                <a:t>.</a:t>
              </a:r>
            </a:p>
            <a:p>
              <a:r>
                <a:rPr lang="en-US" sz="2000" dirty="0"/>
                <a:t>.</a:t>
              </a:r>
            </a:p>
            <a:p>
              <a:r>
                <a:rPr lang="en-US" sz="2000" i="1" dirty="0"/>
                <a:t>x</a:t>
              </a:r>
              <a:r>
                <a:rPr lang="en-US" sz="2000" baseline="-25000" dirty="0"/>
                <a:t>n</a:t>
              </a:r>
            </a:p>
            <a:p>
              <a:r>
                <a:rPr lang="en-US" sz="2000" dirty="0"/>
                <a:t>1</a:t>
              </a:r>
            </a:p>
          </p:txBody>
        </p:sp>
        <p:sp>
          <p:nvSpPr>
            <p:cNvPr id="8" name="TextBox 7"/>
            <p:cNvSpPr txBox="1"/>
            <p:nvPr/>
          </p:nvSpPr>
          <p:spPr>
            <a:xfrm>
              <a:off x="1186291" y="2191531"/>
              <a:ext cx="344966" cy="369332"/>
            </a:xfrm>
            <a:prstGeom prst="rect">
              <a:avLst/>
            </a:prstGeom>
            <a:noFill/>
          </p:spPr>
          <p:txBody>
            <a:bodyPr wrap="none" rtlCol="0">
              <a:spAutoFit/>
            </a:bodyPr>
            <a:lstStyle/>
            <a:p>
              <a:r>
                <a:rPr lang="en-US" i="1" dirty="0"/>
                <a:t>X</a:t>
              </a:r>
              <a:r>
                <a:rPr lang="en-US" baseline="-25000" dirty="0"/>
                <a:t>i</a:t>
              </a:r>
            </a:p>
          </p:txBody>
        </p:sp>
        <p:cxnSp>
          <p:nvCxnSpPr>
            <p:cNvPr id="9" name="Straight Arrow Connector 8"/>
            <p:cNvCxnSpPr>
              <a:endCxn id="5" idx="2"/>
            </p:cNvCxnSpPr>
            <p:nvPr/>
          </p:nvCxnSpPr>
          <p:spPr>
            <a:xfrm>
              <a:off x="1562516" y="2849078"/>
              <a:ext cx="1270207" cy="86145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2"/>
            </p:cNvCxnSpPr>
            <p:nvPr/>
          </p:nvCxnSpPr>
          <p:spPr>
            <a:xfrm>
              <a:off x="1562516" y="3160149"/>
              <a:ext cx="1270207" cy="5503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2"/>
            </p:cNvCxnSpPr>
            <p:nvPr/>
          </p:nvCxnSpPr>
          <p:spPr>
            <a:xfrm flipV="1">
              <a:off x="1562515" y="3710537"/>
              <a:ext cx="1270208" cy="65451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2"/>
            </p:cNvCxnSpPr>
            <p:nvPr/>
          </p:nvCxnSpPr>
          <p:spPr>
            <a:xfrm flipV="1">
              <a:off x="1562515" y="3710537"/>
              <a:ext cx="1270208" cy="894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70000" y="2910475"/>
              <a:ext cx="409086" cy="369332"/>
            </a:xfrm>
            <a:prstGeom prst="rect">
              <a:avLst/>
            </a:prstGeom>
            <a:noFill/>
          </p:spPr>
          <p:txBody>
            <a:bodyPr wrap="none" rtlCol="0">
              <a:spAutoFit/>
            </a:bodyPr>
            <a:lstStyle/>
            <a:p>
              <a:r>
                <a:rPr lang="en-US" i="1" dirty="0"/>
                <a:t>w</a:t>
              </a:r>
              <a:r>
                <a:rPr lang="en-US" baseline="-25000" dirty="0"/>
                <a:t>1</a:t>
              </a:r>
            </a:p>
          </p:txBody>
        </p:sp>
        <p:sp>
          <p:nvSpPr>
            <p:cNvPr id="14" name="TextBox 13"/>
            <p:cNvSpPr txBox="1"/>
            <p:nvPr/>
          </p:nvSpPr>
          <p:spPr>
            <a:xfrm>
              <a:off x="1991948" y="3371904"/>
              <a:ext cx="409086" cy="369332"/>
            </a:xfrm>
            <a:prstGeom prst="rect">
              <a:avLst/>
            </a:prstGeom>
            <a:noFill/>
          </p:spPr>
          <p:txBody>
            <a:bodyPr wrap="none" rtlCol="0">
              <a:spAutoFit/>
            </a:bodyPr>
            <a:lstStyle/>
            <a:p>
              <a:r>
                <a:rPr lang="en-US" i="1" dirty="0"/>
                <a:t>w</a:t>
              </a:r>
              <a:r>
                <a:rPr lang="en-US" baseline="-25000" dirty="0"/>
                <a:t>2</a:t>
              </a:r>
            </a:p>
          </p:txBody>
        </p:sp>
        <p:sp>
          <p:nvSpPr>
            <p:cNvPr id="15" name="TextBox 14"/>
            <p:cNvSpPr txBox="1"/>
            <p:nvPr/>
          </p:nvSpPr>
          <p:spPr>
            <a:xfrm>
              <a:off x="1991948" y="3683812"/>
              <a:ext cx="391454" cy="369332"/>
            </a:xfrm>
            <a:prstGeom prst="rect">
              <a:avLst/>
            </a:prstGeom>
            <a:noFill/>
          </p:spPr>
          <p:txBody>
            <a:bodyPr wrap="none" rtlCol="0">
              <a:spAutoFit/>
            </a:bodyPr>
            <a:lstStyle/>
            <a:p>
              <a:r>
                <a:rPr lang="en-US" i="1" dirty="0"/>
                <a:t>w</a:t>
              </a:r>
              <a:r>
                <a:rPr lang="en-US" baseline="-25000" dirty="0"/>
                <a:t>n</a:t>
              </a:r>
            </a:p>
          </p:txBody>
        </p:sp>
        <p:sp>
          <p:nvSpPr>
            <p:cNvPr id="16" name="TextBox 15"/>
            <p:cNvSpPr txBox="1"/>
            <p:nvPr/>
          </p:nvSpPr>
          <p:spPr>
            <a:xfrm>
              <a:off x="2016180" y="4076259"/>
              <a:ext cx="409086" cy="369332"/>
            </a:xfrm>
            <a:prstGeom prst="rect">
              <a:avLst/>
            </a:prstGeom>
            <a:noFill/>
          </p:spPr>
          <p:txBody>
            <a:bodyPr wrap="none" rtlCol="0">
              <a:spAutoFit/>
            </a:bodyPr>
            <a:lstStyle/>
            <a:p>
              <a:r>
                <a:rPr lang="en-US" i="1" dirty="0"/>
                <a:t>w</a:t>
              </a:r>
              <a:r>
                <a:rPr lang="en-US" baseline="-25000" dirty="0"/>
                <a:t>0</a:t>
              </a:r>
            </a:p>
          </p:txBody>
        </p:sp>
        <p:sp>
          <p:nvSpPr>
            <p:cNvPr id="17" name="TextBox 16"/>
            <p:cNvSpPr txBox="1"/>
            <p:nvPr/>
          </p:nvSpPr>
          <p:spPr>
            <a:xfrm>
              <a:off x="1968886" y="2198536"/>
              <a:ext cx="415498" cy="369332"/>
            </a:xfrm>
            <a:prstGeom prst="rect">
              <a:avLst/>
            </a:prstGeom>
            <a:noFill/>
          </p:spPr>
          <p:txBody>
            <a:bodyPr wrap="none" rtlCol="0">
              <a:spAutoFit/>
            </a:bodyPr>
            <a:lstStyle/>
            <a:p>
              <a:r>
                <a:rPr lang="en-US" i="1" dirty="0"/>
                <a:t>W</a:t>
              </a:r>
              <a:endParaRPr lang="en-US" baseline="-25000" dirty="0"/>
            </a:p>
          </p:txBody>
        </p:sp>
        <p:cxnSp>
          <p:nvCxnSpPr>
            <p:cNvPr id="18" name="Straight Arrow Connector 17"/>
            <p:cNvCxnSpPr>
              <a:stCxn id="5" idx="6"/>
            </p:cNvCxnSpPr>
            <p:nvPr/>
          </p:nvCxnSpPr>
          <p:spPr>
            <a:xfrm flipV="1">
              <a:off x="4112883" y="3710536"/>
              <a:ext cx="1123260" cy="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170596" y="3525870"/>
                  <a:ext cx="1428468" cy="376770"/>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acc>
                    </m:oMath>
                  </a14:m>
                  <a:r>
                    <a:rPr lang="en-US" dirty="0"/>
                    <a:t> (Predicted)</a:t>
                  </a:r>
                </a:p>
              </p:txBody>
            </p:sp>
          </mc:Choice>
          <mc:Fallback xmlns="">
            <p:sp>
              <p:nvSpPr>
                <p:cNvPr id="25" name="TextBox 24"/>
                <p:cNvSpPr txBox="1">
                  <a:spLocks noRot="1" noChangeAspect="1" noMove="1" noResize="1" noEditPoints="1" noAdjustHandles="1" noChangeArrowheads="1" noChangeShapeType="1" noTextEdit="1"/>
                </p:cNvSpPr>
                <p:nvPr/>
              </p:nvSpPr>
              <p:spPr>
                <a:xfrm>
                  <a:off x="5170596" y="3525870"/>
                  <a:ext cx="1428468" cy="376770"/>
                </a:xfrm>
                <a:prstGeom prst="rect">
                  <a:avLst/>
                </a:prstGeom>
                <a:blipFill>
                  <a:blip r:embed="rId4"/>
                  <a:stretch>
                    <a:fillRect t="-5085" r="-8969" b="-322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653609" y="4763348"/>
                  <a:ext cx="2352909" cy="643673"/>
                </a:xfrm>
                <a:prstGeom prst="rect">
                  <a:avLst/>
                </a:prstGeom>
                <a:noFill/>
                <a:ln w="28575">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acc>
                              </m:e>
                            </m:d>
                          </m:e>
                          <m:sup>
                            <m:r>
                              <a:rPr lang="en-US" b="0" i="1" smtClean="0">
                                <a:latin typeface="Cambria Math" panose="02040503050406030204" pitchFamily="18" charset="0"/>
                              </a:rPr>
                              <m:t>2</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653609" y="4763348"/>
                  <a:ext cx="2352909" cy="643673"/>
                </a:xfrm>
                <a:prstGeom prst="rect">
                  <a:avLst/>
                </a:prstGeom>
                <a:blipFill>
                  <a:blip r:embed="rId5"/>
                  <a:stretch>
                    <a:fillRect/>
                  </a:stretch>
                </a:blipFill>
                <a:ln w="28575">
                  <a:solidFill>
                    <a:srgbClr val="7030A0"/>
                  </a:solidFill>
                </a:ln>
              </p:spPr>
              <p:txBody>
                <a:bodyPr/>
                <a:lstStyle/>
                <a:p>
                  <a:r>
                    <a:rPr lang="en-US">
                      <a:noFill/>
                    </a:rPr>
                    <a:t> </a:t>
                  </a:r>
                </a:p>
              </p:txBody>
            </p:sp>
          </mc:Fallback>
        </mc:AlternateContent>
        <p:cxnSp>
          <p:nvCxnSpPr>
            <p:cNvPr id="21" name="Straight Arrow Connector 20"/>
            <p:cNvCxnSpPr>
              <a:endCxn id="20" idx="0"/>
            </p:cNvCxnSpPr>
            <p:nvPr/>
          </p:nvCxnSpPr>
          <p:spPr>
            <a:xfrm>
              <a:off x="4830063" y="3710536"/>
              <a:ext cx="1" cy="10528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08740" y="4433208"/>
              <a:ext cx="0" cy="33014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5306654" y="4111453"/>
                  <a:ext cx="1252138" cy="369332"/>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(Desired)</a:t>
                  </a:r>
                </a:p>
              </p:txBody>
            </p:sp>
          </mc:Choice>
          <mc:Fallback xmlns="">
            <p:sp>
              <p:nvSpPr>
                <p:cNvPr id="23" name="Rectangle 22"/>
                <p:cNvSpPr>
                  <a:spLocks noRot="1" noChangeAspect="1" noMove="1" noResize="1" noEditPoints="1" noAdjustHandles="1" noChangeArrowheads="1" noChangeShapeType="1" noTextEdit="1"/>
                </p:cNvSpPr>
                <p:nvPr/>
              </p:nvSpPr>
              <p:spPr>
                <a:xfrm>
                  <a:off x="5306654" y="4111453"/>
                  <a:ext cx="1252138" cy="369332"/>
                </a:xfrm>
                <a:prstGeom prst="rect">
                  <a:avLst/>
                </a:prstGeom>
                <a:blipFill>
                  <a:blip r:embed="rId6"/>
                  <a:stretch>
                    <a:fillRect t="-10526" r="-923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562515" y="5874249"/>
                  <a:ext cx="2015196" cy="389123"/>
                </a:xfrm>
                <a:prstGeom prst="rect">
                  <a:avLst/>
                </a:prstGeom>
                <a:noFill/>
                <a:ln w="28575">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m:t>
                            </m:r>
                          </m:e>
                        </m:d>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562515" y="5874249"/>
                  <a:ext cx="2015196" cy="389123"/>
                </a:xfrm>
                <a:prstGeom prst="rect">
                  <a:avLst/>
                </a:prstGeom>
                <a:blipFill>
                  <a:blip r:embed="rId7"/>
                  <a:stretch>
                    <a:fillRect b="-1515"/>
                  </a:stretch>
                </a:blipFill>
                <a:ln w="28575">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562515" y="4994602"/>
                  <a:ext cx="1670522" cy="369332"/>
                </a:xfrm>
                <a:prstGeom prst="rect">
                  <a:avLst/>
                </a:prstGeom>
                <a:noFill/>
                <a:ln w="28575">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562515" y="4994602"/>
                  <a:ext cx="1670522" cy="369332"/>
                </a:xfrm>
                <a:prstGeom prst="rect">
                  <a:avLst/>
                </a:prstGeom>
                <a:blipFill>
                  <a:blip r:embed="rId8"/>
                  <a:stretch>
                    <a:fillRect/>
                  </a:stretch>
                </a:blipFill>
                <a:ln w="28575">
                  <a:solidFill>
                    <a:srgbClr val="7030A0"/>
                  </a:solidFill>
                </a:ln>
              </p:spPr>
              <p:txBody>
                <a:bodyPr/>
                <a:lstStyle/>
                <a:p>
                  <a:r>
                    <a:rPr lang="en-US">
                      <a:noFill/>
                    </a:rPr>
                    <a:t> </a:t>
                  </a:r>
                </a:p>
              </p:txBody>
            </p:sp>
          </mc:Fallback>
        </mc:AlternateContent>
        <p:cxnSp>
          <p:nvCxnSpPr>
            <p:cNvPr id="26" name="Elbow Connector 25"/>
            <p:cNvCxnSpPr>
              <a:stCxn id="20" idx="2"/>
              <a:endCxn id="24" idx="3"/>
            </p:cNvCxnSpPr>
            <p:nvPr/>
          </p:nvCxnSpPr>
          <p:spPr>
            <a:xfrm rot="5400000">
              <a:off x="3872993" y="5111740"/>
              <a:ext cx="661789" cy="1252353"/>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7" name="Down Arrow 26"/>
            <p:cNvSpPr/>
            <p:nvPr/>
          </p:nvSpPr>
          <p:spPr>
            <a:xfrm rot="10800000">
              <a:off x="2238958" y="5358058"/>
              <a:ext cx="317633" cy="51137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10800000">
              <a:off x="2244854" y="4463933"/>
              <a:ext cx="317633" cy="51137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201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backpropagation</a:t>
            </a:r>
          </a:p>
        </p:txBody>
      </p:sp>
      <p:sp>
        <p:nvSpPr>
          <p:cNvPr id="3" name="Content Placeholder 2"/>
          <p:cNvSpPr>
            <a:spLocks noGrp="1"/>
          </p:cNvSpPr>
          <p:nvPr>
            <p:ph sz="quarter" idx="13"/>
          </p:nvPr>
        </p:nvSpPr>
        <p:spPr>
          <a:xfrm>
            <a:off x="913774" y="1376413"/>
            <a:ext cx="5973578" cy="5274644"/>
          </a:xfrm>
        </p:spPr>
        <p:txBody>
          <a:bodyPr vert="horz" lIns="91440" tIns="45720" rIns="91440" bIns="45720" rtlCol="0" anchor="t">
            <a:normAutofit lnSpcReduction="10000"/>
          </a:bodyPr>
          <a:lstStyle/>
          <a:p>
            <a:r>
              <a:rPr lang="en-US" sz="2400" cap="none" dirty="0"/>
              <a:t>The architecture of a simple three-layer network</a:t>
            </a:r>
          </a:p>
          <a:p>
            <a:pPr lvl="1">
              <a:buFont typeface="Wingdings" panose="05000000000000000000" pitchFamily="2" charset="2"/>
              <a:buChar char="Ø"/>
            </a:pPr>
            <a:r>
              <a:rPr lang="en-US" sz="2400" cap="none" dirty="0"/>
              <a:t>The network consists of an input layer with three input features</a:t>
            </a:r>
          </a:p>
          <a:p>
            <a:pPr lvl="1">
              <a:buFont typeface="Wingdings" panose="05000000000000000000" pitchFamily="2" charset="2"/>
              <a:buChar char="Ø"/>
            </a:pPr>
            <a:r>
              <a:rPr lang="en-US" sz="2400" cap="none" dirty="0"/>
              <a:t>The network consists of two hidden layers with 3 and 4 neurons</a:t>
            </a:r>
          </a:p>
          <a:p>
            <a:pPr lvl="1">
              <a:buFont typeface="Wingdings" panose="05000000000000000000" pitchFamily="2" charset="2"/>
              <a:buChar char="Ø"/>
            </a:pPr>
            <a:r>
              <a:rPr lang="en-US" sz="2400" cap="none" dirty="0"/>
              <a:t>The network consists of an output layer with 1 neuron</a:t>
            </a:r>
          </a:p>
          <a:p>
            <a:pPr lvl="1">
              <a:buFont typeface="Wingdings" panose="05000000000000000000" pitchFamily="2" charset="2"/>
              <a:buChar char="Ø"/>
            </a:pPr>
            <a:r>
              <a:rPr lang="en-US" sz="2400" cap="none" dirty="0"/>
              <a:t>The edges between neurons in successive layers are the weights and biases which are to be learned using the training data to predict the output</a:t>
            </a:r>
          </a:p>
        </p:txBody>
      </p:sp>
      <p:pic>
        <p:nvPicPr>
          <p:cNvPr id="4" name="Picture 3"/>
          <p:cNvPicPr>
            <a:picLocks noChangeAspect="1"/>
          </p:cNvPicPr>
          <p:nvPr/>
        </p:nvPicPr>
        <p:blipFill>
          <a:blip r:embed="rId2"/>
          <a:stretch>
            <a:fillRect/>
          </a:stretch>
        </p:blipFill>
        <p:spPr>
          <a:xfrm>
            <a:off x="7079857" y="2001615"/>
            <a:ext cx="4979099" cy="3473006"/>
          </a:xfrm>
          <a:prstGeom prst="rect">
            <a:avLst/>
          </a:prstGeom>
        </p:spPr>
      </p:pic>
      <p:sp>
        <p:nvSpPr>
          <p:cNvPr id="5" name="TextBox 4"/>
          <p:cNvSpPr txBox="1"/>
          <p:nvPr/>
        </p:nvSpPr>
        <p:spPr>
          <a:xfrm>
            <a:off x="7079857" y="5474621"/>
            <a:ext cx="4802370" cy="646331"/>
          </a:xfrm>
          <a:prstGeom prst="rect">
            <a:avLst/>
          </a:prstGeom>
          <a:noFill/>
        </p:spPr>
        <p:txBody>
          <a:bodyPr wrap="square" rtlCol="0">
            <a:spAutoFit/>
          </a:bodyPr>
          <a:lstStyle/>
          <a:p>
            <a:r>
              <a:rPr lang="en-US" dirty="0"/>
              <a:t>Ref: Deep Learning for Vision Systems, Mohamed Elgendy</a:t>
            </a:r>
          </a:p>
        </p:txBody>
      </p:sp>
    </p:spTree>
    <p:extLst>
      <p:ext uri="{BB962C8B-B14F-4D97-AF65-F5344CB8AC3E}">
        <p14:creationId xmlns:p14="http://schemas.microsoft.com/office/powerpoint/2010/main" val="14468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Feedforward process</a:t>
            </a:r>
          </a:p>
        </p:txBody>
      </p:sp>
      <p:sp>
        <p:nvSpPr>
          <p:cNvPr id="3" name="Content Placeholder 2"/>
          <p:cNvSpPr>
            <a:spLocks noGrp="1"/>
          </p:cNvSpPr>
          <p:nvPr>
            <p:ph sz="quarter" idx="13"/>
          </p:nvPr>
        </p:nvSpPr>
        <p:spPr>
          <a:xfrm>
            <a:off x="913774" y="1376413"/>
            <a:ext cx="5973578" cy="5274644"/>
          </a:xfrm>
        </p:spPr>
        <p:txBody>
          <a:bodyPr vert="horz" lIns="91440" tIns="45720" rIns="91440" bIns="45720" rtlCol="0" anchor="t">
            <a:normAutofit fontScale="92500"/>
          </a:bodyPr>
          <a:lstStyle/>
          <a:p>
            <a:r>
              <a:rPr lang="en-US" sz="2400" cap="none" dirty="0"/>
              <a:t>What is feedforward process?</a:t>
            </a:r>
          </a:p>
          <a:p>
            <a:pPr lvl="1">
              <a:buFont typeface="Wingdings" panose="05000000000000000000" pitchFamily="2" charset="2"/>
              <a:buChar char="Ø"/>
            </a:pPr>
            <a:r>
              <a:rPr lang="en-US" sz="2400" cap="none" dirty="0"/>
              <a:t>The term feedforward is used to imply the forward direction in which the information flows from the input layer through the hidden layers all the way to the output layer. </a:t>
            </a:r>
          </a:p>
          <a:p>
            <a:pPr lvl="1">
              <a:buFont typeface="Wingdings" panose="05000000000000000000" pitchFamily="2" charset="2"/>
              <a:buChar char="Ø"/>
            </a:pPr>
            <a:r>
              <a:rPr lang="en-US" sz="2400" cap="none" dirty="0"/>
              <a:t>This process happens through the implementation of two consecutive functions: the weighted sum and the activation function.</a:t>
            </a:r>
          </a:p>
          <a:p>
            <a:pPr lvl="1">
              <a:buFont typeface="Wingdings" panose="05000000000000000000" pitchFamily="2" charset="2"/>
              <a:buChar char="Ø"/>
            </a:pPr>
            <a:r>
              <a:rPr lang="en-US" sz="2400" cap="none" dirty="0"/>
              <a:t> In short, the forward pass is the calculations through the layers to make a prediction.</a:t>
            </a:r>
          </a:p>
        </p:txBody>
      </p:sp>
      <p:pic>
        <p:nvPicPr>
          <p:cNvPr id="4" name="Picture 3"/>
          <p:cNvPicPr>
            <a:picLocks noChangeAspect="1"/>
          </p:cNvPicPr>
          <p:nvPr/>
        </p:nvPicPr>
        <p:blipFill>
          <a:blip r:embed="rId2"/>
          <a:stretch>
            <a:fillRect/>
          </a:stretch>
        </p:blipFill>
        <p:spPr>
          <a:xfrm>
            <a:off x="7079857" y="2001615"/>
            <a:ext cx="4979099" cy="3473006"/>
          </a:xfrm>
          <a:prstGeom prst="rect">
            <a:avLst/>
          </a:prstGeom>
        </p:spPr>
      </p:pic>
      <p:sp>
        <p:nvSpPr>
          <p:cNvPr id="5" name="TextBox 4"/>
          <p:cNvSpPr txBox="1"/>
          <p:nvPr/>
        </p:nvSpPr>
        <p:spPr>
          <a:xfrm>
            <a:off x="7079857" y="5474621"/>
            <a:ext cx="4802370" cy="646331"/>
          </a:xfrm>
          <a:prstGeom prst="rect">
            <a:avLst/>
          </a:prstGeom>
          <a:noFill/>
        </p:spPr>
        <p:txBody>
          <a:bodyPr wrap="square" rtlCol="0">
            <a:spAutoFit/>
          </a:bodyPr>
          <a:lstStyle/>
          <a:p>
            <a:r>
              <a:rPr lang="en-US" dirty="0"/>
              <a:t>Ref: Deep Learning for Vision Systems, Mohamed Elgendy</a:t>
            </a:r>
          </a:p>
        </p:txBody>
      </p:sp>
    </p:spTree>
    <p:extLst>
      <p:ext uri="{BB962C8B-B14F-4D97-AF65-F5344CB8AC3E}">
        <p14:creationId xmlns:p14="http://schemas.microsoft.com/office/powerpoint/2010/main" val="23634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Feedforward process</a:t>
            </a:r>
          </a:p>
        </p:txBody>
      </p:sp>
      <p:sp>
        <p:nvSpPr>
          <p:cNvPr id="3" name="Content Placeholder 2"/>
          <p:cNvSpPr>
            <a:spLocks noGrp="1"/>
          </p:cNvSpPr>
          <p:nvPr>
            <p:ph sz="quarter" idx="13"/>
          </p:nvPr>
        </p:nvSpPr>
        <p:spPr>
          <a:xfrm>
            <a:off x="913774" y="1376413"/>
            <a:ext cx="5973578" cy="933650"/>
          </a:xfrm>
        </p:spPr>
        <p:txBody>
          <a:bodyPr>
            <a:normAutofit lnSpcReduction="10000"/>
          </a:bodyPr>
          <a:lstStyle/>
          <a:p>
            <a:r>
              <a:rPr lang="en-US" sz="2400" cap="none" dirty="0"/>
              <a:t>What is feedforward process mathematically?</a:t>
            </a:r>
          </a:p>
        </p:txBody>
      </p:sp>
      <p:pic>
        <p:nvPicPr>
          <p:cNvPr id="4" name="Picture 3"/>
          <p:cNvPicPr>
            <a:picLocks noChangeAspect="1"/>
          </p:cNvPicPr>
          <p:nvPr/>
        </p:nvPicPr>
        <p:blipFill>
          <a:blip r:embed="rId2"/>
          <a:stretch>
            <a:fillRect/>
          </a:stretch>
        </p:blipFill>
        <p:spPr>
          <a:xfrm>
            <a:off x="7079857" y="2001615"/>
            <a:ext cx="4979099" cy="3473006"/>
          </a:xfrm>
          <a:prstGeom prst="rect">
            <a:avLst/>
          </a:prstGeom>
        </p:spPr>
      </p:pic>
      <p:sp>
        <p:nvSpPr>
          <p:cNvPr id="5" name="TextBox 4"/>
          <p:cNvSpPr txBox="1"/>
          <p:nvPr/>
        </p:nvSpPr>
        <p:spPr>
          <a:xfrm>
            <a:off x="7079857" y="5474621"/>
            <a:ext cx="4802370" cy="646331"/>
          </a:xfrm>
          <a:prstGeom prst="rect">
            <a:avLst/>
          </a:prstGeom>
          <a:noFill/>
        </p:spPr>
        <p:txBody>
          <a:bodyPr wrap="square" rtlCol="0">
            <a:spAutoFit/>
          </a:bodyPr>
          <a:lstStyle/>
          <a:p>
            <a:r>
              <a:rPr lang="en-US" dirty="0"/>
              <a:t>Ref: Deep Learning for Vision Systems, Mohamed Elgendy</a:t>
            </a:r>
          </a:p>
        </p:txBody>
      </p:sp>
      <p:pic>
        <p:nvPicPr>
          <p:cNvPr id="6" name="Picture 5"/>
          <p:cNvPicPr>
            <a:picLocks noChangeAspect="1"/>
          </p:cNvPicPr>
          <p:nvPr/>
        </p:nvPicPr>
        <p:blipFill>
          <a:blip r:embed="rId3"/>
          <a:stretch>
            <a:fillRect/>
          </a:stretch>
        </p:blipFill>
        <p:spPr>
          <a:xfrm>
            <a:off x="1211898" y="2423641"/>
            <a:ext cx="3647599" cy="1867853"/>
          </a:xfrm>
          <a:prstGeom prst="rect">
            <a:avLst/>
          </a:prstGeom>
        </p:spPr>
      </p:pic>
      <p:pic>
        <p:nvPicPr>
          <p:cNvPr id="7" name="Picture 6"/>
          <p:cNvPicPr>
            <a:picLocks noChangeAspect="1"/>
          </p:cNvPicPr>
          <p:nvPr/>
        </p:nvPicPr>
        <p:blipFill>
          <a:blip r:embed="rId4"/>
          <a:stretch>
            <a:fillRect/>
          </a:stretch>
        </p:blipFill>
        <p:spPr>
          <a:xfrm>
            <a:off x="1193835" y="4499029"/>
            <a:ext cx="4979765" cy="418719"/>
          </a:xfrm>
          <a:prstGeom prst="rect">
            <a:avLst/>
          </a:prstGeom>
        </p:spPr>
      </p:pic>
      <p:sp>
        <p:nvSpPr>
          <p:cNvPr id="8" name="Content Placeholder 2"/>
          <p:cNvSpPr txBox="1">
            <a:spLocks/>
          </p:cNvSpPr>
          <p:nvPr/>
        </p:nvSpPr>
        <p:spPr>
          <a:xfrm>
            <a:off x="913774" y="4917748"/>
            <a:ext cx="5973578" cy="5568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cap="none" dirty="0"/>
              <a:t>In matrix notation,</a:t>
            </a:r>
          </a:p>
        </p:txBody>
      </p:sp>
      <p:pic>
        <p:nvPicPr>
          <p:cNvPr id="9" name="Picture 8"/>
          <p:cNvPicPr>
            <a:picLocks noChangeAspect="1"/>
          </p:cNvPicPr>
          <p:nvPr/>
        </p:nvPicPr>
        <p:blipFill>
          <a:blip r:embed="rId5"/>
          <a:stretch>
            <a:fillRect/>
          </a:stretch>
        </p:blipFill>
        <p:spPr>
          <a:xfrm>
            <a:off x="1193793" y="5523635"/>
            <a:ext cx="4381881" cy="706755"/>
          </a:xfrm>
          <a:prstGeom prst="rect">
            <a:avLst/>
          </a:prstGeom>
        </p:spPr>
      </p:pic>
    </p:spTree>
    <p:extLst>
      <p:ext uri="{BB962C8B-B14F-4D97-AF65-F5344CB8AC3E}">
        <p14:creationId xmlns:p14="http://schemas.microsoft.com/office/powerpoint/2010/main" val="39592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Feedforward process</a:t>
            </a:r>
          </a:p>
        </p:txBody>
      </p:sp>
      <p:sp>
        <p:nvSpPr>
          <p:cNvPr id="3" name="Content Placeholder 2"/>
          <p:cNvSpPr>
            <a:spLocks noGrp="1"/>
          </p:cNvSpPr>
          <p:nvPr>
            <p:ph sz="quarter" idx="13"/>
          </p:nvPr>
        </p:nvSpPr>
        <p:spPr>
          <a:xfrm>
            <a:off x="913774" y="1376413"/>
            <a:ext cx="5973578" cy="933650"/>
          </a:xfrm>
        </p:spPr>
        <p:txBody>
          <a:bodyPr>
            <a:normAutofit lnSpcReduction="10000"/>
          </a:bodyPr>
          <a:lstStyle/>
          <a:p>
            <a:r>
              <a:rPr lang="en-US" sz="2400" cap="none" dirty="0"/>
              <a:t>What is feedforward process mathematically in matrix notation?</a:t>
            </a:r>
          </a:p>
        </p:txBody>
      </p:sp>
      <p:pic>
        <p:nvPicPr>
          <p:cNvPr id="4" name="Picture 3"/>
          <p:cNvPicPr>
            <a:picLocks noChangeAspect="1"/>
          </p:cNvPicPr>
          <p:nvPr/>
        </p:nvPicPr>
        <p:blipFill>
          <a:blip r:embed="rId2"/>
          <a:stretch>
            <a:fillRect/>
          </a:stretch>
        </p:blipFill>
        <p:spPr>
          <a:xfrm>
            <a:off x="7079857" y="2001615"/>
            <a:ext cx="4979099" cy="3473006"/>
          </a:xfrm>
          <a:prstGeom prst="rect">
            <a:avLst/>
          </a:prstGeom>
        </p:spPr>
      </p:pic>
      <p:sp>
        <p:nvSpPr>
          <p:cNvPr id="5" name="TextBox 4"/>
          <p:cNvSpPr txBox="1"/>
          <p:nvPr/>
        </p:nvSpPr>
        <p:spPr>
          <a:xfrm>
            <a:off x="7079857" y="5474621"/>
            <a:ext cx="4802370" cy="646331"/>
          </a:xfrm>
          <a:prstGeom prst="rect">
            <a:avLst/>
          </a:prstGeom>
          <a:noFill/>
        </p:spPr>
        <p:txBody>
          <a:bodyPr wrap="square" rtlCol="0">
            <a:spAutoFit/>
          </a:bodyPr>
          <a:lstStyle/>
          <a:p>
            <a:r>
              <a:rPr lang="en-US" dirty="0"/>
              <a:t>Ref: Deep Learning for Vision Systems, Mohamed Elgendy</a:t>
            </a:r>
          </a:p>
        </p:txBody>
      </p:sp>
      <p:pic>
        <p:nvPicPr>
          <p:cNvPr id="10" name="Picture 9"/>
          <p:cNvPicPr>
            <a:picLocks noChangeAspect="1"/>
          </p:cNvPicPr>
          <p:nvPr/>
        </p:nvPicPr>
        <p:blipFill>
          <a:blip r:embed="rId3"/>
          <a:stretch>
            <a:fillRect/>
          </a:stretch>
        </p:blipFill>
        <p:spPr>
          <a:xfrm>
            <a:off x="378337" y="2784326"/>
            <a:ext cx="6334125" cy="2413635"/>
          </a:xfrm>
          <a:prstGeom prst="rect">
            <a:avLst/>
          </a:prstGeom>
        </p:spPr>
      </p:pic>
    </p:spTree>
    <p:extLst>
      <p:ext uri="{BB962C8B-B14F-4D97-AF65-F5344CB8AC3E}">
        <p14:creationId xmlns:p14="http://schemas.microsoft.com/office/powerpoint/2010/main" val="315813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Backpropagation or backward pass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376412"/>
                <a:ext cx="5973578" cy="4812631"/>
              </a:xfrm>
            </p:spPr>
            <p:txBody>
              <a:bodyPr>
                <a:normAutofit/>
              </a:bodyPr>
              <a:lstStyle/>
              <a:p>
                <a:r>
                  <a:rPr lang="en-US" sz="2400" cap="none" dirty="0"/>
                  <a:t>What is backpropagation?</a:t>
                </a:r>
              </a:p>
              <a:p>
                <a:r>
                  <a:rPr lang="en-US" sz="2400" cap="none" dirty="0"/>
                  <a:t>Backpropagation, or backward pass, means propagating derivatives of the error </a:t>
                </a:r>
                <a14:m>
                  <m:oMath xmlns:m="http://schemas.openxmlformats.org/officeDocument/2006/math">
                    <m:f>
                      <m:fPr>
                        <m:ctrlPr>
                          <a:rPr lang="en-US" sz="2400" i="1" cap="none" smtClean="0">
                            <a:latin typeface="Cambria Math" panose="02040503050406030204" pitchFamily="18" charset="0"/>
                          </a:rPr>
                        </m:ctrlPr>
                      </m:fPr>
                      <m:num>
                        <m:r>
                          <a:rPr lang="en-US" sz="2400" b="0" i="1" cap="none" smtClean="0">
                            <a:latin typeface="Cambria Math" panose="02040503050406030204" pitchFamily="18" charset="0"/>
                          </a:rPr>
                          <m:t>𝑑𝐸</m:t>
                        </m:r>
                      </m:num>
                      <m:den>
                        <m:r>
                          <a:rPr lang="en-US" sz="2400" b="0" i="1" cap="none" smtClean="0">
                            <a:latin typeface="Cambria Math" panose="02040503050406030204" pitchFamily="18" charset="0"/>
                          </a:rPr>
                          <m:t>𝑑𝑊</m:t>
                        </m:r>
                      </m:den>
                    </m:f>
                  </m:oMath>
                </a14:m>
                <a:r>
                  <a:rPr lang="en-US" sz="2400" cap="none" dirty="0"/>
                  <a:t> with respect to each specific weight from the output layer back to the input layer to adjust weights.</a:t>
                </a:r>
              </a:p>
              <a:p>
                <a:r>
                  <a:rPr lang="en-US" sz="2400" cap="none" dirty="0"/>
                  <a:t>Propagating weights </a:t>
                </a:r>
                <a14:m>
                  <m:oMath xmlns:m="http://schemas.openxmlformats.org/officeDocument/2006/math">
                    <m:f>
                      <m:fPr>
                        <m:ctrlPr>
                          <a:rPr lang="en-US" sz="2400" i="1" cap="none">
                            <a:latin typeface="Cambria Math" panose="02040503050406030204" pitchFamily="18" charset="0"/>
                          </a:rPr>
                        </m:ctrlPr>
                      </m:fPr>
                      <m:num>
                        <m:r>
                          <a:rPr lang="en-US" sz="2400" i="1" cap="none">
                            <a:latin typeface="Cambria Math" panose="02040503050406030204" pitchFamily="18" charset="0"/>
                          </a:rPr>
                          <m:t>𝑑𝐸</m:t>
                        </m:r>
                      </m:num>
                      <m:den>
                        <m:r>
                          <a:rPr lang="en-US" sz="2400" i="1" cap="none">
                            <a:latin typeface="Cambria Math" panose="02040503050406030204" pitchFamily="18" charset="0"/>
                          </a:rPr>
                          <m:t>𝑑</m:t>
                        </m:r>
                        <m:sSub>
                          <m:sSubPr>
                            <m:ctrlPr>
                              <a:rPr lang="en-US" sz="2400" i="1" cap="none" smtClean="0">
                                <a:latin typeface="Cambria Math" panose="02040503050406030204" pitchFamily="18" charset="0"/>
                              </a:rPr>
                            </m:ctrlPr>
                          </m:sSubPr>
                          <m:e>
                            <m:r>
                              <a:rPr lang="en-US" sz="2400" b="0" i="1" cap="none" smtClean="0">
                                <a:latin typeface="Cambria Math" panose="02040503050406030204" pitchFamily="18" charset="0"/>
                              </a:rPr>
                              <m:t>𝑤</m:t>
                            </m:r>
                          </m:e>
                          <m:sub>
                            <m:r>
                              <a:rPr lang="en-US" sz="2400" b="0" i="1" cap="none" smtClean="0">
                                <a:latin typeface="Cambria Math" panose="02040503050406030204" pitchFamily="18" charset="0"/>
                              </a:rPr>
                              <m:t>𝑖</m:t>
                            </m:r>
                          </m:sub>
                        </m:sSub>
                      </m:den>
                    </m:f>
                  </m:oMath>
                </a14:m>
                <a:r>
                  <a:rPr lang="en-US" sz="2400" cap="none" dirty="0"/>
                  <a:t> of a single neuron is simple as shown with Delta Rule</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376412"/>
                <a:ext cx="5973578" cy="4812631"/>
              </a:xfrm>
              <a:blipFill>
                <a:blip r:embed="rId2"/>
                <a:stretch>
                  <a:fillRect l="-1429" t="-127" r="-20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079857" y="2001615"/>
            <a:ext cx="4979099" cy="3473006"/>
          </a:xfrm>
          <a:prstGeom prst="rect">
            <a:avLst/>
          </a:prstGeom>
        </p:spPr>
      </p:pic>
      <p:sp>
        <p:nvSpPr>
          <p:cNvPr id="5" name="TextBox 4"/>
          <p:cNvSpPr txBox="1"/>
          <p:nvPr/>
        </p:nvSpPr>
        <p:spPr>
          <a:xfrm>
            <a:off x="7079857" y="5474621"/>
            <a:ext cx="4802370" cy="646331"/>
          </a:xfrm>
          <a:prstGeom prst="rect">
            <a:avLst/>
          </a:prstGeom>
          <a:noFill/>
        </p:spPr>
        <p:txBody>
          <a:bodyPr wrap="square" rtlCol="0">
            <a:spAutoFit/>
          </a:bodyPr>
          <a:lstStyle/>
          <a:p>
            <a:r>
              <a:rPr lang="en-US" dirty="0"/>
              <a:t>Ref: Deep Learning for Vision Systems, Mohamed Elgendy</a:t>
            </a:r>
          </a:p>
        </p:txBody>
      </p:sp>
    </p:spTree>
    <p:extLst>
      <p:ext uri="{BB962C8B-B14F-4D97-AF65-F5344CB8AC3E}">
        <p14:creationId xmlns:p14="http://schemas.microsoft.com/office/powerpoint/2010/main" val="361032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Backpropagation or backward pass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721896" y="1376412"/>
                <a:ext cx="5515276" cy="5255394"/>
              </a:xfrm>
            </p:spPr>
            <p:txBody>
              <a:bodyPr>
                <a:normAutofit fontScale="92500" lnSpcReduction="20000"/>
              </a:bodyPr>
              <a:lstStyle/>
              <a:p>
                <a:r>
                  <a:rPr lang="en-US" sz="2400" cap="none" dirty="0"/>
                  <a:t>Backpropagating the </a:t>
                </a:r>
                <a14:m>
                  <m:oMath xmlns:m="http://schemas.openxmlformats.org/officeDocument/2006/math">
                    <m:f>
                      <m:fPr>
                        <m:ctrlPr>
                          <a:rPr lang="en-US" sz="2400" i="1" cap="none">
                            <a:latin typeface="Cambria Math" panose="02040503050406030204" pitchFamily="18" charset="0"/>
                          </a:rPr>
                        </m:ctrlPr>
                      </m:fPr>
                      <m:num>
                        <m:r>
                          <a:rPr lang="en-US" sz="2400" i="1" cap="none">
                            <a:latin typeface="Cambria Math" panose="02040503050406030204" pitchFamily="18" charset="0"/>
                          </a:rPr>
                          <m:t>𝑑𝐸</m:t>
                        </m:r>
                      </m:num>
                      <m:den>
                        <m:r>
                          <a:rPr lang="en-US" sz="2400" i="1" cap="none">
                            <a:latin typeface="Cambria Math" panose="02040503050406030204" pitchFamily="18" charset="0"/>
                          </a:rPr>
                          <m:t>𝑑𝑊</m:t>
                        </m:r>
                      </m:den>
                    </m:f>
                  </m:oMath>
                </a14:m>
                <a:r>
                  <a:rPr lang="en-US" sz="2400" cap="none" dirty="0"/>
                  <a:t> in case of multilayer network is complex.</a:t>
                </a:r>
              </a:p>
              <a:p>
                <a:r>
                  <a:rPr lang="en-US" sz="2400" cap="none" dirty="0"/>
                  <a:t>However using the Chain Rule of differentiation, backpropagation is simply the process of multiplying the partial derivatives of the edges starting from the output node all the way backward to the input node.</a:t>
                </a:r>
              </a:p>
              <a:p>
                <a:r>
                  <a:rPr lang="en-US" sz="2400" cap="none" dirty="0"/>
                  <a:t>Backpropagation looks complex due to the notations used to represent the partial derivatives</a:t>
                </a:r>
              </a:p>
              <a:p>
                <a:r>
                  <a:rPr lang="en-US" sz="2400" cap="none" dirty="0"/>
                  <a:t>TensorFlow and PyTorch provides automatic differentiation (Partial derivative computation) of the Error functions.</a:t>
                </a:r>
              </a:p>
              <a:p>
                <a:endParaRPr lang="en-US" sz="2400" cap="non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721896" y="1376412"/>
                <a:ext cx="5515276" cy="5255394"/>
              </a:xfrm>
              <a:blipFill>
                <a:blip r:embed="rId2"/>
                <a:stretch>
                  <a:fillRect l="-1215" r="-2652"/>
                </a:stretch>
              </a:blipFill>
            </p:spPr>
            <p:txBody>
              <a:bodyPr/>
              <a:lstStyle/>
              <a:p>
                <a:r>
                  <a:rPr lang="en-US">
                    <a:noFill/>
                  </a:rPr>
                  <a:t> </a:t>
                </a:r>
              </a:p>
            </p:txBody>
          </p:sp>
        </mc:Fallback>
      </mc:AlternateContent>
      <p:sp>
        <p:nvSpPr>
          <p:cNvPr id="5" name="TextBox 4"/>
          <p:cNvSpPr txBox="1"/>
          <p:nvPr/>
        </p:nvSpPr>
        <p:spPr>
          <a:xfrm>
            <a:off x="7079857" y="5474621"/>
            <a:ext cx="4802370" cy="646331"/>
          </a:xfrm>
          <a:prstGeom prst="rect">
            <a:avLst/>
          </a:prstGeom>
          <a:noFill/>
        </p:spPr>
        <p:txBody>
          <a:bodyPr wrap="square" rtlCol="0">
            <a:spAutoFit/>
          </a:bodyPr>
          <a:lstStyle/>
          <a:p>
            <a:r>
              <a:rPr lang="en-US" dirty="0"/>
              <a:t>Ref: Deep Learning for Vision Systems, Mohamed Elgendy</a:t>
            </a:r>
          </a:p>
        </p:txBody>
      </p:sp>
      <p:pic>
        <p:nvPicPr>
          <p:cNvPr id="6" name="Picture 5"/>
          <p:cNvPicPr>
            <a:picLocks noChangeAspect="1"/>
          </p:cNvPicPr>
          <p:nvPr/>
        </p:nvPicPr>
        <p:blipFill>
          <a:blip r:embed="rId3"/>
          <a:stretch>
            <a:fillRect/>
          </a:stretch>
        </p:blipFill>
        <p:spPr>
          <a:xfrm>
            <a:off x="6363120" y="1764573"/>
            <a:ext cx="5728145" cy="3376708"/>
          </a:xfrm>
          <a:prstGeom prst="rect">
            <a:avLst/>
          </a:prstGeom>
        </p:spPr>
      </p:pic>
    </p:spTree>
    <p:extLst>
      <p:ext uri="{BB962C8B-B14F-4D97-AF65-F5344CB8AC3E}">
        <p14:creationId xmlns:p14="http://schemas.microsoft.com/office/powerpoint/2010/main" val="307281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99" y="445264"/>
            <a:ext cx="10364451" cy="678268"/>
          </a:xfrm>
        </p:spPr>
        <p:txBody>
          <a:bodyPr>
            <a:normAutofit fontScale="90000"/>
          </a:bodyPr>
          <a:lstStyle/>
          <a:p>
            <a:r>
              <a:rPr lang="en-US" dirty="0"/>
              <a:t>Feedforward and Backpropagation or backward pass</a:t>
            </a:r>
          </a:p>
        </p:txBody>
      </p:sp>
      <p:sp>
        <p:nvSpPr>
          <p:cNvPr id="5" name="TextBox 4"/>
          <p:cNvSpPr txBox="1"/>
          <p:nvPr/>
        </p:nvSpPr>
        <p:spPr>
          <a:xfrm>
            <a:off x="3704439" y="4954857"/>
            <a:ext cx="4802370" cy="646331"/>
          </a:xfrm>
          <a:prstGeom prst="rect">
            <a:avLst/>
          </a:prstGeom>
          <a:noFill/>
        </p:spPr>
        <p:txBody>
          <a:bodyPr wrap="square" rtlCol="0">
            <a:spAutoFit/>
          </a:bodyPr>
          <a:lstStyle/>
          <a:p>
            <a:r>
              <a:rPr lang="en-US" dirty="0"/>
              <a:t>Ref: Deep Learning for Vision Systems, Mohamed Elgendy</a:t>
            </a:r>
          </a:p>
        </p:txBody>
      </p:sp>
      <p:pic>
        <p:nvPicPr>
          <p:cNvPr id="4" name="Picture 3"/>
          <p:cNvPicPr>
            <a:picLocks noChangeAspect="1"/>
          </p:cNvPicPr>
          <p:nvPr/>
        </p:nvPicPr>
        <p:blipFill>
          <a:blip r:embed="rId2"/>
          <a:stretch>
            <a:fillRect/>
          </a:stretch>
        </p:blipFill>
        <p:spPr>
          <a:xfrm>
            <a:off x="1776321" y="1715774"/>
            <a:ext cx="8602504" cy="3079909"/>
          </a:xfrm>
          <a:prstGeom prst="rect">
            <a:avLst/>
          </a:prstGeom>
        </p:spPr>
      </p:pic>
    </p:spTree>
    <p:extLst>
      <p:ext uri="{BB962C8B-B14F-4D97-AF65-F5344CB8AC3E}">
        <p14:creationId xmlns:p14="http://schemas.microsoft.com/office/powerpoint/2010/main" val="153893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53330"/>
          </a:xfrm>
        </p:spPr>
        <p:txBody>
          <a:bodyPr>
            <a:normAutofit/>
          </a:bodyPr>
          <a:lstStyle/>
          <a:p>
            <a:r>
              <a:rPr lang="en-US" dirty="0"/>
              <a:t>Logistic regression</a:t>
            </a:r>
          </a:p>
        </p:txBody>
      </p:sp>
      <p:sp>
        <p:nvSpPr>
          <p:cNvPr id="3" name="Content Placeholder 2"/>
          <p:cNvSpPr>
            <a:spLocks noGrp="1"/>
          </p:cNvSpPr>
          <p:nvPr>
            <p:ph sz="quarter" idx="13"/>
          </p:nvPr>
        </p:nvSpPr>
        <p:spPr>
          <a:xfrm>
            <a:off x="830647" y="1338350"/>
            <a:ext cx="5445462" cy="5237018"/>
          </a:xfrm>
        </p:spPr>
        <p:txBody>
          <a:bodyPr vert="horz" lIns="91440" tIns="45720" rIns="91440" bIns="45720" rtlCol="0" anchor="t">
            <a:normAutofit fontScale="70000" lnSpcReduction="20000"/>
          </a:bodyPr>
          <a:lstStyle/>
          <a:p>
            <a:r>
              <a:rPr lang="en-US" sz="2800" cap="none" dirty="0"/>
              <a:t>Logistic Regression is a method to model the probability of a particular class or event to exist. </a:t>
            </a:r>
          </a:p>
          <a:p>
            <a:r>
              <a:rPr lang="en-US" sz="2800" cap="none" dirty="0"/>
              <a:t>Logistic Regression is used for classification.</a:t>
            </a:r>
          </a:p>
          <a:p>
            <a:r>
              <a:rPr lang="en-US" sz="2800" cap="none" dirty="0"/>
              <a:t>Logistic Regression can be used as binomial or binary logistic regression, where there are only two possible outcomes. </a:t>
            </a:r>
            <a:r>
              <a:rPr lang="en-US" sz="2800" b="1" cap="none" dirty="0"/>
              <a:t>Example: Spam or not Spam</a:t>
            </a:r>
            <a:endParaRPr lang="en-US" sz="2800" b="1" cap="none"/>
          </a:p>
          <a:p>
            <a:r>
              <a:rPr lang="en-US" sz="2800" cap="none" dirty="0"/>
              <a:t>Logistic Regression can also be used as multinomial logistic regression, where there are three or more possible outcomes. </a:t>
            </a:r>
          </a:p>
          <a:p>
            <a:r>
              <a:rPr lang="en-US" sz="2800" cap="none" dirty="0"/>
              <a:t>The output of Logistic Regression threshold the output to either of the two possible binary outcomes in the case of binary logistic regression or a predetermined number of categories in the case of multinomial logistic regression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115" y="1338350"/>
            <a:ext cx="5410200" cy="2705100"/>
          </a:xfrm>
          <a:prstGeom prst="rect">
            <a:avLst/>
          </a:prstGeom>
        </p:spPr>
      </p:pic>
      <p:pic>
        <p:nvPicPr>
          <p:cNvPr id="9" name="Picture 8"/>
          <p:cNvPicPr>
            <a:picLocks noChangeAspect="1"/>
          </p:cNvPicPr>
          <p:nvPr/>
        </p:nvPicPr>
        <p:blipFill>
          <a:blip r:embed="rId3"/>
          <a:stretch>
            <a:fillRect/>
          </a:stretch>
        </p:blipFill>
        <p:spPr>
          <a:xfrm>
            <a:off x="6507115" y="4109952"/>
            <a:ext cx="5346668" cy="2731199"/>
          </a:xfrm>
          <a:prstGeom prst="rect">
            <a:avLst/>
          </a:prstGeom>
        </p:spPr>
      </p:pic>
    </p:spTree>
    <p:extLst>
      <p:ext uri="{BB962C8B-B14F-4D97-AF65-F5344CB8AC3E}">
        <p14:creationId xmlns:p14="http://schemas.microsoft.com/office/powerpoint/2010/main" val="370690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23882"/>
            <a:ext cx="10364451" cy="678268"/>
          </a:xfrm>
        </p:spPr>
        <p:txBody>
          <a:bodyPr>
            <a:normAutofit/>
          </a:bodyPr>
          <a:lstStyle/>
          <a:p>
            <a:r>
              <a:rPr lang="en-US" dirty="0"/>
              <a:t>Training of a dnn</a:t>
            </a:r>
          </a:p>
        </p:txBody>
      </p:sp>
      <p:sp>
        <p:nvSpPr>
          <p:cNvPr id="3" name="Content Placeholder 2"/>
          <p:cNvSpPr>
            <a:spLocks noGrp="1"/>
          </p:cNvSpPr>
          <p:nvPr>
            <p:ph sz="quarter" idx="13"/>
          </p:nvPr>
        </p:nvSpPr>
        <p:spPr>
          <a:xfrm>
            <a:off x="721896" y="1376411"/>
            <a:ext cx="11165304" cy="5399773"/>
          </a:xfrm>
        </p:spPr>
        <p:txBody>
          <a:bodyPr vert="horz" lIns="91440" tIns="45720" rIns="91440" bIns="45720" rtlCol="0" anchor="t">
            <a:normAutofit lnSpcReduction="10000"/>
          </a:bodyPr>
          <a:lstStyle/>
          <a:p>
            <a:pPr lvl="1">
              <a:buFont typeface="Wingdings" panose="05000000000000000000" pitchFamily="2" charset="2"/>
              <a:buChar char="Ø"/>
            </a:pPr>
            <a:r>
              <a:rPr lang="en-US" sz="3200" cap="none" dirty="0"/>
              <a:t>Present input samples individually to the network and perform feedforward pass to compute the predicted output</a:t>
            </a:r>
          </a:p>
          <a:p>
            <a:pPr lvl="1">
              <a:buFont typeface="Wingdings" panose="05000000000000000000" pitchFamily="2" charset="2"/>
              <a:buChar char="Ø"/>
            </a:pPr>
            <a:r>
              <a:rPr lang="en-US" sz="3200" cap="none" dirty="0"/>
              <a:t>Backpropagate the derivatives of the error for each input sample feedforward pass or for all input samples once known as the full batch processing or a subset of input samples known as minibatch processing.</a:t>
            </a:r>
          </a:p>
          <a:p>
            <a:pPr lvl="1">
              <a:buFont typeface="Wingdings" panose="05000000000000000000" pitchFamily="2" charset="2"/>
              <a:buChar char="Ø"/>
            </a:pPr>
            <a:r>
              <a:rPr lang="en-US" sz="3200" cap="none" dirty="0"/>
              <a:t>Update the weights from the output nodes to the input nodes.</a:t>
            </a:r>
          </a:p>
          <a:p>
            <a:pPr lvl="1">
              <a:buFont typeface="Wingdings" panose="05000000000000000000" pitchFamily="2" charset="2"/>
              <a:buChar char="Ø"/>
            </a:pPr>
            <a:r>
              <a:rPr lang="en-US" sz="3200" cap="none" dirty="0"/>
              <a:t>Repeat the feedforward pass and backpropagation pass until the error is reduced below the desired tolerance.</a:t>
            </a:r>
          </a:p>
          <a:p>
            <a:endParaRPr lang="en-US" sz="2400" cap="none" dirty="0"/>
          </a:p>
        </p:txBody>
      </p:sp>
    </p:spTree>
    <p:extLst>
      <p:ext uri="{BB962C8B-B14F-4D97-AF65-F5344CB8AC3E}">
        <p14:creationId xmlns:p14="http://schemas.microsoft.com/office/powerpoint/2010/main" val="5069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DNN</a:t>
            </a:r>
          </a:p>
        </p:txBody>
      </p:sp>
    </p:spTree>
    <p:extLst>
      <p:ext uri="{BB962C8B-B14F-4D97-AF65-F5344CB8AC3E}">
        <p14:creationId xmlns:p14="http://schemas.microsoft.com/office/powerpoint/2010/main" val="1540711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3255"/>
            <a:ext cx="10364451" cy="616017"/>
          </a:xfrm>
        </p:spPr>
        <p:txBody>
          <a:bodyPr/>
          <a:lstStyle/>
          <a:p>
            <a:r>
              <a:rPr lang="en-US" dirty="0"/>
              <a:t>Iris Classification with Regression</a:t>
            </a:r>
          </a:p>
        </p:txBody>
      </p:sp>
      <p:pic>
        <p:nvPicPr>
          <p:cNvPr id="5" name="Picture 5" descr="A screenshot of a computer code&#10;&#10;Description automatically generated">
            <a:extLst>
              <a:ext uri="{FF2B5EF4-FFF2-40B4-BE49-F238E27FC236}">
                <a16:creationId xmlns:a16="http://schemas.microsoft.com/office/drawing/2014/main" id="{27C5E575-5DAF-BEBB-241A-17FB0BEDE035}"/>
              </a:ext>
            </a:extLst>
          </p:cNvPr>
          <p:cNvPicPr>
            <a:picLocks noChangeAspect="1"/>
          </p:cNvPicPr>
          <p:nvPr/>
        </p:nvPicPr>
        <p:blipFill>
          <a:blip r:embed="rId2"/>
          <a:stretch>
            <a:fillRect/>
          </a:stretch>
        </p:blipFill>
        <p:spPr>
          <a:xfrm>
            <a:off x="607621" y="783433"/>
            <a:ext cx="10966862" cy="2797313"/>
          </a:xfrm>
          <a:prstGeom prst="rect">
            <a:avLst/>
          </a:prstGeom>
        </p:spPr>
      </p:pic>
      <p:pic>
        <p:nvPicPr>
          <p:cNvPr id="6" name="Picture 6" descr="A screenshot of a computer code&#10;&#10;Description automatically generated">
            <a:extLst>
              <a:ext uri="{FF2B5EF4-FFF2-40B4-BE49-F238E27FC236}">
                <a16:creationId xmlns:a16="http://schemas.microsoft.com/office/drawing/2014/main" id="{5A3183EF-76D6-11F6-6825-C13D07DE272A}"/>
              </a:ext>
            </a:extLst>
          </p:cNvPr>
          <p:cNvPicPr>
            <a:picLocks noChangeAspect="1"/>
          </p:cNvPicPr>
          <p:nvPr/>
        </p:nvPicPr>
        <p:blipFill>
          <a:blip r:embed="rId3"/>
          <a:stretch>
            <a:fillRect/>
          </a:stretch>
        </p:blipFill>
        <p:spPr>
          <a:xfrm>
            <a:off x="607621" y="3729141"/>
            <a:ext cx="10966862" cy="2962315"/>
          </a:xfrm>
          <a:prstGeom prst="rect">
            <a:avLst/>
          </a:prstGeom>
        </p:spPr>
      </p:pic>
    </p:spTree>
    <p:extLst>
      <p:ext uri="{BB962C8B-B14F-4D97-AF65-F5344CB8AC3E}">
        <p14:creationId xmlns:p14="http://schemas.microsoft.com/office/powerpoint/2010/main" val="221010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3255"/>
            <a:ext cx="10364451" cy="616017"/>
          </a:xfrm>
        </p:spPr>
        <p:txBody>
          <a:bodyPr/>
          <a:lstStyle/>
          <a:p>
            <a:r>
              <a:rPr lang="en-US" dirty="0"/>
              <a:t>Iris Classification with Regression</a:t>
            </a:r>
          </a:p>
        </p:txBody>
      </p:sp>
      <p:pic>
        <p:nvPicPr>
          <p:cNvPr id="4" name="Picture 6" descr="A screenshot of a computer code&#10;&#10;Description automatically generated">
            <a:extLst>
              <a:ext uri="{FF2B5EF4-FFF2-40B4-BE49-F238E27FC236}">
                <a16:creationId xmlns:a16="http://schemas.microsoft.com/office/drawing/2014/main" id="{F628B4C2-4F89-51B5-E1BF-395B645737AF}"/>
              </a:ext>
            </a:extLst>
          </p:cNvPr>
          <p:cNvPicPr>
            <a:picLocks noChangeAspect="1"/>
          </p:cNvPicPr>
          <p:nvPr/>
        </p:nvPicPr>
        <p:blipFill>
          <a:blip r:embed="rId2"/>
          <a:stretch>
            <a:fillRect/>
          </a:stretch>
        </p:blipFill>
        <p:spPr>
          <a:xfrm>
            <a:off x="607621" y="784175"/>
            <a:ext cx="10966862" cy="2637494"/>
          </a:xfrm>
          <a:prstGeom prst="rect">
            <a:avLst/>
          </a:prstGeom>
        </p:spPr>
      </p:pic>
      <p:pic>
        <p:nvPicPr>
          <p:cNvPr id="7" name="Picture 7" descr="A white background with black text&#10;&#10;Description automatically generated">
            <a:extLst>
              <a:ext uri="{FF2B5EF4-FFF2-40B4-BE49-F238E27FC236}">
                <a16:creationId xmlns:a16="http://schemas.microsoft.com/office/drawing/2014/main" id="{DA45AEE6-E399-CEBF-AF26-ABCDE0C31131}"/>
              </a:ext>
            </a:extLst>
          </p:cNvPr>
          <p:cNvPicPr>
            <a:picLocks noChangeAspect="1"/>
          </p:cNvPicPr>
          <p:nvPr/>
        </p:nvPicPr>
        <p:blipFill>
          <a:blip r:embed="rId3"/>
          <a:stretch>
            <a:fillRect/>
          </a:stretch>
        </p:blipFill>
        <p:spPr>
          <a:xfrm>
            <a:off x="607621" y="3578818"/>
            <a:ext cx="10966863" cy="1372803"/>
          </a:xfrm>
          <a:prstGeom prst="rect">
            <a:avLst/>
          </a:prstGeom>
        </p:spPr>
      </p:pic>
      <p:pic>
        <p:nvPicPr>
          <p:cNvPr id="8" name="Picture 8" descr="A white background with black text&#10;&#10;Description automatically generated">
            <a:extLst>
              <a:ext uri="{FF2B5EF4-FFF2-40B4-BE49-F238E27FC236}">
                <a16:creationId xmlns:a16="http://schemas.microsoft.com/office/drawing/2014/main" id="{B2877DD5-CBAB-DF36-0BB2-B1CAE5086226}"/>
              </a:ext>
            </a:extLst>
          </p:cNvPr>
          <p:cNvPicPr>
            <a:picLocks noChangeAspect="1"/>
          </p:cNvPicPr>
          <p:nvPr/>
        </p:nvPicPr>
        <p:blipFill>
          <a:blip r:embed="rId4"/>
          <a:stretch>
            <a:fillRect/>
          </a:stretch>
        </p:blipFill>
        <p:spPr>
          <a:xfrm>
            <a:off x="607620" y="5095323"/>
            <a:ext cx="10966862" cy="675275"/>
          </a:xfrm>
          <a:prstGeom prst="rect">
            <a:avLst/>
          </a:prstGeom>
        </p:spPr>
      </p:pic>
    </p:spTree>
    <p:extLst>
      <p:ext uri="{BB962C8B-B14F-4D97-AF65-F5344CB8AC3E}">
        <p14:creationId xmlns:p14="http://schemas.microsoft.com/office/powerpoint/2010/main" val="118984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3255"/>
            <a:ext cx="10364451" cy="616017"/>
          </a:xfrm>
        </p:spPr>
        <p:txBody>
          <a:bodyPr/>
          <a:lstStyle/>
          <a:p>
            <a:r>
              <a:rPr lang="en-US" dirty="0"/>
              <a:t>Iris Classification with Regression</a:t>
            </a:r>
          </a:p>
        </p:txBody>
      </p:sp>
      <p:pic>
        <p:nvPicPr>
          <p:cNvPr id="3" name="Picture 6" descr="A white rectangular object with a black border&#10;&#10;Description automatically generated">
            <a:extLst>
              <a:ext uri="{FF2B5EF4-FFF2-40B4-BE49-F238E27FC236}">
                <a16:creationId xmlns:a16="http://schemas.microsoft.com/office/drawing/2014/main" id="{19108562-BCA0-5E80-4B10-D0F566AFACAF}"/>
              </a:ext>
            </a:extLst>
          </p:cNvPr>
          <p:cNvPicPr>
            <a:picLocks noChangeAspect="1"/>
          </p:cNvPicPr>
          <p:nvPr/>
        </p:nvPicPr>
        <p:blipFill>
          <a:blip r:embed="rId2"/>
          <a:stretch>
            <a:fillRect/>
          </a:stretch>
        </p:blipFill>
        <p:spPr>
          <a:xfrm>
            <a:off x="607621" y="784983"/>
            <a:ext cx="10966862" cy="1022813"/>
          </a:xfrm>
          <a:prstGeom prst="rect">
            <a:avLst/>
          </a:prstGeom>
        </p:spPr>
      </p:pic>
      <p:pic>
        <p:nvPicPr>
          <p:cNvPr id="7" name="Picture 7" descr="A white background with black text&#10;&#10;Description automatically generated">
            <a:extLst>
              <a:ext uri="{FF2B5EF4-FFF2-40B4-BE49-F238E27FC236}">
                <a16:creationId xmlns:a16="http://schemas.microsoft.com/office/drawing/2014/main" id="{AA5BDBD0-42ED-5D23-2D15-BBB9932D1A77}"/>
              </a:ext>
            </a:extLst>
          </p:cNvPr>
          <p:cNvPicPr>
            <a:picLocks noChangeAspect="1"/>
          </p:cNvPicPr>
          <p:nvPr/>
        </p:nvPicPr>
        <p:blipFill>
          <a:blip r:embed="rId3"/>
          <a:stretch>
            <a:fillRect/>
          </a:stretch>
        </p:blipFill>
        <p:spPr>
          <a:xfrm>
            <a:off x="607621" y="2143723"/>
            <a:ext cx="10966862" cy="680397"/>
          </a:xfrm>
          <a:prstGeom prst="rect">
            <a:avLst/>
          </a:prstGeom>
        </p:spPr>
      </p:pic>
      <p:pic>
        <p:nvPicPr>
          <p:cNvPr id="8" name="Picture 8" descr="A white background with black text&#10;&#10;Description automatically generated">
            <a:extLst>
              <a:ext uri="{FF2B5EF4-FFF2-40B4-BE49-F238E27FC236}">
                <a16:creationId xmlns:a16="http://schemas.microsoft.com/office/drawing/2014/main" id="{0241D68E-4DEE-C274-DFD7-C708107F79A8}"/>
              </a:ext>
            </a:extLst>
          </p:cNvPr>
          <p:cNvPicPr>
            <a:picLocks noChangeAspect="1"/>
          </p:cNvPicPr>
          <p:nvPr/>
        </p:nvPicPr>
        <p:blipFill>
          <a:blip r:embed="rId4"/>
          <a:stretch>
            <a:fillRect/>
          </a:stretch>
        </p:blipFill>
        <p:spPr>
          <a:xfrm>
            <a:off x="607621" y="3101558"/>
            <a:ext cx="10966862" cy="902287"/>
          </a:xfrm>
          <a:prstGeom prst="rect">
            <a:avLst/>
          </a:prstGeom>
        </p:spPr>
      </p:pic>
    </p:spTree>
    <p:extLst>
      <p:ext uri="{BB962C8B-B14F-4D97-AF65-F5344CB8AC3E}">
        <p14:creationId xmlns:p14="http://schemas.microsoft.com/office/powerpoint/2010/main" val="58793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647" y="254013"/>
            <a:ext cx="10364451" cy="653330"/>
          </a:xfrm>
        </p:spPr>
        <p:txBody>
          <a:bodyPr>
            <a:normAutofit/>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830647" y="907343"/>
                <a:ext cx="5445462" cy="5668025"/>
              </a:xfrm>
            </p:spPr>
            <p:txBody>
              <a:bodyPr/>
              <a:lstStyle/>
              <a:p>
                <a:r>
                  <a:rPr lang="en-US" sz="2800" cap="none" dirty="0"/>
                  <a:t>Linear Regression is a linear approach to model the relationship between a numerical response variable </a:t>
                </a:r>
                <a14:m>
                  <m:oMath xmlns:m="http://schemas.openxmlformats.org/officeDocument/2006/math">
                    <m:r>
                      <a:rPr lang="en-US" sz="2800" b="0" i="1" cap="none" smtClean="0">
                        <a:latin typeface="Cambria Math" panose="02040503050406030204" pitchFamily="18" charset="0"/>
                      </a:rPr>
                      <m:t>𝑌</m:t>
                    </m:r>
                  </m:oMath>
                </a14:m>
                <a:r>
                  <a:rPr lang="en-US" sz="2800" cap="none" dirty="0"/>
                  <a:t> and  one or more explanatory variables </a:t>
                </a:r>
                <a14:m>
                  <m:oMath xmlns:m="http://schemas.openxmlformats.org/officeDocument/2006/math">
                    <m:r>
                      <a:rPr lang="en-US" sz="2800" b="0" i="1" cap="none" smtClean="0">
                        <a:latin typeface="Cambria Math" panose="02040503050406030204" pitchFamily="18" charset="0"/>
                      </a:rPr>
                      <m:t>𝑋𝑠</m:t>
                    </m:r>
                  </m:oMath>
                </a14:m>
                <a:endParaRPr lang="en-US" sz="2800" cap="none" dirty="0"/>
              </a:p>
              <a:p>
                <a:r>
                  <a:rPr lang="en-US" sz="2800" cap="none" dirty="0"/>
                  <a:t>Using neurons with complex activation functions, a regression network can be made to learn a non-linear function.</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830647" y="907343"/>
                <a:ext cx="5445462" cy="5668025"/>
              </a:xfrm>
              <a:blipFill>
                <a:blip r:embed="rId2"/>
                <a:stretch>
                  <a:fillRect l="-2013" t="-323" r="-313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49204" y="907343"/>
            <a:ext cx="3762375" cy="2409825"/>
          </a:xfrm>
          <a:prstGeom prst="rect">
            <a:avLst/>
          </a:prstGeom>
        </p:spPr>
      </p:pic>
      <p:pic>
        <p:nvPicPr>
          <p:cNvPr id="5" name="Picture 4"/>
          <p:cNvPicPr>
            <a:picLocks noChangeAspect="1"/>
          </p:cNvPicPr>
          <p:nvPr/>
        </p:nvPicPr>
        <p:blipFill>
          <a:blip r:embed="rId4"/>
          <a:stretch>
            <a:fillRect/>
          </a:stretch>
        </p:blipFill>
        <p:spPr>
          <a:xfrm>
            <a:off x="7149204" y="3475596"/>
            <a:ext cx="3819525" cy="2543175"/>
          </a:xfrm>
          <a:prstGeom prst="rect">
            <a:avLst/>
          </a:prstGeom>
        </p:spPr>
      </p:pic>
      <p:sp>
        <p:nvSpPr>
          <p:cNvPr id="6" name="TextBox 5"/>
          <p:cNvSpPr txBox="1"/>
          <p:nvPr/>
        </p:nvSpPr>
        <p:spPr>
          <a:xfrm>
            <a:off x="5784783" y="6206036"/>
            <a:ext cx="6177397" cy="369332"/>
          </a:xfrm>
          <a:prstGeom prst="rect">
            <a:avLst/>
          </a:prstGeom>
          <a:noFill/>
        </p:spPr>
        <p:txBody>
          <a:bodyPr wrap="none" rtlCol="0">
            <a:spAutoFit/>
          </a:bodyPr>
          <a:lstStyle/>
          <a:p>
            <a:r>
              <a:rPr lang="en-US" dirty="0"/>
              <a:t>Ref: Inside Deep Learning Math, Algorithms, Models, Edward Raff</a:t>
            </a:r>
          </a:p>
        </p:txBody>
      </p:sp>
    </p:spTree>
    <p:extLst>
      <p:ext uri="{BB962C8B-B14F-4D97-AF65-F5344CB8AC3E}">
        <p14:creationId xmlns:p14="http://schemas.microsoft.com/office/powerpoint/2010/main" val="314801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Activation Functions</a:t>
            </a:r>
          </a:p>
        </p:txBody>
      </p:sp>
    </p:spTree>
    <p:extLst>
      <p:ext uri="{BB962C8B-B14F-4D97-AF65-F5344CB8AC3E}">
        <p14:creationId xmlns:p14="http://schemas.microsoft.com/office/powerpoint/2010/main" val="269695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99267"/>
            <a:ext cx="10835463" cy="790155"/>
          </a:xfrm>
        </p:spPr>
        <p:txBody>
          <a:bodyPr>
            <a:normAutofit/>
          </a:bodyPr>
          <a:lstStyle/>
          <a:p>
            <a:r>
              <a:rPr lang="en-US" dirty="0"/>
              <a:t>Non Exhaustive list of activation functions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078913"/>
                <a:ext cx="10363826" cy="5668396"/>
              </a:xfrm>
            </p:spPr>
            <p:txBody>
              <a:bodyPr>
                <a:normAutofit/>
              </a:bodyPr>
              <a:lstStyle/>
              <a:p>
                <a:pPr marL="0" indent="0">
                  <a:buNone/>
                </a:pPr>
                <a:r>
                  <a:rPr lang="en-US" sz="2800" b="1" cap="none" dirty="0"/>
                  <a:t>Discrete Activation Functions</a:t>
                </a:r>
              </a:p>
              <a:p>
                <a:pPr lvl="1"/>
                <a:r>
                  <a:rPr lang="en-US" cap="none" dirty="0"/>
                  <a:t>Binary Step</a:t>
                </a:r>
              </a:p>
              <a:p>
                <a:pPr lvl="1"/>
                <a:r>
                  <a:rPr lang="en-US" cap="none" dirty="0"/>
                  <a:t>Linear</a:t>
                </a:r>
              </a:p>
              <a:p>
                <a:pPr marL="0" indent="0">
                  <a:buNone/>
                </a:pPr>
                <a:r>
                  <a:rPr lang="en-US" sz="2800" b="1" i="1" cap="none" dirty="0"/>
                  <a:t>Continuous or non-linear Activation Functions</a:t>
                </a:r>
              </a:p>
              <a:p>
                <a:pPr lvl="1"/>
                <a:r>
                  <a:rPr lang="en-US" sz="2200" cap="none" dirty="0">
                    <a:solidFill>
                      <a:srgbClr val="00B050"/>
                    </a:solidFill>
                  </a:rPr>
                  <a:t>Sigmoid or Logistic Activation Function - </a:t>
                </a:r>
                <a14:m>
                  <m:oMath xmlns:m="http://schemas.openxmlformats.org/officeDocument/2006/math">
                    <m:r>
                      <a:rPr lang="en-US" sz="2200" i="1">
                        <a:solidFill>
                          <a:srgbClr val="00B050"/>
                        </a:solidFill>
                        <a:latin typeface="Cambria Math" panose="02040503050406030204" pitchFamily="18" charset="0"/>
                        <a:ea typeface="Cambria Math" panose="02040503050406030204" pitchFamily="18" charset="0"/>
                      </a:rPr>
                      <m:t>𝜎</m:t>
                    </m:r>
                  </m:oMath>
                </a14:m>
                <a:endParaRPr lang="en-US" sz="2200" cap="none" dirty="0">
                  <a:solidFill>
                    <a:srgbClr val="00B050"/>
                  </a:solidFill>
                </a:endParaRPr>
              </a:p>
              <a:p>
                <a:pPr lvl="1"/>
                <a:r>
                  <a:rPr lang="en-US" sz="2200" cap="none" dirty="0" err="1">
                    <a:solidFill>
                      <a:srgbClr val="00B050"/>
                    </a:solidFill>
                  </a:rPr>
                  <a:t>Tanh</a:t>
                </a:r>
                <a:r>
                  <a:rPr lang="en-US" sz="2200" cap="none" dirty="0">
                    <a:solidFill>
                      <a:srgbClr val="00B050"/>
                    </a:solidFill>
                  </a:rPr>
                  <a:t> (Hyperbolic Tangent)</a:t>
                </a:r>
              </a:p>
              <a:p>
                <a:pPr lvl="1"/>
                <a:r>
                  <a:rPr lang="en-US" sz="2200" cap="none" dirty="0">
                    <a:solidFill>
                      <a:srgbClr val="00B050"/>
                    </a:solidFill>
                  </a:rPr>
                  <a:t>ReLU – Rectified Linear Unit</a:t>
                </a:r>
              </a:p>
              <a:p>
                <a:pPr lvl="1"/>
                <a:r>
                  <a:rPr lang="en-US" sz="2200" cap="none" dirty="0"/>
                  <a:t>Leaky ReLU</a:t>
                </a:r>
              </a:p>
              <a:p>
                <a:pPr lvl="1"/>
                <a:r>
                  <a:rPr lang="en-US" sz="2200" cap="none" dirty="0"/>
                  <a:t>Parameterized ReLU</a:t>
                </a:r>
              </a:p>
              <a:p>
                <a:pPr lvl="1"/>
                <a:r>
                  <a:rPr lang="en-US" sz="2200" cap="none" dirty="0"/>
                  <a:t>Exponential Linear Unit</a:t>
                </a:r>
              </a:p>
              <a:p>
                <a:pPr lvl="1"/>
                <a:r>
                  <a:rPr lang="en-US" sz="2200" cap="none" dirty="0"/>
                  <a:t>Swish</a:t>
                </a:r>
              </a:p>
              <a:p>
                <a:endParaRPr lang="en-US" cap="none" dirty="0"/>
              </a:p>
              <a:p>
                <a:endParaRPr lang="en-US" cap="none" dirty="0"/>
              </a:p>
              <a:p>
                <a:endParaRPr lang="en-US" cap="none" dirty="0"/>
              </a:p>
              <a:p>
                <a:endParaRPr lang="en-US" cap="non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078913"/>
                <a:ext cx="10363826" cy="5668396"/>
              </a:xfrm>
              <a:blipFill>
                <a:blip r:embed="rId2"/>
                <a:stretch>
                  <a:fillRect l="-1235" t="-323"/>
                </a:stretch>
              </a:blipFill>
            </p:spPr>
            <p:txBody>
              <a:bodyPr/>
              <a:lstStyle/>
              <a:p>
                <a:r>
                  <a:rPr lang="en-US">
                    <a:noFill/>
                  </a:rPr>
                  <a:t> </a:t>
                </a:r>
              </a:p>
            </p:txBody>
          </p:sp>
        </mc:Fallback>
      </mc:AlternateContent>
    </p:spTree>
    <p:extLst>
      <p:ext uri="{BB962C8B-B14F-4D97-AF65-F5344CB8AC3E}">
        <p14:creationId xmlns:p14="http://schemas.microsoft.com/office/powerpoint/2010/main" val="281645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88758"/>
            <a:ext cx="10364451" cy="790155"/>
          </a:xfrm>
        </p:spPr>
        <p:txBody>
          <a:bodyPr/>
          <a:lstStyle/>
          <a:p>
            <a:r>
              <a:rPr lang="en-US" dirty="0"/>
              <a:t>Non-linear activation functions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078913"/>
                <a:ext cx="10363826" cy="581205"/>
              </a:xfrm>
            </p:spPr>
            <p:txBody>
              <a:bodyPr>
                <a:normAutofit/>
              </a:bodyPr>
              <a:lstStyle/>
              <a:p>
                <a:r>
                  <a:rPr lang="en-US" cap="none" dirty="0"/>
                  <a:t>Sigmoid or Logistic Activation Function - </a:t>
                </a:r>
                <a14:m>
                  <m:oMath xmlns:m="http://schemas.openxmlformats.org/officeDocument/2006/math">
                    <m:r>
                      <a:rPr lang="en-US" i="1">
                        <a:latin typeface="Cambria Math" panose="02040503050406030204" pitchFamily="18" charset="0"/>
                        <a:ea typeface="Cambria Math" panose="02040503050406030204" pitchFamily="18" charset="0"/>
                      </a:rPr>
                      <m:t>𝜎</m:t>
                    </m:r>
                  </m:oMath>
                </a14:m>
                <a:endParaRPr lang="en-US" cap="none" dirty="0"/>
              </a:p>
              <a:p>
                <a:endParaRPr lang="en-US" cap="none" dirty="0"/>
              </a:p>
              <a:p>
                <a:endParaRPr lang="en-US" cap="none" dirty="0"/>
              </a:p>
              <a:p>
                <a:endParaRPr lang="en-US" cap="non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078913"/>
                <a:ext cx="10363826" cy="581205"/>
              </a:xfrm>
              <a:blipFill>
                <a:blip r:embed="rId2"/>
                <a:stretch>
                  <a:fillRect l="-529"/>
                </a:stretch>
              </a:blipFill>
            </p:spPr>
            <p:txBody>
              <a:bodyPr/>
              <a:lstStyle/>
              <a:p>
                <a:r>
                  <a:rPr lang="en-US">
                    <a:noFill/>
                  </a:rPr>
                  <a:t> </a:t>
                </a:r>
              </a:p>
            </p:txBody>
          </p:sp>
        </mc:Fallback>
      </mc:AlternateContent>
      <p:grpSp>
        <p:nvGrpSpPr>
          <p:cNvPr id="4" name="Group 3"/>
          <p:cNvGrpSpPr/>
          <p:nvPr/>
        </p:nvGrpSpPr>
        <p:grpSpPr>
          <a:xfrm>
            <a:off x="673800" y="1539314"/>
            <a:ext cx="5421887" cy="3113301"/>
            <a:chOff x="913149" y="3336759"/>
            <a:chExt cx="5421887" cy="3113301"/>
          </a:xfrm>
        </p:grpSpPr>
        <p:grpSp>
          <p:nvGrpSpPr>
            <p:cNvPr id="5" name="Group 4"/>
            <p:cNvGrpSpPr/>
            <p:nvPr/>
          </p:nvGrpSpPr>
          <p:grpSpPr>
            <a:xfrm>
              <a:off x="913149" y="3336759"/>
              <a:ext cx="3397716" cy="3113301"/>
              <a:chOff x="1212785" y="3357402"/>
              <a:chExt cx="3397716" cy="3113301"/>
            </a:xfrm>
          </p:grpSpPr>
          <p:sp>
            <p:nvSpPr>
              <p:cNvPr id="10" name="TextBox 9"/>
              <p:cNvSpPr txBox="1"/>
              <p:nvPr/>
            </p:nvSpPr>
            <p:spPr>
              <a:xfrm>
                <a:off x="3253340" y="4317561"/>
                <a:ext cx="471638" cy="584775"/>
              </a:xfrm>
              <a:prstGeom prst="rect">
                <a:avLst/>
              </a:prstGeom>
              <a:noFill/>
              <a:ln w="47625">
                <a:solidFill>
                  <a:schemeClr val="accent1">
                    <a:shade val="50000"/>
                  </a:schemeClr>
                </a:solidFill>
              </a:ln>
            </p:spPr>
            <p:txBody>
              <a:bodyPr wrap="square" rtlCol="0">
                <a:spAutoFit/>
              </a:bodyPr>
              <a:lstStyle/>
              <a:p>
                <a:r>
                  <a:rPr lang="en-US" sz="3200" b="1" dirty="0"/>
                  <a:t>∑</a:t>
                </a:r>
              </a:p>
            </p:txBody>
          </p:sp>
          <p:grpSp>
            <p:nvGrpSpPr>
              <p:cNvPr id="11" name="Group 10"/>
              <p:cNvGrpSpPr/>
              <p:nvPr/>
            </p:nvGrpSpPr>
            <p:grpSpPr>
              <a:xfrm>
                <a:off x="1222409" y="3357402"/>
                <a:ext cx="818146" cy="484891"/>
                <a:chOff x="5419023" y="3782728"/>
                <a:chExt cx="818146" cy="484891"/>
              </a:xfrm>
            </p:grpSpPr>
            <p:sp>
              <p:nvSpPr>
                <p:cNvPr id="31" name="Oval 30"/>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76774" y="3792350"/>
                  <a:ext cx="760395" cy="369332"/>
                </a:xfrm>
                <a:prstGeom prst="rect">
                  <a:avLst/>
                </a:prstGeom>
                <a:noFill/>
              </p:spPr>
              <p:txBody>
                <a:bodyPr wrap="square" rtlCol="0">
                  <a:spAutoFit/>
                </a:bodyPr>
                <a:lstStyle/>
                <a:p>
                  <a:r>
                    <a:rPr lang="en-US" i="1" dirty="0"/>
                    <a:t>x</a:t>
                  </a:r>
                  <a:r>
                    <a:rPr lang="en-US" b="1" baseline="-25000" dirty="0"/>
                    <a:t>0 </a:t>
                  </a:r>
                  <a:r>
                    <a:rPr lang="en-US" sz="1200" b="1" dirty="0"/>
                    <a:t>= 1</a:t>
                  </a:r>
                  <a:r>
                    <a:rPr lang="en-US" sz="1200" b="1" baseline="-25000" dirty="0"/>
                    <a:t> </a:t>
                  </a:r>
                  <a:endParaRPr lang="en-US" sz="1200" b="1" dirty="0"/>
                </a:p>
              </p:txBody>
            </p:sp>
          </p:grpSp>
          <p:grpSp>
            <p:nvGrpSpPr>
              <p:cNvPr id="12" name="Group 11"/>
              <p:cNvGrpSpPr/>
              <p:nvPr/>
            </p:nvGrpSpPr>
            <p:grpSpPr>
              <a:xfrm>
                <a:off x="1222409" y="4075116"/>
                <a:ext cx="452388" cy="484891"/>
                <a:chOff x="5419023" y="3782728"/>
                <a:chExt cx="452388" cy="484891"/>
              </a:xfrm>
            </p:grpSpPr>
            <p:sp>
              <p:nvSpPr>
                <p:cNvPr id="29" name="Oval 28"/>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1</a:t>
                  </a:r>
                </a:p>
              </p:txBody>
            </p:sp>
          </p:grpSp>
          <p:grpSp>
            <p:nvGrpSpPr>
              <p:cNvPr id="13" name="Group 12"/>
              <p:cNvGrpSpPr/>
              <p:nvPr/>
            </p:nvGrpSpPr>
            <p:grpSpPr>
              <a:xfrm>
                <a:off x="1212785" y="4792830"/>
                <a:ext cx="452388" cy="484891"/>
                <a:chOff x="5419023" y="3782728"/>
                <a:chExt cx="452388" cy="484891"/>
              </a:xfrm>
            </p:grpSpPr>
            <p:sp>
              <p:nvSpPr>
                <p:cNvPr id="27" name="Oval 26"/>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2</a:t>
                  </a:r>
                </a:p>
              </p:txBody>
            </p:sp>
          </p:grpSp>
          <p:grpSp>
            <p:nvGrpSpPr>
              <p:cNvPr id="14" name="Group 13"/>
              <p:cNvGrpSpPr/>
              <p:nvPr/>
            </p:nvGrpSpPr>
            <p:grpSpPr>
              <a:xfrm>
                <a:off x="1222409" y="5985812"/>
                <a:ext cx="452388" cy="484891"/>
                <a:chOff x="5419023" y="3782728"/>
                <a:chExt cx="452388" cy="484891"/>
              </a:xfrm>
            </p:grpSpPr>
            <p:sp>
              <p:nvSpPr>
                <p:cNvPr id="25" name="Oval 24"/>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n</a:t>
                  </a:r>
                </a:p>
              </p:txBody>
            </p:sp>
          </p:grpSp>
          <p:cxnSp>
            <p:nvCxnSpPr>
              <p:cNvPr id="15" name="Straight Arrow Connector 14"/>
              <p:cNvCxnSpPr>
                <a:stCxn id="32" idx="2"/>
                <a:endCxn id="10" idx="1"/>
              </p:cNvCxnSpPr>
              <p:nvPr/>
            </p:nvCxnSpPr>
            <p:spPr>
              <a:xfrm>
                <a:off x="1660358" y="3736356"/>
                <a:ext cx="1592982" cy="8735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19689" y="3842293"/>
                <a:ext cx="449162" cy="369332"/>
              </a:xfrm>
              <a:prstGeom prst="rect">
                <a:avLst/>
              </a:prstGeom>
              <a:noFill/>
            </p:spPr>
            <p:txBody>
              <a:bodyPr wrap="none" rtlCol="0">
                <a:spAutoFit/>
              </a:bodyPr>
              <a:lstStyle/>
              <a:p>
                <a:r>
                  <a:rPr lang="en-US" b="1" dirty="0"/>
                  <a:t>w</a:t>
                </a:r>
                <a:r>
                  <a:rPr lang="en-US" b="1" baseline="-25000" dirty="0"/>
                  <a:t>0</a:t>
                </a:r>
              </a:p>
            </p:txBody>
          </p:sp>
          <p:sp>
            <p:nvSpPr>
              <p:cNvPr id="17" name="TextBox 16"/>
              <p:cNvSpPr txBox="1"/>
              <p:nvPr/>
            </p:nvSpPr>
            <p:spPr>
              <a:xfrm>
                <a:off x="2112746" y="4132895"/>
                <a:ext cx="449162" cy="369332"/>
              </a:xfrm>
              <a:prstGeom prst="rect">
                <a:avLst/>
              </a:prstGeom>
              <a:noFill/>
            </p:spPr>
            <p:txBody>
              <a:bodyPr wrap="none" rtlCol="0">
                <a:spAutoFit/>
              </a:bodyPr>
              <a:lstStyle/>
              <a:p>
                <a:r>
                  <a:rPr lang="en-US" b="1" dirty="0"/>
                  <a:t>w</a:t>
                </a:r>
                <a:r>
                  <a:rPr lang="en-US" b="1" baseline="-25000" dirty="0"/>
                  <a:t>1</a:t>
                </a:r>
              </a:p>
            </p:txBody>
          </p:sp>
          <p:cxnSp>
            <p:nvCxnSpPr>
              <p:cNvPr id="18" name="Straight Arrow Connector 17"/>
              <p:cNvCxnSpPr>
                <a:endCxn id="10" idx="1"/>
              </p:cNvCxnSpPr>
              <p:nvPr/>
            </p:nvCxnSpPr>
            <p:spPr>
              <a:xfrm>
                <a:off x="1677998" y="4317561"/>
                <a:ext cx="1575342" cy="2923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1660357" y="4609949"/>
                <a:ext cx="1592983" cy="39653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40555" y="4515830"/>
                <a:ext cx="449162" cy="369332"/>
              </a:xfrm>
              <a:prstGeom prst="rect">
                <a:avLst/>
              </a:prstGeom>
              <a:noFill/>
            </p:spPr>
            <p:txBody>
              <a:bodyPr wrap="none" rtlCol="0">
                <a:spAutoFit/>
              </a:bodyPr>
              <a:lstStyle/>
              <a:p>
                <a:r>
                  <a:rPr lang="en-US" b="1" dirty="0"/>
                  <a:t>w</a:t>
                </a:r>
                <a:r>
                  <a:rPr lang="en-US" b="1" baseline="-25000" dirty="0"/>
                  <a:t>2</a:t>
                </a:r>
              </a:p>
            </p:txBody>
          </p:sp>
          <p:cxnSp>
            <p:nvCxnSpPr>
              <p:cNvPr id="21" name="Straight Arrow Connector 20"/>
              <p:cNvCxnSpPr>
                <a:endCxn id="10" idx="1"/>
              </p:cNvCxnSpPr>
              <p:nvPr/>
            </p:nvCxnSpPr>
            <p:spPr>
              <a:xfrm flipV="1">
                <a:off x="1674797" y="4609949"/>
                <a:ext cx="1578543" cy="155196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4995" y="5671253"/>
                <a:ext cx="449162" cy="369332"/>
              </a:xfrm>
              <a:prstGeom prst="rect">
                <a:avLst/>
              </a:prstGeom>
              <a:noFill/>
            </p:spPr>
            <p:txBody>
              <a:bodyPr wrap="square" rtlCol="0">
                <a:spAutoFit/>
              </a:bodyPr>
              <a:lstStyle/>
              <a:p>
                <a:r>
                  <a:rPr lang="en-US" b="1" dirty="0"/>
                  <a:t>w</a:t>
                </a:r>
                <a:r>
                  <a:rPr lang="en-US" b="1" baseline="-25000" dirty="0"/>
                  <a:t>n</a:t>
                </a:r>
              </a:p>
            </p:txBody>
          </p:sp>
          <p:cxnSp>
            <p:nvCxnSpPr>
              <p:cNvPr id="23" name="Straight Arrow Connector 22"/>
              <p:cNvCxnSpPr>
                <a:stCxn id="10" idx="3"/>
              </p:cNvCxnSpPr>
              <p:nvPr/>
            </p:nvCxnSpPr>
            <p:spPr>
              <a:xfrm>
                <a:off x="3724978" y="4609949"/>
                <a:ext cx="885523" cy="9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40478" y="4213467"/>
                <a:ext cx="295274" cy="369332"/>
              </a:xfrm>
              <a:prstGeom prst="rect">
                <a:avLst/>
              </a:prstGeom>
              <a:noFill/>
            </p:spPr>
            <p:txBody>
              <a:bodyPr wrap="none" rtlCol="0">
                <a:spAutoFit/>
              </a:bodyPr>
              <a:lstStyle/>
              <a:p>
                <a:r>
                  <a:rPr lang="en-US" b="1" dirty="0"/>
                  <a:t>z</a:t>
                </a:r>
                <a:endParaRPr lang="en-US" b="1" baseline="-25000" dirty="0"/>
              </a:p>
            </p:txBody>
          </p:sp>
        </p:grpSp>
        <p:grpSp>
          <p:nvGrpSpPr>
            <p:cNvPr id="6" name="Group 5"/>
            <p:cNvGrpSpPr/>
            <p:nvPr/>
          </p:nvGrpSpPr>
          <p:grpSpPr>
            <a:xfrm>
              <a:off x="4310865" y="4258446"/>
              <a:ext cx="2024171" cy="632869"/>
              <a:chOff x="4610501" y="4279089"/>
              <a:chExt cx="2024171" cy="632869"/>
            </a:xfrm>
          </p:grpSpPr>
          <mc:AlternateContent xmlns:mc="http://schemas.openxmlformats.org/markup-compatibility/2006" xmlns:a14="http://schemas.microsoft.com/office/drawing/2010/main">
            <mc:Choice Requires="a14">
              <p:sp>
                <p:nvSpPr>
                  <p:cNvPr id="7" name="TextBox 6"/>
                  <p:cNvSpPr txBox="1"/>
                  <p:nvPr/>
                </p:nvSpPr>
                <p:spPr>
                  <a:xfrm>
                    <a:off x="4610501" y="4327183"/>
                    <a:ext cx="471638" cy="584775"/>
                  </a:xfrm>
                  <a:prstGeom prst="rect">
                    <a:avLst/>
                  </a:prstGeom>
                  <a:noFill/>
                  <a:ln w="47625">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oMath>
                      </m:oMathPara>
                    </a14:m>
                    <a:endParaRPr lang="en-US" sz="32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610501" y="4327183"/>
                    <a:ext cx="471638" cy="584775"/>
                  </a:xfrm>
                  <a:prstGeom prst="rect">
                    <a:avLst/>
                  </a:prstGeom>
                  <a:blipFill>
                    <a:blip r:embed="rId3"/>
                    <a:stretch>
                      <a:fillRect/>
                    </a:stretch>
                  </a:blipFill>
                  <a:ln w="47625">
                    <a:solidFill>
                      <a:schemeClr val="accent1">
                        <a:shade val="50000"/>
                      </a:schemeClr>
                    </a:solidFill>
                  </a:ln>
                </p:spPr>
                <p:txBody>
                  <a:bodyPr/>
                  <a:lstStyle/>
                  <a:p>
                    <a:r>
                      <a:rPr lang="en-US">
                        <a:noFill/>
                      </a:rPr>
                      <a:t> </a:t>
                    </a:r>
                  </a:p>
                </p:txBody>
              </p:sp>
            </mc:Fallback>
          </mc:AlternateContent>
          <p:cxnSp>
            <p:nvCxnSpPr>
              <p:cNvPr id="8" name="Straight Arrow Connector 7"/>
              <p:cNvCxnSpPr/>
              <p:nvPr/>
            </p:nvCxnSpPr>
            <p:spPr>
              <a:xfrm>
                <a:off x="5082139" y="4619025"/>
                <a:ext cx="885523" cy="9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611635" y="4279089"/>
                    <a:ext cx="1023037" cy="376770"/>
                  </a:xfrm>
                  <a:prstGeom prst="rect">
                    <a:avLst/>
                  </a:prstGeom>
                  <a:noFill/>
                </p:spPr>
                <p:txBody>
                  <a:bodyPr wrap="none" rtlCol="0">
                    <a:spAutoFit/>
                  </a:bodyPr>
                  <a:lstStyle/>
                  <a:p>
                    <a:r>
                      <a:rPr lang="en-US" b="1" i="1" dirty="0"/>
                      <a:t>Output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oMath>
                    </a14:m>
                    <a:endParaRPr lang="en-US" b="1"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5611635" y="4279089"/>
                    <a:ext cx="1023037" cy="376770"/>
                  </a:xfrm>
                  <a:prstGeom prst="rect">
                    <a:avLst/>
                  </a:prstGeom>
                  <a:blipFill>
                    <a:blip r:embed="rId4"/>
                    <a:stretch>
                      <a:fillRect l="-5389" t="-6452" r="-33533" b="-25806"/>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3" name="TextBox 32"/>
              <p:cNvSpPr txBox="1"/>
              <p:nvPr/>
            </p:nvSpPr>
            <p:spPr>
              <a:xfrm>
                <a:off x="421843" y="4870078"/>
                <a:ext cx="2303836"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21843" y="4870078"/>
                <a:ext cx="2303836" cy="8485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419607" y="4956512"/>
                <a:ext cx="2422523"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𝜎</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1+</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sup>
                          </m:sSup>
                        </m:den>
                      </m:f>
                    </m:oMath>
                  </m:oMathPara>
                </a14:m>
                <a:endParaRPr lang="en-US" sz="2000" dirty="0"/>
              </a:p>
            </p:txBody>
          </p:sp>
        </mc:Choice>
        <mc:Fallback xmlns="">
          <p:sp>
            <p:nvSpPr>
              <p:cNvPr id="34" name="Rectangle 33"/>
              <p:cNvSpPr>
                <a:spLocks noRot="1" noChangeAspect="1" noMove="1" noResize="1" noEditPoints="1" noAdjustHandles="1" noChangeArrowheads="1" noChangeShapeType="1" noTextEdit="1"/>
              </p:cNvSpPr>
              <p:nvPr/>
            </p:nvSpPr>
            <p:spPr>
              <a:xfrm>
                <a:off x="3419607" y="4956512"/>
                <a:ext cx="2422523" cy="675698"/>
              </a:xfrm>
              <a:prstGeom prst="rect">
                <a:avLst/>
              </a:prstGeom>
              <a:blipFill>
                <a:blip r:embed="rId6"/>
                <a:stretch>
                  <a:fillRect/>
                </a:stretch>
              </a:blipFill>
            </p:spPr>
            <p:txBody>
              <a:bodyPr/>
              <a:lstStyle/>
              <a:p>
                <a:r>
                  <a:rPr lang="en-US">
                    <a:noFill/>
                  </a:rPr>
                  <a:t> </a:t>
                </a:r>
              </a:p>
            </p:txBody>
          </p:sp>
        </mc:Fallback>
      </mc:AlternateContent>
      <p:pic>
        <p:nvPicPr>
          <p:cNvPr id="36" name="Picture 35"/>
          <p:cNvPicPr>
            <a:picLocks noChangeAspect="1"/>
          </p:cNvPicPr>
          <p:nvPr/>
        </p:nvPicPr>
        <p:blipFill>
          <a:blip r:embed="rId7"/>
          <a:stretch>
            <a:fillRect/>
          </a:stretch>
        </p:blipFill>
        <p:spPr>
          <a:xfrm>
            <a:off x="6366819" y="1734137"/>
            <a:ext cx="5324475" cy="4162425"/>
          </a:xfrm>
          <a:prstGeom prst="rect">
            <a:avLst/>
          </a:prstGeom>
        </p:spPr>
      </p:pic>
      <p:sp>
        <p:nvSpPr>
          <p:cNvPr id="37" name="TextBox 36"/>
          <p:cNvSpPr txBox="1"/>
          <p:nvPr/>
        </p:nvSpPr>
        <p:spPr>
          <a:xfrm>
            <a:off x="6366819" y="6069780"/>
            <a:ext cx="5677836" cy="369332"/>
          </a:xfrm>
          <a:prstGeom prst="rect">
            <a:avLst/>
          </a:prstGeom>
          <a:noFill/>
        </p:spPr>
        <p:txBody>
          <a:bodyPr wrap="none" rtlCol="0">
            <a:spAutoFit/>
          </a:bodyPr>
          <a:lstStyle/>
          <a:p>
            <a:r>
              <a:rPr lang="en-US" dirty="0"/>
              <a:t>Ref: Deep Learning with Python, 2</a:t>
            </a:r>
            <a:r>
              <a:rPr lang="en-US" baseline="30000" dirty="0"/>
              <a:t>nd</a:t>
            </a:r>
            <a:r>
              <a:rPr lang="en-US" dirty="0"/>
              <a:t> Edition, Francois Chollet</a:t>
            </a:r>
          </a:p>
        </p:txBody>
      </p:sp>
      <mc:AlternateContent xmlns:mc="http://schemas.openxmlformats.org/markup-compatibility/2006" xmlns:a14="http://schemas.microsoft.com/office/drawing/2010/main">
        <mc:Choice Requires="a14">
          <p:sp>
            <p:nvSpPr>
              <p:cNvPr id="38" name="Rectangle 37"/>
              <p:cNvSpPr/>
              <p:nvPr/>
            </p:nvSpPr>
            <p:spPr>
              <a:xfrm>
                <a:off x="3419607" y="5718644"/>
                <a:ext cx="2582182" cy="719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𝑑</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num>
                        <m:den>
                          <m:r>
                            <a:rPr lang="en-US" sz="2000" b="0" i="1" smtClean="0">
                              <a:latin typeface="Cambria Math" panose="02040503050406030204" pitchFamily="18" charset="0"/>
                              <a:ea typeface="Cambria Math" panose="02040503050406030204" pitchFamily="18" charset="0"/>
                            </a:rPr>
                            <m:t>𝑑𝑧</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𝜎</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𝜎</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e>
                      </m:d>
                    </m:oMath>
                  </m:oMathPara>
                </a14:m>
                <a:endParaRPr lang="en-US" sz="2000" dirty="0"/>
              </a:p>
            </p:txBody>
          </p:sp>
        </mc:Choice>
        <mc:Fallback xmlns="">
          <p:sp>
            <p:nvSpPr>
              <p:cNvPr id="38" name="Rectangle 37"/>
              <p:cNvSpPr>
                <a:spLocks noRot="1" noChangeAspect="1" noMove="1" noResize="1" noEditPoints="1" noAdjustHandles="1" noChangeArrowheads="1" noChangeShapeType="1" noTextEdit="1"/>
              </p:cNvSpPr>
              <p:nvPr/>
            </p:nvSpPr>
            <p:spPr>
              <a:xfrm>
                <a:off x="3419607" y="5718644"/>
                <a:ext cx="2582182" cy="71910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965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88758"/>
            <a:ext cx="10364451" cy="790155"/>
          </a:xfrm>
        </p:spPr>
        <p:txBody>
          <a:bodyPr/>
          <a:lstStyle/>
          <a:p>
            <a:r>
              <a:rPr lang="en-US" dirty="0"/>
              <a:t>Non-linear activation functions</a:t>
            </a:r>
          </a:p>
        </p:txBody>
      </p:sp>
      <p:sp>
        <p:nvSpPr>
          <p:cNvPr id="3" name="Content Placeholder 2"/>
          <p:cNvSpPr>
            <a:spLocks noGrp="1"/>
          </p:cNvSpPr>
          <p:nvPr>
            <p:ph sz="quarter" idx="13"/>
          </p:nvPr>
        </p:nvSpPr>
        <p:spPr>
          <a:xfrm>
            <a:off x="913774" y="1078913"/>
            <a:ext cx="10363826" cy="581205"/>
          </a:xfrm>
        </p:spPr>
        <p:txBody>
          <a:bodyPr>
            <a:normAutofit/>
          </a:bodyPr>
          <a:lstStyle/>
          <a:p>
            <a:r>
              <a:rPr lang="en-US" cap="none" dirty="0" err="1"/>
              <a:t>Tanh</a:t>
            </a:r>
            <a:r>
              <a:rPr lang="en-US" cap="none" dirty="0"/>
              <a:t> Activation Function</a:t>
            </a:r>
          </a:p>
          <a:p>
            <a:endParaRPr lang="en-US" cap="none" dirty="0"/>
          </a:p>
          <a:p>
            <a:endParaRPr lang="en-US" cap="none" dirty="0"/>
          </a:p>
          <a:p>
            <a:endParaRPr lang="en-US" cap="none" dirty="0"/>
          </a:p>
        </p:txBody>
      </p:sp>
      <p:grpSp>
        <p:nvGrpSpPr>
          <p:cNvPr id="4" name="Group 3"/>
          <p:cNvGrpSpPr/>
          <p:nvPr/>
        </p:nvGrpSpPr>
        <p:grpSpPr>
          <a:xfrm>
            <a:off x="673800" y="1539314"/>
            <a:ext cx="5358895" cy="3113301"/>
            <a:chOff x="913149" y="3336759"/>
            <a:chExt cx="5358895" cy="3113301"/>
          </a:xfrm>
        </p:grpSpPr>
        <p:grpSp>
          <p:nvGrpSpPr>
            <p:cNvPr id="5" name="Group 4"/>
            <p:cNvGrpSpPr/>
            <p:nvPr/>
          </p:nvGrpSpPr>
          <p:grpSpPr>
            <a:xfrm>
              <a:off x="913149" y="3336759"/>
              <a:ext cx="3397716" cy="3113301"/>
              <a:chOff x="1212785" y="3357402"/>
              <a:chExt cx="3397716" cy="3113301"/>
            </a:xfrm>
          </p:grpSpPr>
          <p:sp>
            <p:nvSpPr>
              <p:cNvPr id="10" name="TextBox 9"/>
              <p:cNvSpPr txBox="1"/>
              <p:nvPr/>
            </p:nvSpPr>
            <p:spPr>
              <a:xfrm>
                <a:off x="3253340" y="4317561"/>
                <a:ext cx="471638" cy="584775"/>
              </a:xfrm>
              <a:prstGeom prst="rect">
                <a:avLst/>
              </a:prstGeom>
              <a:noFill/>
              <a:ln w="47625">
                <a:solidFill>
                  <a:schemeClr val="accent1">
                    <a:shade val="50000"/>
                  </a:schemeClr>
                </a:solidFill>
              </a:ln>
            </p:spPr>
            <p:txBody>
              <a:bodyPr wrap="square" rtlCol="0">
                <a:spAutoFit/>
              </a:bodyPr>
              <a:lstStyle/>
              <a:p>
                <a:r>
                  <a:rPr lang="en-US" sz="3200" b="1" dirty="0"/>
                  <a:t>∑</a:t>
                </a:r>
              </a:p>
            </p:txBody>
          </p:sp>
          <p:grpSp>
            <p:nvGrpSpPr>
              <p:cNvPr id="11" name="Group 10"/>
              <p:cNvGrpSpPr/>
              <p:nvPr/>
            </p:nvGrpSpPr>
            <p:grpSpPr>
              <a:xfrm>
                <a:off x="1222409" y="3357402"/>
                <a:ext cx="818146" cy="484891"/>
                <a:chOff x="5419023" y="3782728"/>
                <a:chExt cx="818146" cy="484891"/>
              </a:xfrm>
            </p:grpSpPr>
            <p:sp>
              <p:nvSpPr>
                <p:cNvPr id="31" name="Oval 30"/>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76774" y="3792350"/>
                  <a:ext cx="760395" cy="369332"/>
                </a:xfrm>
                <a:prstGeom prst="rect">
                  <a:avLst/>
                </a:prstGeom>
                <a:noFill/>
              </p:spPr>
              <p:txBody>
                <a:bodyPr wrap="square" rtlCol="0">
                  <a:spAutoFit/>
                </a:bodyPr>
                <a:lstStyle/>
                <a:p>
                  <a:r>
                    <a:rPr lang="en-US" i="1" dirty="0"/>
                    <a:t>x</a:t>
                  </a:r>
                  <a:r>
                    <a:rPr lang="en-US" b="1" baseline="-25000" dirty="0"/>
                    <a:t>0 </a:t>
                  </a:r>
                  <a:r>
                    <a:rPr lang="en-US" sz="1200" b="1" dirty="0"/>
                    <a:t>= 1</a:t>
                  </a:r>
                  <a:r>
                    <a:rPr lang="en-US" sz="1200" b="1" baseline="-25000" dirty="0"/>
                    <a:t> </a:t>
                  </a:r>
                  <a:endParaRPr lang="en-US" sz="1200" b="1" dirty="0"/>
                </a:p>
              </p:txBody>
            </p:sp>
          </p:grpSp>
          <p:grpSp>
            <p:nvGrpSpPr>
              <p:cNvPr id="12" name="Group 11"/>
              <p:cNvGrpSpPr/>
              <p:nvPr/>
            </p:nvGrpSpPr>
            <p:grpSpPr>
              <a:xfrm>
                <a:off x="1222409" y="4075116"/>
                <a:ext cx="452388" cy="484891"/>
                <a:chOff x="5419023" y="3782728"/>
                <a:chExt cx="452388" cy="484891"/>
              </a:xfrm>
            </p:grpSpPr>
            <p:sp>
              <p:nvSpPr>
                <p:cNvPr id="29" name="Oval 28"/>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1</a:t>
                  </a:r>
                </a:p>
              </p:txBody>
            </p:sp>
          </p:grpSp>
          <p:grpSp>
            <p:nvGrpSpPr>
              <p:cNvPr id="13" name="Group 12"/>
              <p:cNvGrpSpPr/>
              <p:nvPr/>
            </p:nvGrpSpPr>
            <p:grpSpPr>
              <a:xfrm>
                <a:off x="1212785" y="4792830"/>
                <a:ext cx="452388" cy="484891"/>
                <a:chOff x="5419023" y="3782728"/>
                <a:chExt cx="452388" cy="484891"/>
              </a:xfrm>
            </p:grpSpPr>
            <p:sp>
              <p:nvSpPr>
                <p:cNvPr id="27" name="Oval 26"/>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2</a:t>
                  </a:r>
                </a:p>
              </p:txBody>
            </p:sp>
          </p:grpSp>
          <p:grpSp>
            <p:nvGrpSpPr>
              <p:cNvPr id="14" name="Group 13"/>
              <p:cNvGrpSpPr/>
              <p:nvPr/>
            </p:nvGrpSpPr>
            <p:grpSpPr>
              <a:xfrm>
                <a:off x="1222409" y="5985812"/>
                <a:ext cx="452388" cy="484891"/>
                <a:chOff x="5419023" y="3782728"/>
                <a:chExt cx="452388" cy="484891"/>
              </a:xfrm>
            </p:grpSpPr>
            <p:sp>
              <p:nvSpPr>
                <p:cNvPr id="25" name="Oval 24"/>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n</a:t>
                  </a:r>
                </a:p>
              </p:txBody>
            </p:sp>
          </p:grpSp>
          <p:cxnSp>
            <p:nvCxnSpPr>
              <p:cNvPr id="15" name="Straight Arrow Connector 14"/>
              <p:cNvCxnSpPr>
                <a:stCxn id="32" idx="2"/>
                <a:endCxn id="10" idx="1"/>
              </p:cNvCxnSpPr>
              <p:nvPr/>
            </p:nvCxnSpPr>
            <p:spPr>
              <a:xfrm>
                <a:off x="1660358" y="3736356"/>
                <a:ext cx="1592982" cy="8735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19689" y="3842293"/>
                <a:ext cx="449162" cy="369332"/>
              </a:xfrm>
              <a:prstGeom prst="rect">
                <a:avLst/>
              </a:prstGeom>
              <a:noFill/>
            </p:spPr>
            <p:txBody>
              <a:bodyPr wrap="none" rtlCol="0">
                <a:spAutoFit/>
              </a:bodyPr>
              <a:lstStyle/>
              <a:p>
                <a:r>
                  <a:rPr lang="en-US" b="1" dirty="0"/>
                  <a:t>w</a:t>
                </a:r>
                <a:r>
                  <a:rPr lang="en-US" b="1" baseline="-25000" dirty="0"/>
                  <a:t>0</a:t>
                </a:r>
              </a:p>
            </p:txBody>
          </p:sp>
          <p:sp>
            <p:nvSpPr>
              <p:cNvPr id="17" name="TextBox 16"/>
              <p:cNvSpPr txBox="1"/>
              <p:nvPr/>
            </p:nvSpPr>
            <p:spPr>
              <a:xfrm>
                <a:off x="2112746" y="4132895"/>
                <a:ext cx="449162" cy="369332"/>
              </a:xfrm>
              <a:prstGeom prst="rect">
                <a:avLst/>
              </a:prstGeom>
              <a:noFill/>
            </p:spPr>
            <p:txBody>
              <a:bodyPr wrap="none" rtlCol="0">
                <a:spAutoFit/>
              </a:bodyPr>
              <a:lstStyle/>
              <a:p>
                <a:r>
                  <a:rPr lang="en-US" b="1" dirty="0"/>
                  <a:t>w</a:t>
                </a:r>
                <a:r>
                  <a:rPr lang="en-US" b="1" baseline="-25000" dirty="0"/>
                  <a:t>1</a:t>
                </a:r>
              </a:p>
            </p:txBody>
          </p:sp>
          <p:cxnSp>
            <p:nvCxnSpPr>
              <p:cNvPr id="18" name="Straight Arrow Connector 17"/>
              <p:cNvCxnSpPr>
                <a:endCxn id="10" idx="1"/>
              </p:cNvCxnSpPr>
              <p:nvPr/>
            </p:nvCxnSpPr>
            <p:spPr>
              <a:xfrm>
                <a:off x="1677998" y="4317561"/>
                <a:ext cx="1575342" cy="2923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1660357" y="4609949"/>
                <a:ext cx="1592983" cy="39653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40555" y="4515830"/>
                <a:ext cx="449162" cy="369332"/>
              </a:xfrm>
              <a:prstGeom prst="rect">
                <a:avLst/>
              </a:prstGeom>
              <a:noFill/>
            </p:spPr>
            <p:txBody>
              <a:bodyPr wrap="none" rtlCol="0">
                <a:spAutoFit/>
              </a:bodyPr>
              <a:lstStyle/>
              <a:p>
                <a:r>
                  <a:rPr lang="en-US" b="1" dirty="0"/>
                  <a:t>w</a:t>
                </a:r>
                <a:r>
                  <a:rPr lang="en-US" b="1" baseline="-25000" dirty="0"/>
                  <a:t>2</a:t>
                </a:r>
              </a:p>
            </p:txBody>
          </p:sp>
          <p:cxnSp>
            <p:nvCxnSpPr>
              <p:cNvPr id="21" name="Straight Arrow Connector 20"/>
              <p:cNvCxnSpPr>
                <a:endCxn id="10" idx="1"/>
              </p:cNvCxnSpPr>
              <p:nvPr/>
            </p:nvCxnSpPr>
            <p:spPr>
              <a:xfrm flipV="1">
                <a:off x="1674797" y="4609949"/>
                <a:ext cx="1578543" cy="155196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4995" y="5671253"/>
                <a:ext cx="449162" cy="369332"/>
              </a:xfrm>
              <a:prstGeom prst="rect">
                <a:avLst/>
              </a:prstGeom>
              <a:noFill/>
            </p:spPr>
            <p:txBody>
              <a:bodyPr wrap="square" rtlCol="0">
                <a:spAutoFit/>
              </a:bodyPr>
              <a:lstStyle/>
              <a:p>
                <a:r>
                  <a:rPr lang="en-US" b="1" dirty="0"/>
                  <a:t>w</a:t>
                </a:r>
                <a:r>
                  <a:rPr lang="en-US" b="1" baseline="-25000" dirty="0"/>
                  <a:t>n</a:t>
                </a:r>
              </a:p>
            </p:txBody>
          </p:sp>
          <p:cxnSp>
            <p:nvCxnSpPr>
              <p:cNvPr id="23" name="Straight Arrow Connector 22"/>
              <p:cNvCxnSpPr>
                <a:stCxn id="10" idx="3"/>
              </p:cNvCxnSpPr>
              <p:nvPr/>
            </p:nvCxnSpPr>
            <p:spPr>
              <a:xfrm>
                <a:off x="3724978" y="4609949"/>
                <a:ext cx="885523" cy="9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40478" y="4213467"/>
                <a:ext cx="295274" cy="369332"/>
              </a:xfrm>
              <a:prstGeom prst="rect">
                <a:avLst/>
              </a:prstGeom>
              <a:noFill/>
            </p:spPr>
            <p:txBody>
              <a:bodyPr wrap="none" rtlCol="0">
                <a:spAutoFit/>
              </a:bodyPr>
              <a:lstStyle/>
              <a:p>
                <a:r>
                  <a:rPr lang="en-US" b="1" dirty="0"/>
                  <a:t>z</a:t>
                </a:r>
                <a:endParaRPr lang="en-US" b="1" baseline="-25000" dirty="0"/>
              </a:p>
            </p:txBody>
          </p:sp>
        </p:grpSp>
        <p:grpSp>
          <p:nvGrpSpPr>
            <p:cNvPr id="6" name="Group 5"/>
            <p:cNvGrpSpPr/>
            <p:nvPr/>
          </p:nvGrpSpPr>
          <p:grpSpPr>
            <a:xfrm>
              <a:off x="4310865" y="4222157"/>
              <a:ext cx="1961179" cy="669158"/>
              <a:chOff x="4610501" y="4242800"/>
              <a:chExt cx="1961179" cy="669158"/>
            </a:xfrm>
          </p:grpSpPr>
          <mc:AlternateContent xmlns:mc="http://schemas.openxmlformats.org/markup-compatibility/2006" xmlns:a14="http://schemas.microsoft.com/office/drawing/2010/main">
            <mc:Choice Requires="a14">
              <p:sp>
                <p:nvSpPr>
                  <p:cNvPr id="7" name="TextBox 6"/>
                  <p:cNvSpPr txBox="1"/>
                  <p:nvPr/>
                </p:nvSpPr>
                <p:spPr>
                  <a:xfrm>
                    <a:off x="4610501" y="4327183"/>
                    <a:ext cx="938142" cy="584775"/>
                  </a:xfrm>
                  <a:prstGeom prst="rect">
                    <a:avLst/>
                  </a:prstGeom>
                  <a:noFill/>
                  <a:ln w="47625">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rPr>
                            <m:t>𝑡𝑎𝑛h</m:t>
                          </m:r>
                        </m:oMath>
                      </m:oMathPara>
                    </a14:m>
                    <a:endParaRPr lang="en-US" sz="32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610501" y="4327183"/>
                    <a:ext cx="938142" cy="584775"/>
                  </a:xfrm>
                  <a:prstGeom prst="rect">
                    <a:avLst/>
                  </a:prstGeom>
                  <a:blipFill>
                    <a:blip r:embed="rId2"/>
                    <a:stretch>
                      <a:fillRect/>
                    </a:stretch>
                  </a:blipFill>
                  <a:ln w="47625">
                    <a:solidFill>
                      <a:schemeClr val="accent1">
                        <a:shade val="50000"/>
                      </a:schemeClr>
                    </a:solidFill>
                  </a:ln>
                </p:spPr>
                <p:txBody>
                  <a:bodyPr/>
                  <a:lstStyle/>
                  <a:p>
                    <a:r>
                      <a:rPr lang="en-US">
                        <a:noFill/>
                      </a:rPr>
                      <a:t> </a:t>
                    </a:r>
                  </a:p>
                </p:txBody>
              </p:sp>
            </mc:Fallback>
          </mc:AlternateContent>
          <p:cxnSp>
            <p:nvCxnSpPr>
              <p:cNvPr id="8" name="Straight Arrow Connector 7"/>
              <p:cNvCxnSpPr/>
              <p:nvPr/>
            </p:nvCxnSpPr>
            <p:spPr>
              <a:xfrm flipV="1">
                <a:off x="5577571" y="4619570"/>
                <a:ext cx="378831" cy="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548643" y="4242800"/>
                    <a:ext cx="1023037" cy="376770"/>
                  </a:xfrm>
                  <a:prstGeom prst="rect">
                    <a:avLst/>
                  </a:prstGeom>
                  <a:noFill/>
                </p:spPr>
                <p:txBody>
                  <a:bodyPr wrap="none" rtlCol="0">
                    <a:spAutoFit/>
                  </a:bodyPr>
                  <a:lstStyle/>
                  <a:p>
                    <a:r>
                      <a:rPr lang="en-US" b="1" i="1" dirty="0"/>
                      <a:t>Output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oMath>
                    </a14:m>
                    <a:endParaRPr lang="en-US" b="1" baseline="-250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8643" y="4242800"/>
                    <a:ext cx="1023037" cy="376770"/>
                  </a:xfrm>
                  <a:prstGeom prst="rect">
                    <a:avLst/>
                  </a:prstGeom>
                  <a:blipFill>
                    <a:blip r:embed="rId3"/>
                    <a:stretch>
                      <a:fillRect l="-5357" t="-6452" r="-32738" b="-25806"/>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3" name="TextBox 32"/>
              <p:cNvSpPr txBox="1"/>
              <p:nvPr/>
            </p:nvSpPr>
            <p:spPr>
              <a:xfrm>
                <a:off x="421843" y="4870078"/>
                <a:ext cx="2303836"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21843" y="4870078"/>
                <a:ext cx="2303836"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120887" y="4950292"/>
                <a:ext cx="2922916" cy="688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𝑡𝑎𝑛h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𝑧</m:t>
                              </m:r>
                            </m:sup>
                          </m:s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sup>
                          </m:sSup>
                        </m:num>
                        <m:den>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𝑧</m:t>
                              </m:r>
                            </m:sup>
                          </m:sSup>
                          <m:r>
                            <a:rPr lang="en-US" sz="2000" b="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sup>
                          </m:sSup>
                        </m:den>
                      </m:f>
                    </m:oMath>
                  </m:oMathPara>
                </a14:m>
                <a:endParaRPr lang="en-US" sz="2000" dirty="0"/>
              </a:p>
            </p:txBody>
          </p:sp>
        </mc:Choice>
        <mc:Fallback xmlns="">
          <p:sp>
            <p:nvSpPr>
              <p:cNvPr id="34" name="Rectangle 33"/>
              <p:cNvSpPr>
                <a:spLocks noRot="1" noChangeAspect="1" noMove="1" noResize="1" noEditPoints="1" noAdjustHandles="1" noChangeArrowheads="1" noChangeShapeType="1" noTextEdit="1"/>
              </p:cNvSpPr>
              <p:nvPr/>
            </p:nvSpPr>
            <p:spPr>
              <a:xfrm>
                <a:off x="3120887" y="4950292"/>
                <a:ext cx="2922916" cy="688137"/>
              </a:xfrm>
              <a:prstGeom prst="rect">
                <a:avLst/>
              </a:prstGeom>
              <a:blipFill>
                <a:blip r:embed="rId5"/>
                <a:stretch>
                  <a:fillRect/>
                </a:stretch>
              </a:blipFill>
            </p:spPr>
            <p:txBody>
              <a:bodyPr/>
              <a:lstStyle/>
              <a:p>
                <a:r>
                  <a:rPr lang="en-US">
                    <a:noFill/>
                  </a:rPr>
                  <a:t> </a:t>
                </a:r>
              </a:p>
            </p:txBody>
          </p:sp>
        </mc:Fallback>
      </mc:AlternateContent>
      <p:pic>
        <p:nvPicPr>
          <p:cNvPr id="37" name="Picture 36"/>
          <p:cNvPicPr>
            <a:picLocks noChangeAspect="1"/>
          </p:cNvPicPr>
          <p:nvPr/>
        </p:nvPicPr>
        <p:blipFill>
          <a:blip r:embed="rId6"/>
          <a:stretch>
            <a:fillRect/>
          </a:stretch>
        </p:blipFill>
        <p:spPr>
          <a:xfrm>
            <a:off x="6699267" y="1781759"/>
            <a:ext cx="5152644" cy="3664458"/>
          </a:xfrm>
          <a:prstGeom prst="rect">
            <a:avLst/>
          </a:prstGeom>
        </p:spPr>
      </p:pic>
      <p:sp>
        <p:nvSpPr>
          <p:cNvPr id="38" name="TextBox 37"/>
          <p:cNvSpPr txBox="1"/>
          <p:nvPr/>
        </p:nvSpPr>
        <p:spPr>
          <a:xfrm>
            <a:off x="6535351" y="5453763"/>
            <a:ext cx="5480475" cy="369332"/>
          </a:xfrm>
          <a:prstGeom prst="rect">
            <a:avLst/>
          </a:prstGeom>
          <a:noFill/>
        </p:spPr>
        <p:txBody>
          <a:bodyPr wrap="none" rtlCol="0">
            <a:spAutoFit/>
          </a:bodyPr>
          <a:lstStyle/>
          <a:p>
            <a:r>
              <a:rPr lang="en-US" dirty="0"/>
              <a:t>Ref: Deep Learning for Vision Systems, Mohamed Elgendy</a:t>
            </a:r>
          </a:p>
        </p:txBody>
      </p:sp>
      <mc:AlternateContent xmlns:mc="http://schemas.openxmlformats.org/markup-compatibility/2006" xmlns:a14="http://schemas.microsoft.com/office/drawing/2010/main">
        <mc:Choice Requires="a14">
          <p:sp>
            <p:nvSpPr>
              <p:cNvPr id="39" name="Rectangle 38"/>
              <p:cNvSpPr/>
              <p:nvPr/>
            </p:nvSpPr>
            <p:spPr>
              <a:xfrm>
                <a:off x="3120887" y="5732102"/>
                <a:ext cx="2212978" cy="719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𝑑</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num>
                        <m:den>
                          <m:r>
                            <a:rPr lang="en-US" sz="2000" b="0" i="1" smtClean="0">
                              <a:latin typeface="Cambria Math" panose="02040503050406030204" pitchFamily="18" charset="0"/>
                              <a:ea typeface="Cambria Math" panose="02040503050406030204" pitchFamily="18" charset="0"/>
                            </a:rPr>
                            <m:t>𝑑𝑧</m:t>
                          </m:r>
                        </m:den>
                      </m:f>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e>
                      </m:d>
                    </m:oMath>
                  </m:oMathPara>
                </a14:m>
                <a:endParaRPr lang="en-US" sz="2000" dirty="0"/>
              </a:p>
            </p:txBody>
          </p:sp>
        </mc:Choice>
        <mc:Fallback xmlns="">
          <p:sp>
            <p:nvSpPr>
              <p:cNvPr id="39" name="Rectangle 38"/>
              <p:cNvSpPr>
                <a:spLocks noRot="1" noChangeAspect="1" noMove="1" noResize="1" noEditPoints="1" noAdjustHandles="1" noChangeArrowheads="1" noChangeShapeType="1" noTextEdit="1"/>
              </p:cNvSpPr>
              <p:nvPr/>
            </p:nvSpPr>
            <p:spPr>
              <a:xfrm>
                <a:off x="3120887" y="5732102"/>
                <a:ext cx="2212978" cy="71910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61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88758"/>
            <a:ext cx="10364451" cy="790155"/>
          </a:xfrm>
        </p:spPr>
        <p:txBody>
          <a:bodyPr/>
          <a:lstStyle/>
          <a:p>
            <a:r>
              <a:rPr lang="en-US" dirty="0"/>
              <a:t>Non-linear activation functions</a:t>
            </a:r>
          </a:p>
        </p:txBody>
      </p:sp>
      <p:sp>
        <p:nvSpPr>
          <p:cNvPr id="3" name="Content Placeholder 2"/>
          <p:cNvSpPr>
            <a:spLocks noGrp="1"/>
          </p:cNvSpPr>
          <p:nvPr>
            <p:ph sz="quarter" idx="13"/>
          </p:nvPr>
        </p:nvSpPr>
        <p:spPr>
          <a:xfrm>
            <a:off x="913774" y="1078913"/>
            <a:ext cx="10363826" cy="581205"/>
          </a:xfrm>
        </p:spPr>
        <p:txBody>
          <a:bodyPr>
            <a:normAutofit/>
          </a:bodyPr>
          <a:lstStyle/>
          <a:p>
            <a:r>
              <a:rPr lang="en-US" cap="none" dirty="0"/>
              <a:t>Rectified Linear Unit Activation Function - ReLU</a:t>
            </a:r>
          </a:p>
          <a:p>
            <a:endParaRPr lang="en-US" cap="none" dirty="0"/>
          </a:p>
          <a:p>
            <a:endParaRPr lang="en-US" cap="none" dirty="0"/>
          </a:p>
          <a:p>
            <a:endParaRPr lang="en-US" cap="none" dirty="0"/>
          </a:p>
        </p:txBody>
      </p:sp>
      <p:grpSp>
        <p:nvGrpSpPr>
          <p:cNvPr id="4" name="Group 3"/>
          <p:cNvGrpSpPr/>
          <p:nvPr/>
        </p:nvGrpSpPr>
        <p:grpSpPr>
          <a:xfrm>
            <a:off x="673800" y="1539314"/>
            <a:ext cx="5427208" cy="3113301"/>
            <a:chOff x="913149" y="3336759"/>
            <a:chExt cx="5427208" cy="3113301"/>
          </a:xfrm>
        </p:grpSpPr>
        <p:grpSp>
          <p:nvGrpSpPr>
            <p:cNvPr id="5" name="Group 4"/>
            <p:cNvGrpSpPr/>
            <p:nvPr/>
          </p:nvGrpSpPr>
          <p:grpSpPr>
            <a:xfrm>
              <a:off x="913149" y="3336759"/>
              <a:ext cx="3397716" cy="3113301"/>
              <a:chOff x="1212785" y="3357402"/>
              <a:chExt cx="3397716" cy="3113301"/>
            </a:xfrm>
          </p:grpSpPr>
          <p:sp>
            <p:nvSpPr>
              <p:cNvPr id="10" name="TextBox 9"/>
              <p:cNvSpPr txBox="1"/>
              <p:nvPr/>
            </p:nvSpPr>
            <p:spPr>
              <a:xfrm>
                <a:off x="3253340" y="4317561"/>
                <a:ext cx="471638" cy="584775"/>
              </a:xfrm>
              <a:prstGeom prst="rect">
                <a:avLst/>
              </a:prstGeom>
              <a:noFill/>
              <a:ln w="47625">
                <a:solidFill>
                  <a:schemeClr val="accent1">
                    <a:shade val="50000"/>
                  </a:schemeClr>
                </a:solidFill>
              </a:ln>
            </p:spPr>
            <p:txBody>
              <a:bodyPr wrap="square" rtlCol="0">
                <a:spAutoFit/>
              </a:bodyPr>
              <a:lstStyle/>
              <a:p>
                <a:r>
                  <a:rPr lang="en-US" sz="3200" b="1" dirty="0"/>
                  <a:t>∑</a:t>
                </a:r>
              </a:p>
            </p:txBody>
          </p:sp>
          <p:grpSp>
            <p:nvGrpSpPr>
              <p:cNvPr id="11" name="Group 10"/>
              <p:cNvGrpSpPr/>
              <p:nvPr/>
            </p:nvGrpSpPr>
            <p:grpSpPr>
              <a:xfrm>
                <a:off x="1222409" y="3357402"/>
                <a:ext cx="818146" cy="484891"/>
                <a:chOff x="5419023" y="3782728"/>
                <a:chExt cx="818146" cy="484891"/>
              </a:xfrm>
            </p:grpSpPr>
            <p:sp>
              <p:nvSpPr>
                <p:cNvPr id="31" name="Oval 30"/>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76774" y="3792350"/>
                  <a:ext cx="760395" cy="369332"/>
                </a:xfrm>
                <a:prstGeom prst="rect">
                  <a:avLst/>
                </a:prstGeom>
                <a:noFill/>
              </p:spPr>
              <p:txBody>
                <a:bodyPr wrap="square" rtlCol="0">
                  <a:spAutoFit/>
                </a:bodyPr>
                <a:lstStyle/>
                <a:p>
                  <a:r>
                    <a:rPr lang="en-US" i="1" dirty="0"/>
                    <a:t>x</a:t>
                  </a:r>
                  <a:r>
                    <a:rPr lang="en-US" b="1" baseline="-25000" dirty="0"/>
                    <a:t>0 </a:t>
                  </a:r>
                  <a:r>
                    <a:rPr lang="en-US" sz="1200" b="1" dirty="0"/>
                    <a:t>= 1</a:t>
                  </a:r>
                  <a:r>
                    <a:rPr lang="en-US" sz="1200" b="1" baseline="-25000" dirty="0"/>
                    <a:t> </a:t>
                  </a:r>
                  <a:endParaRPr lang="en-US" sz="1200" b="1" dirty="0"/>
                </a:p>
              </p:txBody>
            </p:sp>
          </p:grpSp>
          <p:grpSp>
            <p:nvGrpSpPr>
              <p:cNvPr id="12" name="Group 11"/>
              <p:cNvGrpSpPr/>
              <p:nvPr/>
            </p:nvGrpSpPr>
            <p:grpSpPr>
              <a:xfrm>
                <a:off x="1222409" y="4075116"/>
                <a:ext cx="452388" cy="484891"/>
                <a:chOff x="5419023" y="3782728"/>
                <a:chExt cx="452388" cy="484891"/>
              </a:xfrm>
            </p:grpSpPr>
            <p:sp>
              <p:nvSpPr>
                <p:cNvPr id="29" name="Oval 28"/>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1</a:t>
                  </a:r>
                </a:p>
              </p:txBody>
            </p:sp>
          </p:grpSp>
          <p:grpSp>
            <p:nvGrpSpPr>
              <p:cNvPr id="13" name="Group 12"/>
              <p:cNvGrpSpPr/>
              <p:nvPr/>
            </p:nvGrpSpPr>
            <p:grpSpPr>
              <a:xfrm>
                <a:off x="1212785" y="4792830"/>
                <a:ext cx="452388" cy="484891"/>
                <a:chOff x="5419023" y="3782728"/>
                <a:chExt cx="452388" cy="484891"/>
              </a:xfrm>
            </p:grpSpPr>
            <p:sp>
              <p:nvSpPr>
                <p:cNvPr id="27" name="Oval 26"/>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2</a:t>
                  </a:r>
                </a:p>
              </p:txBody>
            </p:sp>
          </p:grpSp>
          <p:grpSp>
            <p:nvGrpSpPr>
              <p:cNvPr id="14" name="Group 13"/>
              <p:cNvGrpSpPr/>
              <p:nvPr/>
            </p:nvGrpSpPr>
            <p:grpSpPr>
              <a:xfrm>
                <a:off x="1222409" y="5985812"/>
                <a:ext cx="452388" cy="484891"/>
                <a:chOff x="5419023" y="3782728"/>
                <a:chExt cx="452388" cy="484891"/>
              </a:xfrm>
            </p:grpSpPr>
            <p:sp>
              <p:nvSpPr>
                <p:cNvPr id="25" name="Oval 24"/>
                <p:cNvSpPr/>
                <p:nvPr/>
              </p:nvSpPr>
              <p:spPr>
                <a:xfrm>
                  <a:off x="5419023" y="3782728"/>
                  <a:ext cx="452388" cy="484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76775" y="3792350"/>
                  <a:ext cx="394636" cy="365763"/>
                </a:xfrm>
                <a:prstGeom prst="rect">
                  <a:avLst/>
                </a:prstGeom>
                <a:noFill/>
              </p:spPr>
              <p:txBody>
                <a:bodyPr wrap="square" rtlCol="0">
                  <a:spAutoFit/>
                </a:bodyPr>
                <a:lstStyle/>
                <a:p>
                  <a:r>
                    <a:rPr lang="en-US" i="1" dirty="0"/>
                    <a:t>x</a:t>
                  </a:r>
                  <a:r>
                    <a:rPr lang="en-US" b="1" baseline="-25000" dirty="0"/>
                    <a:t>n</a:t>
                  </a:r>
                </a:p>
              </p:txBody>
            </p:sp>
          </p:grpSp>
          <p:cxnSp>
            <p:nvCxnSpPr>
              <p:cNvPr id="15" name="Straight Arrow Connector 14"/>
              <p:cNvCxnSpPr>
                <a:stCxn id="32" idx="2"/>
                <a:endCxn id="10" idx="1"/>
              </p:cNvCxnSpPr>
              <p:nvPr/>
            </p:nvCxnSpPr>
            <p:spPr>
              <a:xfrm>
                <a:off x="1660358" y="3736356"/>
                <a:ext cx="1592982" cy="8735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19689" y="3842293"/>
                <a:ext cx="449162" cy="369332"/>
              </a:xfrm>
              <a:prstGeom prst="rect">
                <a:avLst/>
              </a:prstGeom>
              <a:noFill/>
            </p:spPr>
            <p:txBody>
              <a:bodyPr wrap="none" rtlCol="0">
                <a:spAutoFit/>
              </a:bodyPr>
              <a:lstStyle/>
              <a:p>
                <a:r>
                  <a:rPr lang="en-US" b="1" dirty="0"/>
                  <a:t>w</a:t>
                </a:r>
                <a:r>
                  <a:rPr lang="en-US" b="1" baseline="-25000" dirty="0"/>
                  <a:t>0</a:t>
                </a:r>
              </a:p>
            </p:txBody>
          </p:sp>
          <p:sp>
            <p:nvSpPr>
              <p:cNvPr id="17" name="TextBox 16"/>
              <p:cNvSpPr txBox="1"/>
              <p:nvPr/>
            </p:nvSpPr>
            <p:spPr>
              <a:xfrm>
                <a:off x="2112746" y="4132895"/>
                <a:ext cx="449162" cy="369332"/>
              </a:xfrm>
              <a:prstGeom prst="rect">
                <a:avLst/>
              </a:prstGeom>
              <a:noFill/>
            </p:spPr>
            <p:txBody>
              <a:bodyPr wrap="none" rtlCol="0">
                <a:spAutoFit/>
              </a:bodyPr>
              <a:lstStyle/>
              <a:p>
                <a:r>
                  <a:rPr lang="en-US" b="1" dirty="0"/>
                  <a:t>w</a:t>
                </a:r>
                <a:r>
                  <a:rPr lang="en-US" b="1" baseline="-25000" dirty="0"/>
                  <a:t>1</a:t>
                </a:r>
              </a:p>
            </p:txBody>
          </p:sp>
          <p:cxnSp>
            <p:nvCxnSpPr>
              <p:cNvPr id="18" name="Straight Arrow Connector 17"/>
              <p:cNvCxnSpPr>
                <a:endCxn id="10" idx="1"/>
              </p:cNvCxnSpPr>
              <p:nvPr/>
            </p:nvCxnSpPr>
            <p:spPr>
              <a:xfrm>
                <a:off x="1677998" y="4317561"/>
                <a:ext cx="1575342" cy="2923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1660357" y="4609949"/>
                <a:ext cx="1592983" cy="39653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40555" y="4515830"/>
                <a:ext cx="449162" cy="369332"/>
              </a:xfrm>
              <a:prstGeom prst="rect">
                <a:avLst/>
              </a:prstGeom>
              <a:noFill/>
            </p:spPr>
            <p:txBody>
              <a:bodyPr wrap="none" rtlCol="0">
                <a:spAutoFit/>
              </a:bodyPr>
              <a:lstStyle/>
              <a:p>
                <a:r>
                  <a:rPr lang="en-US" b="1" dirty="0"/>
                  <a:t>w</a:t>
                </a:r>
                <a:r>
                  <a:rPr lang="en-US" b="1" baseline="-25000" dirty="0"/>
                  <a:t>2</a:t>
                </a:r>
              </a:p>
            </p:txBody>
          </p:sp>
          <p:cxnSp>
            <p:nvCxnSpPr>
              <p:cNvPr id="21" name="Straight Arrow Connector 20"/>
              <p:cNvCxnSpPr>
                <a:endCxn id="10" idx="1"/>
              </p:cNvCxnSpPr>
              <p:nvPr/>
            </p:nvCxnSpPr>
            <p:spPr>
              <a:xfrm flipV="1">
                <a:off x="1674797" y="4609949"/>
                <a:ext cx="1578543" cy="155196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4995" y="5671253"/>
                <a:ext cx="449162" cy="369332"/>
              </a:xfrm>
              <a:prstGeom prst="rect">
                <a:avLst/>
              </a:prstGeom>
              <a:noFill/>
            </p:spPr>
            <p:txBody>
              <a:bodyPr wrap="square" rtlCol="0">
                <a:spAutoFit/>
              </a:bodyPr>
              <a:lstStyle/>
              <a:p>
                <a:r>
                  <a:rPr lang="en-US" b="1" dirty="0"/>
                  <a:t>w</a:t>
                </a:r>
                <a:r>
                  <a:rPr lang="en-US" b="1" baseline="-25000" dirty="0"/>
                  <a:t>n</a:t>
                </a:r>
              </a:p>
            </p:txBody>
          </p:sp>
          <p:cxnSp>
            <p:nvCxnSpPr>
              <p:cNvPr id="23" name="Straight Arrow Connector 22"/>
              <p:cNvCxnSpPr>
                <a:stCxn id="10" idx="3"/>
              </p:cNvCxnSpPr>
              <p:nvPr/>
            </p:nvCxnSpPr>
            <p:spPr>
              <a:xfrm>
                <a:off x="3724978" y="4609949"/>
                <a:ext cx="885523" cy="9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40478" y="4213467"/>
                <a:ext cx="295274" cy="369332"/>
              </a:xfrm>
              <a:prstGeom prst="rect">
                <a:avLst/>
              </a:prstGeom>
              <a:noFill/>
            </p:spPr>
            <p:txBody>
              <a:bodyPr wrap="none" rtlCol="0">
                <a:spAutoFit/>
              </a:bodyPr>
              <a:lstStyle/>
              <a:p>
                <a:r>
                  <a:rPr lang="en-US" b="1" dirty="0"/>
                  <a:t>z</a:t>
                </a:r>
                <a:endParaRPr lang="en-US" b="1" baseline="-25000" dirty="0"/>
              </a:p>
            </p:txBody>
          </p:sp>
        </p:grpSp>
        <p:grpSp>
          <p:nvGrpSpPr>
            <p:cNvPr id="6" name="Group 5"/>
            <p:cNvGrpSpPr/>
            <p:nvPr/>
          </p:nvGrpSpPr>
          <p:grpSpPr>
            <a:xfrm>
              <a:off x="4310865" y="4154931"/>
              <a:ext cx="2029492" cy="736384"/>
              <a:chOff x="4610501" y="4175574"/>
              <a:chExt cx="2029492" cy="736384"/>
            </a:xfrm>
          </p:grpSpPr>
          <mc:AlternateContent xmlns:mc="http://schemas.openxmlformats.org/markup-compatibility/2006" xmlns:a14="http://schemas.microsoft.com/office/drawing/2010/main">
            <mc:Choice Requires="a14">
              <p:sp>
                <p:nvSpPr>
                  <p:cNvPr id="7" name="TextBox 6"/>
                  <p:cNvSpPr txBox="1"/>
                  <p:nvPr/>
                </p:nvSpPr>
                <p:spPr>
                  <a:xfrm>
                    <a:off x="4610501" y="4327183"/>
                    <a:ext cx="1049208" cy="584775"/>
                  </a:xfrm>
                  <a:prstGeom prst="rect">
                    <a:avLst/>
                  </a:prstGeom>
                  <a:noFill/>
                  <a:ln w="47625">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rPr>
                            <m:t>𝑅𝑒𝐿𝑈</m:t>
                          </m:r>
                        </m:oMath>
                      </m:oMathPara>
                    </a14:m>
                    <a:endParaRPr lang="en-US" sz="32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610501" y="4327183"/>
                    <a:ext cx="1049208" cy="584775"/>
                  </a:xfrm>
                  <a:prstGeom prst="rect">
                    <a:avLst/>
                  </a:prstGeom>
                  <a:blipFill>
                    <a:blip r:embed="rId2"/>
                    <a:stretch>
                      <a:fillRect/>
                    </a:stretch>
                  </a:blipFill>
                  <a:ln w="47625">
                    <a:solidFill>
                      <a:schemeClr val="accent1">
                        <a:shade val="50000"/>
                      </a:schemeClr>
                    </a:solidFill>
                  </a:ln>
                </p:spPr>
                <p:txBody>
                  <a:bodyPr/>
                  <a:lstStyle/>
                  <a:p>
                    <a:r>
                      <a:rPr lang="en-US">
                        <a:noFill/>
                      </a:rPr>
                      <a:t> </a:t>
                    </a:r>
                  </a:p>
                </p:txBody>
              </p:sp>
            </mc:Fallback>
          </mc:AlternateContent>
          <p:cxnSp>
            <p:nvCxnSpPr>
              <p:cNvPr id="8" name="Straight Arrow Connector 7"/>
              <p:cNvCxnSpPr/>
              <p:nvPr/>
            </p:nvCxnSpPr>
            <p:spPr>
              <a:xfrm flipV="1">
                <a:off x="5659709" y="4609414"/>
                <a:ext cx="378831" cy="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616956" y="4175574"/>
                    <a:ext cx="1023037" cy="376770"/>
                  </a:xfrm>
                  <a:prstGeom prst="rect">
                    <a:avLst/>
                  </a:prstGeom>
                  <a:noFill/>
                </p:spPr>
                <p:txBody>
                  <a:bodyPr wrap="none" rtlCol="0">
                    <a:spAutoFit/>
                  </a:bodyPr>
                  <a:lstStyle/>
                  <a:p>
                    <a:r>
                      <a:rPr lang="en-US" b="1" i="1" dirty="0"/>
                      <a:t>Output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oMath>
                    </a14:m>
                    <a:endParaRPr lang="en-US" b="1" baseline="-25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16956" y="4175574"/>
                    <a:ext cx="1023037" cy="376770"/>
                  </a:xfrm>
                  <a:prstGeom prst="rect">
                    <a:avLst/>
                  </a:prstGeom>
                  <a:blipFill>
                    <a:blip r:embed="rId3"/>
                    <a:stretch>
                      <a:fillRect l="-4762" t="-6452" r="-32738" b="-25806"/>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3" name="TextBox 32"/>
              <p:cNvSpPr txBox="1"/>
              <p:nvPr/>
            </p:nvSpPr>
            <p:spPr>
              <a:xfrm>
                <a:off x="421843" y="4870078"/>
                <a:ext cx="2303836"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21843" y="4870078"/>
                <a:ext cx="2303836"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120887" y="4950292"/>
                <a:ext cx="3072829" cy="408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𝑅𝑒𝐿𝑈</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r>
                        <m:rPr>
                          <m:sty m:val="p"/>
                        </m:rPr>
                        <a:rPr lang="en-US" sz="2000" i="0" smtClean="0">
                          <a:latin typeface="Cambria Math" panose="02040503050406030204" pitchFamily="18" charset="0"/>
                          <a:ea typeface="Cambria Math" panose="02040503050406030204" pitchFamily="18" charset="0"/>
                        </a:rPr>
                        <m:t>max</m:t>
                      </m:r>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4" name="Rectangle 33"/>
              <p:cNvSpPr>
                <a:spLocks noRot="1" noChangeAspect="1" noMove="1" noResize="1" noEditPoints="1" noAdjustHandles="1" noChangeArrowheads="1" noChangeShapeType="1" noTextEdit="1"/>
              </p:cNvSpPr>
              <p:nvPr/>
            </p:nvSpPr>
            <p:spPr>
              <a:xfrm>
                <a:off x="3120887" y="4950292"/>
                <a:ext cx="3072829" cy="408445"/>
              </a:xfrm>
              <a:prstGeom prst="rect">
                <a:avLst/>
              </a:prstGeom>
              <a:blipFill>
                <a:blip r:embed="rId5"/>
                <a:stretch>
                  <a:fillRect t="-8955" b="-16418"/>
                </a:stretch>
              </a:blipFill>
            </p:spPr>
            <p:txBody>
              <a:bodyPr/>
              <a:lstStyle/>
              <a:p>
                <a:r>
                  <a:rPr lang="en-US">
                    <a:noFill/>
                  </a:rPr>
                  <a:t> </a:t>
                </a:r>
              </a:p>
            </p:txBody>
          </p:sp>
        </mc:Fallback>
      </mc:AlternateContent>
      <p:sp>
        <p:nvSpPr>
          <p:cNvPr id="38" name="TextBox 37"/>
          <p:cNvSpPr txBox="1"/>
          <p:nvPr/>
        </p:nvSpPr>
        <p:spPr>
          <a:xfrm>
            <a:off x="6444041" y="4297237"/>
            <a:ext cx="5480475" cy="369332"/>
          </a:xfrm>
          <a:prstGeom prst="rect">
            <a:avLst/>
          </a:prstGeom>
          <a:noFill/>
        </p:spPr>
        <p:txBody>
          <a:bodyPr wrap="none" rtlCol="0">
            <a:spAutoFit/>
          </a:bodyPr>
          <a:lstStyle/>
          <a:p>
            <a:r>
              <a:rPr lang="en-US" dirty="0"/>
              <a:t>Ref: Deep Learning for Vision Systems, Mohamed Elgendy</a:t>
            </a:r>
          </a:p>
        </p:txBody>
      </p:sp>
      <p:pic>
        <p:nvPicPr>
          <p:cNvPr id="35" name="Picture 34"/>
          <p:cNvPicPr>
            <a:picLocks noChangeAspect="1"/>
          </p:cNvPicPr>
          <p:nvPr/>
        </p:nvPicPr>
        <p:blipFill>
          <a:blip r:embed="rId6"/>
          <a:stretch>
            <a:fillRect/>
          </a:stretch>
        </p:blipFill>
        <p:spPr>
          <a:xfrm>
            <a:off x="6859105" y="1199869"/>
            <a:ext cx="4533995" cy="3084100"/>
          </a:xfrm>
          <a:prstGeom prst="rect">
            <a:avLst/>
          </a:prstGeom>
        </p:spPr>
      </p:pic>
      <mc:AlternateContent xmlns:mc="http://schemas.openxmlformats.org/markup-compatibility/2006" xmlns:a14="http://schemas.microsoft.com/office/drawing/2010/main">
        <mc:Choice Requires="a14">
          <p:sp>
            <p:nvSpPr>
              <p:cNvPr id="36" name="Rectangle 35"/>
              <p:cNvSpPr/>
              <p:nvPr/>
            </p:nvSpPr>
            <p:spPr>
              <a:xfrm>
                <a:off x="3120887" y="5399736"/>
                <a:ext cx="3323154"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𝑌</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𝑅𝑒𝐿𝑈</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r>
                        <a:rPr lang="en-US" sz="2000" i="1">
                          <a:latin typeface="Cambria Math" panose="02040503050406030204" pitchFamily="18" charset="0"/>
                          <a:ea typeface="Cambria Math" panose="02040503050406030204" pitchFamily="18" charset="0"/>
                        </a:rPr>
                        <m:t>=</m:t>
                      </m:r>
                      <m:d>
                        <m:dPr>
                          <m:begChr m:val="{"/>
                          <m:endChr m:val=""/>
                          <m:ctrlPr>
                            <a:rPr lang="en-US"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1" i="1" smtClean="0">
                                  <a:latin typeface="Cambria Math" panose="02040503050406030204" pitchFamily="18" charset="0"/>
                                  <a:ea typeface="Cambria Math" panose="02040503050406030204" pitchFamily="18" charset="0"/>
                                </a:rPr>
                              </m:ctrlPr>
                            </m:mPr>
                            <m:mr>
                              <m:e>
                                <m:r>
                                  <m:rPr>
                                    <m:brk m:alnAt="7"/>
                                  </m:rP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𝒊𝒇𝒛</m:t>
                                </m:r>
                                <m:r>
                                  <a:rPr lang="en-US" sz="2000" b="1" i="1" smtClean="0">
                                    <a:latin typeface="Cambria Math" panose="02040503050406030204" pitchFamily="18" charset="0"/>
                                    <a:ea typeface="Cambria Math" panose="02040503050406030204" pitchFamily="18" charset="0"/>
                                  </a:rPr>
                                  <m:t> &lt;</m:t>
                                </m:r>
                                <m:r>
                                  <a:rPr lang="en-US" sz="2000" b="1" i="1" smtClean="0">
                                    <a:latin typeface="Cambria Math" panose="02040503050406030204" pitchFamily="18" charset="0"/>
                                    <a:ea typeface="Cambria Math" panose="02040503050406030204" pitchFamily="18" charset="0"/>
                                  </a:rPr>
                                  <m:t>𝟎</m:t>
                                </m:r>
                              </m:e>
                            </m:mr>
                            <m:mr>
                              <m:e>
                                <m:r>
                                  <a:rPr lang="en-US" sz="2000" b="1" i="1" smtClean="0">
                                    <a:latin typeface="Cambria Math" panose="02040503050406030204" pitchFamily="18" charset="0"/>
                                    <a:ea typeface="Cambria Math" panose="02040503050406030204" pitchFamily="18" charset="0"/>
                                  </a:rPr>
                                  <m:t>𝒛</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𝒊𝒇</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𝒛</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𝟎</m:t>
                                </m:r>
                              </m:e>
                            </m:mr>
                          </m:m>
                        </m:e>
                      </m:d>
                    </m:oMath>
                  </m:oMathPara>
                </a14:m>
                <a:endParaRPr lang="en-US" sz="2000" dirty="0"/>
              </a:p>
            </p:txBody>
          </p:sp>
        </mc:Choice>
        <mc:Fallback xmlns="">
          <p:sp>
            <p:nvSpPr>
              <p:cNvPr id="36" name="Rectangle 35"/>
              <p:cNvSpPr>
                <a:spLocks noRot="1" noChangeAspect="1" noMove="1" noResize="1" noEditPoints="1" noAdjustHandles="1" noChangeArrowheads="1" noChangeShapeType="1" noTextEdit="1"/>
              </p:cNvSpPr>
              <p:nvPr/>
            </p:nvSpPr>
            <p:spPr>
              <a:xfrm>
                <a:off x="3120887" y="5399736"/>
                <a:ext cx="3323154" cy="7788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3120887" y="6054885"/>
                <a:ext cx="1050095" cy="719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𝑑</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num>
                        <m:den>
                          <m:r>
                            <a:rPr lang="en-US" sz="2000" b="0" i="1" smtClean="0">
                              <a:latin typeface="Cambria Math" panose="02040503050406030204" pitchFamily="18" charset="0"/>
                              <a:ea typeface="Cambria Math" panose="02040503050406030204" pitchFamily="18" charset="0"/>
                            </a:rPr>
                            <m:t>𝑑𝑧</m:t>
                          </m:r>
                        </m:den>
                      </m:f>
                      <m:r>
                        <a:rPr lang="en-US" sz="2000" b="0" i="1"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39" name="Rectangle 38"/>
              <p:cNvSpPr>
                <a:spLocks noRot="1" noChangeAspect="1" noMove="1" noResize="1" noEditPoints="1" noAdjustHandles="1" noChangeArrowheads="1" noChangeShapeType="1" noTextEdit="1"/>
              </p:cNvSpPr>
              <p:nvPr/>
            </p:nvSpPr>
            <p:spPr>
              <a:xfrm>
                <a:off x="3120887" y="6054885"/>
                <a:ext cx="1050095" cy="71910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308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36"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7448"/>
            <a:ext cx="10364451" cy="934534"/>
          </a:xfrm>
        </p:spPr>
        <p:txBody>
          <a:bodyPr>
            <a:normAutofit fontScale="90000"/>
          </a:bodyPr>
          <a:lstStyle/>
          <a:p>
            <a:r>
              <a:rPr lang="en-US" dirty="0"/>
              <a:t>Neurons with Non-linear activation functions activation function or Adaline network</a:t>
            </a:r>
          </a:p>
        </p:txBody>
      </p:sp>
      <p:sp>
        <p:nvSpPr>
          <p:cNvPr id="3" name="Content Placeholder 2"/>
          <p:cNvSpPr>
            <a:spLocks noGrp="1"/>
          </p:cNvSpPr>
          <p:nvPr>
            <p:ph sz="quarter" idx="13"/>
          </p:nvPr>
        </p:nvSpPr>
        <p:spPr>
          <a:xfrm>
            <a:off x="913774" y="1291981"/>
            <a:ext cx="4556771" cy="5493829"/>
          </a:xfrm>
        </p:spPr>
        <p:txBody>
          <a:bodyPr>
            <a:normAutofit fontScale="92500" lnSpcReduction="20000"/>
          </a:bodyPr>
          <a:lstStyle/>
          <a:p>
            <a:r>
              <a:rPr lang="en-US" cap="none" dirty="0"/>
              <a:t>Training a Neuron with Continuous Activation Function or Adaline network involves minimizing the Error or Loss or Cost function.</a:t>
            </a:r>
          </a:p>
          <a:p>
            <a:r>
              <a:rPr lang="en-US" cap="none" dirty="0"/>
              <a:t>Training involves minimizing the error with respect to the weights of the neuron.</a:t>
            </a:r>
          </a:p>
          <a:p>
            <a:r>
              <a:rPr lang="en-US" cap="none" dirty="0"/>
              <a:t>The goal is to reach the minimum error which may or may not be the global minimum by updating the weights of the network appropriately.</a:t>
            </a:r>
          </a:p>
          <a:p>
            <a:r>
              <a:rPr lang="en-US" cap="none" dirty="0"/>
              <a:t>Depending on the type of task (regression or classification), an appropriate Error or Loss or Cost function is selected</a:t>
            </a:r>
          </a:p>
          <a:p>
            <a:r>
              <a:rPr lang="en-US" cap="none" dirty="0"/>
              <a:t>Gradient Optimization Algorithms are used to update the weights of the network to reach the local or global minima </a:t>
            </a:r>
          </a:p>
        </p:txBody>
      </p:sp>
      <p:pic>
        <p:nvPicPr>
          <p:cNvPr id="4" name="Picture 3"/>
          <p:cNvPicPr>
            <a:picLocks noChangeAspect="1"/>
          </p:cNvPicPr>
          <p:nvPr/>
        </p:nvPicPr>
        <p:blipFill>
          <a:blip r:embed="rId2"/>
          <a:stretch>
            <a:fillRect/>
          </a:stretch>
        </p:blipFill>
        <p:spPr>
          <a:xfrm>
            <a:off x="5470545" y="1235191"/>
            <a:ext cx="3144679" cy="2506885"/>
          </a:xfrm>
          <a:prstGeom prst="rect">
            <a:avLst/>
          </a:prstGeom>
        </p:spPr>
      </p:pic>
      <p:pic>
        <p:nvPicPr>
          <p:cNvPr id="5" name="Picture 4"/>
          <p:cNvPicPr>
            <a:picLocks noChangeAspect="1"/>
          </p:cNvPicPr>
          <p:nvPr/>
        </p:nvPicPr>
        <p:blipFill>
          <a:blip r:embed="rId3"/>
          <a:stretch>
            <a:fillRect/>
          </a:stretch>
        </p:blipFill>
        <p:spPr>
          <a:xfrm>
            <a:off x="7869552" y="4399698"/>
            <a:ext cx="2686050" cy="2095500"/>
          </a:xfrm>
          <a:prstGeom prst="rect">
            <a:avLst/>
          </a:prstGeom>
        </p:spPr>
      </p:pic>
      <p:pic>
        <p:nvPicPr>
          <p:cNvPr id="6" name="Picture 5"/>
          <p:cNvPicPr>
            <a:picLocks noChangeAspect="1"/>
          </p:cNvPicPr>
          <p:nvPr/>
        </p:nvPicPr>
        <p:blipFill>
          <a:blip r:embed="rId4"/>
          <a:stretch>
            <a:fillRect/>
          </a:stretch>
        </p:blipFill>
        <p:spPr>
          <a:xfrm>
            <a:off x="8763000" y="1222543"/>
            <a:ext cx="3352800" cy="2816352"/>
          </a:xfrm>
          <a:prstGeom prst="rect">
            <a:avLst/>
          </a:prstGeom>
        </p:spPr>
      </p:pic>
    </p:spTree>
    <p:extLst>
      <p:ext uri="{BB962C8B-B14F-4D97-AF65-F5344CB8AC3E}">
        <p14:creationId xmlns:p14="http://schemas.microsoft.com/office/powerpoint/2010/main" val="428314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7e6e833-9241-4b04-b716-5a4daabdc787">
      <Terms xmlns="http://schemas.microsoft.com/office/infopath/2007/PartnerControls"/>
    </lcf76f155ced4ddcb4097134ff3c332f>
    <TaxCatchAll xmlns="56da908f-da71-483c-b6d3-0ee057f43e6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F66D24444FB145A2F13042720BF9FF" ma:contentTypeVersion="11" ma:contentTypeDescription="Create a new document." ma:contentTypeScope="" ma:versionID="5cf2246bace88d967260c5ea0f1c8e27">
  <xsd:schema xmlns:xsd="http://www.w3.org/2001/XMLSchema" xmlns:xs="http://www.w3.org/2001/XMLSchema" xmlns:p="http://schemas.microsoft.com/office/2006/metadata/properties" xmlns:ns2="77e6e833-9241-4b04-b716-5a4daabdc787" xmlns:ns3="56da908f-da71-483c-b6d3-0ee057f43e65" targetNamespace="http://schemas.microsoft.com/office/2006/metadata/properties" ma:root="true" ma:fieldsID="bbf8d95d0cf023a0f756b97ed109b63e" ns2:_="" ns3:_="">
    <xsd:import namespace="77e6e833-9241-4b04-b716-5a4daabdc787"/>
    <xsd:import namespace="56da908f-da71-483c-b6d3-0ee057f43e6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6e833-9241-4b04-b716-5a4daabdc78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75ab196-d3f7-444f-9641-cdc6774f7c5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da908f-da71-483c-b6d3-0ee057f43e6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1382538-e9b7-431f-b1ac-b022d04d117d}" ma:internalName="TaxCatchAll" ma:showField="CatchAllData" ma:web="56da908f-da71-483c-b6d3-0ee057f43e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5131D2-89E0-4DB8-9E6F-37CB197BF489}">
  <ds:schemaRefs>
    <ds:schemaRef ds:uri="http://www.w3.org/XML/1998/namespace"/>
    <ds:schemaRef ds:uri="http://purl.org/dc/elements/1.1/"/>
    <ds:schemaRef ds:uri="http://schemas.openxmlformats.org/package/2006/metadata/core-properties"/>
    <ds:schemaRef ds:uri="56da908f-da71-483c-b6d3-0ee057f43e65"/>
    <ds:schemaRef ds:uri="http://schemas.microsoft.com/office/infopath/2007/PartnerControls"/>
    <ds:schemaRef ds:uri="http://schemas.microsoft.com/office/2006/documentManagement/types"/>
    <ds:schemaRef ds:uri="http://purl.org/dc/terms/"/>
    <ds:schemaRef ds:uri="http://schemas.microsoft.com/office/2006/metadata/properties"/>
    <ds:schemaRef ds:uri="77e6e833-9241-4b04-b716-5a4daabdc787"/>
    <ds:schemaRef ds:uri="http://purl.org/dc/dcmitype/"/>
  </ds:schemaRefs>
</ds:datastoreItem>
</file>

<file path=customXml/itemProps2.xml><?xml version="1.0" encoding="utf-8"?>
<ds:datastoreItem xmlns:ds="http://schemas.openxmlformats.org/officeDocument/2006/customXml" ds:itemID="{B9236E33-D271-443A-83ED-A080228C99FE}">
  <ds:schemaRefs>
    <ds:schemaRef ds:uri="http://schemas.microsoft.com/sharepoint/v3/contenttype/forms"/>
  </ds:schemaRefs>
</ds:datastoreItem>
</file>

<file path=customXml/itemProps3.xml><?xml version="1.0" encoding="utf-8"?>
<ds:datastoreItem xmlns:ds="http://schemas.openxmlformats.org/officeDocument/2006/customXml" ds:itemID="{6D6EE021-6DDE-409B-B28B-A26B1FEE2013}"/>
</file>

<file path=docProps/app.xml><?xml version="1.0" encoding="utf-8"?>
<Properties xmlns="http://schemas.openxmlformats.org/officeDocument/2006/extended-properties" xmlns:vt="http://schemas.openxmlformats.org/officeDocument/2006/docPropsVTypes">
  <Template>Droplet</Template>
  <TotalTime>2190</TotalTime>
  <Words>1630</Words>
  <Application>Microsoft Office PowerPoint</Application>
  <PresentationFormat>Widescreen</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Droplet</vt:lpstr>
      <vt:lpstr>Logistic regression using DEEP Neural networks – Part 1</vt:lpstr>
      <vt:lpstr>Logistic regression</vt:lpstr>
      <vt:lpstr>Linear regression</vt:lpstr>
      <vt:lpstr>complex Activation Functions</vt:lpstr>
      <vt:lpstr>Non Exhaustive list of activation functions</vt:lpstr>
      <vt:lpstr>Non-linear activation functions</vt:lpstr>
      <vt:lpstr>Non-linear activation functions</vt:lpstr>
      <vt:lpstr>Non-linear activation functions</vt:lpstr>
      <vt:lpstr>Neurons with Non-linear activation functions activation function or Adaline network</vt:lpstr>
      <vt:lpstr>Network Training</vt:lpstr>
      <vt:lpstr>Logistic regression - training with delta rule</vt:lpstr>
      <vt:lpstr>Logistic regression - training with delta rule</vt:lpstr>
      <vt:lpstr>backpropagation</vt:lpstr>
      <vt:lpstr>Feedforward process</vt:lpstr>
      <vt:lpstr>Feedforward process</vt:lpstr>
      <vt:lpstr>Feedforward process</vt:lpstr>
      <vt:lpstr>Backpropagation or backward pass</vt:lpstr>
      <vt:lpstr>Backpropagation or backward pass</vt:lpstr>
      <vt:lpstr>Feedforward and Backpropagation or backward pass</vt:lpstr>
      <vt:lpstr>Training of a dnn</vt:lpstr>
      <vt:lpstr>Programming DNN</vt:lpstr>
      <vt:lpstr>Iris Classification with Regression</vt:lpstr>
      <vt:lpstr>Iris Classification with Regression</vt:lpstr>
      <vt:lpstr>Iris Classification with Regression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deep neural network</dc:title>
  <dc:creator>Suresh Muknahallipatna</dc:creator>
  <cp:lastModifiedBy>Josh Blaney</cp:lastModifiedBy>
  <cp:revision>409</cp:revision>
  <dcterms:created xsi:type="dcterms:W3CDTF">2021-07-11T20:47:19Z</dcterms:created>
  <dcterms:modified xsi:type="dcterms:W3CDTF">2023-07-06T18:56:52Z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0x010100CCF66D24444FB145A2F13042720BF9FF</vt:lpwstr>
  </property>
  <property fmtid="{D5CDD505-2E9C-101B-9397-08002B2CF9AE}" pid="3" name="MediaServiceImageTags">
    <vt:lpwstr/>
  </property>
</Properties>
</file>