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358" r:id="rId6"/>
    <p:sldId id="336" r:id="rId7"/>
    <p:sldId id="359" r:id="rId8"/>
    <p:sldId id="404" r:id="rId9"/>
    <p:sldId id="405" r:id="rId10"/>
    <p:sldId id="360" r:id="rId11"/>
    <p:sldId id="361" r:id="rId12"/>
    <p:sldId id="363" r:id="rId13"/>
    <p:sldId id="396" r:id="rId14"/>
    <p:sldId id="397" r:id="rId15"/>
    <p:sldId id="398" r:id="rId16"/>
    <p:sldId id="399" r:id="rId17"/>
    <p:sldId id="400" r:id="rId18"/>
    <p:sldId id="401" r:id="rId19"/>
    <p:sldId id="403" r:id="rId20"/>
    <p:sldId id="402" r:id="rId21"/>
    <p:sldId id="406" r:id="rId22"/>
    <p:sldId id="389" r:id="rId2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ubik Medium" panose="020B0604020202020204" charset="-79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B4248-5EBE-48BF-9BC3-C1BD9CA26144}" v="4" dt="2023-06-28T15:54:54.305"/>
    <p1510:client id="{968FB04F-8BAD-48EC-88FD-C651E9B0979A}" v="2" dt="2023-06-28T15:55:11.544"/>
    <p1510:client id="{D6B83F74-7CBD-40DC-A95D-4A44F8E7DFE1}" v="37" dt="2023-07-03T15:02:54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chal Khanal" userId="S::nkhanal@uwyo.edu::36e0e676-9b01-42bd-8e9d-9f123599a75c" providerId="AD" clId="Web-{968FB04F-8BAD-48EC-88FD-C651E9B0979A}"/>
    <pc:docChg chg="modSld">
      <pc:chgData name="Nischal Khanal" userId="S::nkhanal@uwyo.edu::36e0e676-9b01-42bd-8e9d-9f123599a75c" providerId="AD" clId="Web-{968FB04F-8BAD-48EC-88FD-C651E9B0979A}" dt="2023-06-28T15:55:09.732" v="0" actId="20577"/>
      <pc:docMkLst>
        <pc:docMk/>
      </pc:docMkLst>
      <pc:sldChg chg="modSp">
        <pc:chgData name="Nischal Khanal" userId="S::nkhanal@uwyo.edu::36e0e676-9b01-42bd-8e9d-9f123599a75c" providerId="AD" clId="Web-{968FB04F-8BAD-48EC-88FD-C651E9B0979A}" dt="2023-06-28T15:55:09.732" v="0" actId="20577"/>
        <pc:sldMkLst>
          <pc:docMk/>
          <pc:sldMk cId="3110082440" sldId="336"/>
        </pc:sldMkLst>
        <pc:spChg chg="mod">
          <ac:chgData name="Nischal Khanal" userId="S::nkhanal@uwyo.edu::36e0e676-9b01-42bd-8e9d-9f123599a75c" providerId="AD" clId="Web-{968FB04F-8BAD-48EC-88FD-C651E9B0979A}" dt="2023-06-28T15:55:09.732" v="0" actId="20577"/>
          <ac:spMkLst>
            <pc:docMk/>
            <pc:sldMk cId="3110082440" sldId="336"/>
            <ac:spMk id="74" creationId="{00000000-0000-0000-0000-000000000000}"/>
          </ac:spMkLst>
        </pc:spChg>
      </pc:sldChg>
    </pc:docChg>
  </pc:docChgLst>
  <pc:docChgLst>
    <pc:chgData name="Nischal Khanal" userId="S::nkhanal@uwyo.edu::36e0e676-9b01-42bd-8e9d-9f123599a75c" providerId="AD" clId="Web-{0BAB4248-5EBE-48BF-9BC3-C1BD9CA26144}"/>
    <pc:docChg chg="modSld">
      <pc:chgData name="Nischal Khanal" userId="S::nkhanal@uwyo.edu::36e0e676-9b01-42bd-8e9d-9f123599a75c" providerId="AD" clId="Web-{0BAB4248-5EBE-48BF-9BC3-C1BD9CA26144}" dt="2023-06-28T15:54:50.274" v="2" actId="20577"/>
      <pc:docMkLst>
        <pc:docMk/>
      </pc:docMkLst>
      <pc:sldChg chg="modSp">
        <pc:chgData name="Nischal Khanal" userId="S::nkhanal@uwyo.edu::36e0e676-9b01-42bd-8e9d-9f123599a75c" providerId="AD" clId="Web-{0BAB4248-5EBE-48BF-9BC3-C1BD9CA26144}" dt="2023-06-28T15:54:50.274" v="2" actId="20577"/>
        <pc:sldMkLst>
          <pc:docMk/>
          <pc:sldMk cId="3110082440" sldId="336"/>
        </pc:sldMkLst>
        <pc:spChg chg="mod">
          <ac:chgData name="Nischal Khanal" userId="S::nkhanal@uwyo.edu::36e0e676-9b01-42bd-8e9d-9f123599a75c" providerId="AD" clId="Web-{0BAB4248-5EBE-48BF-9BC3-C1BD9CA26144}" dt="2023-06-28T15:54:50.274" v="2" actId="20577"/>
          <ac:spMkLst>
            <pc:docMk/>
            <pc:sldMk cId="3110082440" sldId="336"/>
            <ac:spMk id="74" creationId="{00000000-0000-0000-0000-000000000000}"/>
          </ac:spMkLst>
        </pc:spChg>
      </pc:sldChg>
    </pc:docChg>
  </pc:docChgLst>
  <pc:docChgLst>
    <pc:chgData name="Varun Bharadwaj" userId="S::vbharadw@uwyo.edu::8ae5af43-bb6e-4c61-a4b3-ad200fb5d4a3" providerId="AD" clId="Web-{D6B83F74-7CBD-40DC-A95D-4A44F8E7DFE1}"/>
    <pc:docChg chg="modSld">
      <pc:chgData name="Varun Bharadwaj" userId="S::vbharadw@uwyo.edu::8ae5af43-bb6e-4c61-a4b3-ad200fb5d4a3" providerId="AD" clId="Web-{D6B83F74-7CBD-40DC-A95D-4A44F8E7DFE1}" dt="2023-07-03T15:02:54.329" v="32" actId="20577"/>
      <pc:docMkLst>
        <pc:docMk/>
      </pc:docMkLst>
      <pc:sldChg chg="modSp">
        <pc:chgData name="Varun Bharadwaj" userId="S::vbharadw@uwyo.edu::8ae5af43-bb6e-4c61-a4b3-ad200fb5d4a3" providerId="AD" clId="Web-{D6B83F74-7CBD-40DC-A95D-4A44F8E7DFE1}" dt="2023-07-03T15:00:54.887" v="4" actId="20577"/>
        <pc:sldMkLst>
          <pc:docMk/>
          <pc:sldMk cId="3110082440" sldId="336"/>
        </pc:sldMkLst>
        <pc:spChg chg="mod">
          <ac:chgData name="Varun Bharadwaj" userId="S::vbharadw@uwyo.edu::8ae5af43-bb6e-4c61-a4b3-ad200fb5d4a3" providerId="AD" clId="Web-{D6B83F74-7CBD-40DC-A95D-4A44F8E7DFE1}" dt="2023-07-03T15:00:54.887" v="4" actId="20577"/>
          <ac:spMkLst>
            <pc:docMk/>
            <pc:sldMk cId="3110082440" sldId="336"/>
            <ac:spMk id="74" creationId="{00000000-0000-0000-0000-000000000000}"/>
          </ac:spMkLst>
        </pc:spChg>
      </pc:sldChg>
      <pc:sldChg chg="modSp">
        <pc:chgData name="Varun Bharadwaj" userId="S::vbharadw@uwyo.edu::8ae5af43-bb6e-4c61-a4b3-ad200fb5d4a3" providerId="AD" clId="Web-{D6B83F74-7CBD-40DC-A95D-4A44F8E7DFE1}" dt="2023-07-03T15:02:54.329" v="32" actId="20577"/>
        <pc:sldMkLst>
          <pc:docMk/>
          <pc:sldMk cId="1354090318" sldId="360"/>
        </pc:sldMkLst>
        <pc:spChg chg="mod">
          <ac:chgData name="Varun Bharadwaj" userId="S::vbharadw@uwyo.edu::8ae5af43-bb6e-4c61-a4b3-ad200fb5d4a3" providerId="AD" clId="Web-{D6B83F74-7CBD-40DC-A95D-4A44F8E7DFE1}" dt="2023-07-03T15:02:54.329" v="32" actId="20577"/>
          <ac:spMkLst>
            <pc:docMk/>
            <pc:sldMk cId="1354090318" sldId="360"/>
            <ac:spMk id="74" creationId="{00000000-0000-0000-0000-000000000000}"/>
          </ac:spMkLst>
        </pc:spChg>
      </pc:sldChg>
      <pc:sldChg chg="modSp">
        <pc:chgData name="Varun Bharadwaj" userId="S::vbharadw@uwyo.edu::8ae5af43-bb6e-4c61-a4b3-ad200fb5d4a3" providerId="AD" clId="Web-{D6B83F74-7CBD-40DC-A95D-4A44F8E7DFE1}" dt="2023-07-03T15:01:34.279" v="13" actId="20577"/>
        <pc:sldMkLst>
          <pc:docMk/>
          <pc:sldMk cId="2411904663" sldId="404"/>
        </pc:sldMkLst>
        <pc:spChg chg="mod">
          <ac:chgData name="Varun Bharadwaj" userId="S::vbharadw@uwyo.edu::8ae5af43-bb6e-4c61-a4b3-ad200fb5d4a3" providerId="AD" clId="Web-{D6B83F74-7CBD-40DC-A95D-4A44F8E7DFE1}" dt="2023-07-03T15:01:34.279" v="13" actId="20577"/>
          <ac:spMkLst>
            <pc:docMk/>
            <pc:sldMk cId="2411904663" sldId="404"/>
            <ac:spMk id="4" creationId="{00000000-0000-0000-0000-000000000000}"/>
          </ac:spMkLst>
        </pc:spChg>
      </pc:sldChg>
      <pc:sldChg chg="modSp">
        <pc:chgData name="Varun Bharadwaj" userId="S::vbharadw@uwyo.edu::8ae5af43-bb6e-4c61-a4b3-ad200fb5d4a3" providerId="AD" clId="Web-{D6B83F74-7CBD-40DC-A95D-4A44F8E7DFE1}" dt="2023-07-03T15:02:31.281" v="28" actId="20577"/>
        <pc:sldMkLst>
          <pc:docMk/>
          <pc:sldMk cId="104574331" sldId="405"/>
        </pc:sldMkLst>
        <pc:spChg chg="mod">
          <ac:chgData name="Varun Bharadwaj" userId="S::vbharadw@uwyo.edu::8ae5af43-bb6e-4c61-a4b3-ad200fb5d4a3" providerId="AD" clId="Web-{D6B83F74-7CBD-40DC-A95D-4A44F8E7DFE1}" dt="2023-07-03T15:02:31.281" v="28" actId="20577"/>
          <ac:spMkLst>
            <pc:docMk/>
            <pc:sldMk cId="104574331" sldId="405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d17db65c4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d17db65c4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85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803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306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212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337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734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620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d17db65c4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d17db65c4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18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18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666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206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1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224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17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43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23741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2279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2849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7713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0647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75008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5221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67151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98800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68227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41080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5261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20202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40087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6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1960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99212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8875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482604" y="11430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ubik Medium"/>
                <a:ea typeface="Rubik Medium"/>
                <a:cs typeface="Rubik Medium"/>
                <a:sym typeface="Rubik Medium"/>
              </a:rPr>
              <a:t>Animal Classification using Scikit-learn</a:t>
            </a:r>
            <a:endParaRPr sz="48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44255" y="4833300"/>
            <a:ext cx="2964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3;p15"/>
          <p:cNvSpPr txBox="1"/>
          <p:nvPr/>
        </p:nvSpPr>
        <p:spPr>
          <a:xfrm>
            <a:off x="2286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8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83839"/>
            <a:ext cx="7364759" cy="26211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980922" y="1485176"/>
            <a:ext cx="116867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21375" y="1854321"/>
            <a:ext cx="116867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980922" y="2203146"/>
            <a:ext cx="116867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860007" y="2734855"/>
            <a:ext cx="563566" cy="15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185642" y="3297041"/>
            <a:ext cx="116867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6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50" y="798129"/>
            <a:ext cx="6041647" cy="3849545"/>
          </a:xfrm>
          <a:prstGeom prst="rect">
            <a:avLst/>
          </a:prstGeom>
        </p:spPr>
      </p:pic>
      <p:sp>
        <p:nvSpPr>
          <p:cNvPr id="8" name="Google Shape;73;p15"/>
          <p:cNvSpPr txBox="1"/>
          <p:nvPr/>
        </p:nvSpPr>
        <p:spPr>
          <a:xfrm>
            <a:off x="2286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8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Code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75516" y="4161751"/>
            <a:ext cx="116867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38555" y="3877676"/>
            <a:ext cx="116867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538555" y="3558981"/>
            <a:ext cx="116867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879577" y="4311407"/>
            <a:ext cx="853699" cy="20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374828" y="3240285"/>
            <a:ext cx="116867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873270" y="4483485"/>
            <a:ext cx="853699" cy="20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34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38" y="845032"/>
            <a:ext cx="5175893" cy="3955502"/>
          </a:xfrm>
          <a:prstGeom prst="rect">
            <a:avLst/>
          </a:prstGeom>
        </p:spPr>
      </p:pic>
      <p:sp>
        <p:nvSpPr>
          <p:cNvPr id="8" name="Google Shape;73;p15"/>
          <p:cNvSpPr txBox="1"/>
          <p:nvPr/>
        </p:nvSpPr>
        <p:spPr>
          <a:xfrm>
            <a:off x="2286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8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99003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3;p15"/>
          <p:cNvSpPr txBox="1"/>
          <p:nvPr/>
        </p:nvSpPr>
        <p:spPr>
          <a:xfrm>
            <a:off x="2286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8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52" y="1980149"/>
            <a:ext cx="6623580" cy="2773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7740"/>
          <a:stretch/>
        </p:blipFill>
        <p:spPr>
          <a:xfrm>
            <a:off x="776352" y="914400"/>
            <a:ext cx="6620829" cy="8667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605471" y="1279054"/>
            <a:ext cx="116867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26199" y="1594365"/>
            <a:ext cx="116867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5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25350"/>
            <a:ext cx="7372350" cy="3143250"/>
          </a:xfrm>
          <a:prstGeom prst="rect">
            <a:avLst/>
          </a:prstGeom>
        </p:spPr>
      </p:pic>
      <p:sp>
        <p:nvSpPr>
          <p:cNvPr id="8" name="Google Shape;73;p15"/>
          <p:cNvSpPr txBox="1"/>
          <p:nvPr/>
        </p:nvSpPr>
        <p:spPr>
          <a:xfrm>
            <a:off x="2286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8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Code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04571" y="3631269"/>
            <a:ext cx="116867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776670" y="3309654"/>
            <a:ext cx="116867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731908" y="3979161"/>
            <a:ext cx="116867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348"/>
          <a:stretch/>
        </p:blipFill>
        <p:spPr>
          <a:xfrm>
            <a:off x="523415" y="1324343"/>
            <a:ext cx="6259336" cy="1657350"/>
          </a:xfrm>
          <a:prstGeom prst="rect">
            <a:avLst/>
          </a:prstGeom>
        </p:spPr>
      </p:pic>
      <p:sp>
        <p:nvSpPr>
          <p:cNvPr id="8" name="Google Shape;73;p15"/>
          <p:cNvSpPr txBox="1"/>
          <p:nvPr/>
        </p:nvSpPr>
        <p:spPr>
          <a:xfrm>
            <a:off x="2286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8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14" y="3198462"/>
            <a:ext cx="6252181" cy="71138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084742" y="3554155"/>
            <a:ext cx="116867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47782" y="3732168"/>
            <a:ext cx="116867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20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3;p15"/>
          <p:cNvSpPr txBox="1"/>
          <p:nvPr/>
        </p:nvSpPr>
        <p:spPr>
          <a:xfrm>
            <a:off x="2286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8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43" y="1430096"/>
            <a:ext cx="6705600" cy="14382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403323" y="2148129"/>
            <a:ext cx="632723" cy="1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7036046" y="2681251"/>
            <a:ext cx="752120" cy="1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5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12" y="914400"/>
            <a:ext cx="4813082" cy="4034218"/>
          </a:xfrm>
          <a:prstGeom prst="rect">
            <a:avLst/>
          </a:prstGeom>
        </p:spPr>
      </p:pic>
      <p:sp>
        <p:nvSpPr>
          <p:cNvPr id="8" name="Google Shape;73;p15"/>
          <p:cNvSpPr txBox="1"/>
          <p:nvPr/>
        </p:nvSpPr>
        <p:spPr>
          <a:xfrm>
            <a:off x="2286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8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Code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83831" y="1373649"/>
            <a:ext cx="752120" cy="1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946049" y="1608030"/>
            <a:ext cx="752120" cy="1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67270" y="3884570"/>
            <a:ext cx="752120" cy="1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22109" y="4105288"/>
            <a:ext cx="752120" cy="1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0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3;p15"/>
          <p:cNvSpPr txBox="1"/>
          <p:nvPr/>
        </p:nvSpPr>
        <p:spPr>
          <a:xfrm>
            <a:off x="2286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8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15" y="977461"/>
            <a:ext cx="2608830" cy="37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6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DISCUSSION</a:t>
            </a:r>
            <a:endParaRPr sz="480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42" name="Google Shape;342;p37"/>
          <p:cNvSpPr txBox="1"/>
          <p:nvPr/>
        </p:nvSpPr>
        <p:spPr>
          <a:xfrm>
            <a:off x="457200" y="1143000"/>
            <a:ext cx="8229600" cy="355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Aft>
                <a:spcPts val="600"/>
              </a:spcAft>
              <a:buNone/>
            </a:pPr>
            <a:r>
              <a:rPr lang="en-US" sz="2400" b="1">
                <a:latin typeface="Roboto"/>
                <a:ea typeface="Roboto"/>
                <a:cs typeface="Roboto"/>
                <a:sym typeface="Roboto"/>
              </a:rPr>
              <a:t>Discuss the following questions with your neighbor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444500" lvl="0" indent="-342900" algn="l" rtl="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Which animals were identified the most reliably?</a:t>
            </a:r>
          </a:p>
          <a:p>
            <a:pPr marL="444500" lvl="0" indent="-342900" algn="l" rtl="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How could we improve this if we ran it again?</a:t>
            </a:r>
          </a:p>
          <a:p>
            <a:pPr marL="444500" lvl="0" indent="-342900" algn="l" rtl="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Why are the predictions not perfectly accurate?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7"/>
          <p:cNvSpPr txBox="1"/>
          <p:nvPr/>
        </p:nvSpPr>
        <p:spPr>
          <a:xfrm>
            <a:off x="6144255" y="4833300"/>
            <a:ext cx="2964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3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219456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Animal Classification</a:t>
            </a:r>
            <a:endParaRPr sz="480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57200" y="1143000"/>
            <a:ext cx="8229600" cy="307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1600" lvl="1">
              <a:spcAft>
                <a:spcPts val="600"/>
              </a:spcAft>
              <a:buSzPts val="2000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Objective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Create a machine learning application to detect different animals</a:t>
            </a:r>
          </a:p>
          <a:p>
            <a:pPr marL="101600" lvl="1">
              <a:spcAft>
                <a:spcPts val="600"/>
              </a:spcAft>
              <a:buSzPts val="2000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Specifications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Scikit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-learn (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Sklearn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) to generate a ML model using Support Vector Machines through training the dataset.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Use the ML model to detect animals from the test dataset.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1280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2286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Animal Classification</a:t>
            </a:r>
            <a:endParaRPr sz="480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57200" y="1142999"/>
            <a:ext cx="8229600" cy="382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Dataset: 5 Mammals</a:t>
            </a:r>
          </a:p>
          <a:p>
            <a:pPr marL="444500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Utilizes data from 5 Mammals databases collected by user Shiv28</a:t>
            </a:r>
            <a:endParaRPr lang="en-US" sz="2000">
              <a:latin typeface="Roboto"/>
              <a:ea typeface="Roboto"/>
              <a:cs typeface="Roboto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15,000 animal images belonging to 5 categories: Dog, Cat, Horse, Elephant, Lion</a:t>
            </a:r>
            <a:endParaRPr lang="en-US" sz="2000" dirty="0">
              <a:latin typeface="Roboto"/>
              <a:ea typeface="Roboto"/>
              <a:cs typeface="Roboto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We will only use Dogs, Lions and Cats with 800 images each for training and ~200 images each for testing.</a:t>
            </a:r>
            <a:endParaRPr lang="en-US" sz="2000" dirty="0">
              <a:latin typeface="Roboto"/>
              <a:ea typeface="Roboto"/>
              <a:cs typeface="Roboto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>
              <a:latin typeface="Roboto"/>
              <a:ea typeface="Roboto"/>
              <a:cs typeface="Roboto"/>
              <a:sym typeface="Roboto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>
              <a:latin typeface="Roboto"/>
              <a:ea typeface="Roboto"/>
              <a:cs typeface="Roboto"/>
              <a:sym typeface="Roboto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>
              <a:latin typeface="Roboto"/>
              <a:ea typeface="Roboto"/>
              <a:cs typeface="Roboto"/>
              <a:sym typeface="Roboto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Link to dataset: </a:t>
            </a:r>
            <a:r>
              <a:rPr lang="en-US" sz="2000" u="sng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https://www.kaggle.com/datasets/shiv28/animal-5-mammal</a:t>
            </a:r>
            <a:endParaRPr lang="en-US" sz="2000" u="sng" dirty="0">
              <a:solidFill>
                <a:srgbClr val="0070C0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37" y="3383860"/>
            <a:ext cx="1223063" cy="81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313" y="3383860"/>
            <a:ext cx="1087584" cy="81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62" y="3383860"/>
            <a:ext cx="1087583" cy="81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08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2286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800" err="1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Scikit</a:t>
            </a:r>
            <a:r>
              <a:rPr lang="en-US" sz="48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-learn (</a:t>
            </a:r>
            <a:r>
              <a:rPr lang="en-US" sz="4800" err="1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Sklearn</a:t>
            </a:r>
            <a:r>
              <a:rPr lang="en-US" sz="48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)</a:t>
            </a:r>
          </a:p>
        </p:txBody>
      </p:sp>
      <p:sp>
        <p:nvSpPr>
          <p:cNvPr id="74" name="Google Shape;74;p15"/>
          <p:cNvSpPr txBox="1"/>
          <p:nvPr/>
        </p:nvSpPr>
        <p:spPr>
          <a:xfrm>
            <a:off x="457200" y="1143000"/>
            <a:ext cx="8229600" cy="390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Popular open-source ML library for Python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Used for different ML and Image Processing Tasks</a:t>
            </a:r>
          </a:p>
          <a:p>
            <a:pPr marL="9017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Image Classification</a:t>
            </a:r>
          </a:p>
          <a:p>
            <a:pPr marL="9017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Image Segmentation</a:t>
            </a:r>
          </a:p>
          <a:p>
            <a:pPr marL="9017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Feature extraction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Supports various supervised learning algorithms</a:t>
            </a:r>
          </a:p>
          <a:p>
            <a:pPr marL="9017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Support Vector Machines (SVM)</a:t>
            </a:r>
          </a:p>
          <a:p>
            <a:pPr marL="9017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Decision Trees</a:t>
            </a:r>
          </a:p>
          <a:p>
            <a:pPr marL="9017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Random Forests</a:t>
            </a:r>
          </a:p>
          <a:p>
            <a:pPr marL="9017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K-Nearest Neighbors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50" y="3220278"/>
            <a:ext cx="3039349" cy="163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7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Support Vector Machines (SVM)</a:t>
            </a:r>
            <a:br>
              <a:rPr lang="en-US" sz="32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endParaRPr lang="en-US" sz="2800"/>
          </a:p>
        </p:txBody>
      </p:sp>
      <p:sp>
        <p:nvSpPr>
          <p:cNvPr id="4" name="Google Shape;74;p15"/>
          <p:cNvSpPr txBox="1"/>
          <p:nvPr/>
        </p:nvSpPr>
        <p:spPr>
          <a:xfrm>
            <a:off x="337381" y="1016875"/>
            <a:ext cx="8229600" cy="390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Popular ML algorithm used for classification and regression. </a:t>
            </a:r>
            <a:endParaRPr lang="en-US" sz="2000">
              <a:latin typeface="Roboto"/>
              <a:ea typeface="Roboto"/>
              <a:cs typeface="Roboto"/>
              <a:sym typeface="Roboto"/>
            </a:endParaRPr>
          </a:p>
          <a:p>
            <a:pPr marL="9017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Creates a decision hyperplane that separates data features of different classes as further as possible. </a:t>
            </a:r>
            <a:endParaRPr lang="en-US" sz="2000" dirty="0">
              <a:latin typeface="Roboto"/>
              <a:ea typeface="Roboto"/>
              <a:cs typeface="Roboto"/>
            </a:endParaRPr>
          </a:p>
          <a:p>
            <a:pPr marL="9017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Maximizes the boundary between decision surfaces and the nearest data-points of each class.  </a:t>
            </a:r>
            <a:endParaRPr lang="en-US" sz="2000" dirty="0">
              <a:latin typeface="Roboto"/>
              <a:ea typeface="Roboto"/>
              <a:cs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Support vectors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are referred to as the closest data points to the decision surfaces.</a:t>
            </a:r>
            <a:endParaRPr lang="en-US" sz="2000" dirty="0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190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Support Vector Machines (SVM)</a:t>
            </a:r>
            <a:br>
              <a:rPr lang="en-US" sz="32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endParaRPr lang="en-US"/>
          </a:p>
        </p:txBody>
      </p:sp>
      <p:sp>
        <p:nvSpPr>
          <p:cNvPr id="4" name="Google Shape;74;p15"/>
          <p:cNvSpPr txBox="1"/>
          <p:nvPr/>
        </p:nvSpPr>
        <p:spPr>
          <a:xfrm>
            <a:off x="337381" y="1016875"/>
            <a:ext cx="8229600" cy="390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SVM Trains by taking an input set of the training dataset</a:t>
            </a:r>
          </a:p>
          <a:p>
            <a:pPr marL="9017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The dataset contains support vectors and their respective class labels</a:t>
            </a:r>
            <a:endParaRPr lang="en-US" sz="2000" dirty="0">
              <a:latin typeface="Roboto"/>
              <a:ea typeface="Roboto"/>
              <a:cs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SVM uses the kernel to transform the original feature into a higher-dimensional feature space for training. </a:t>
            </a:r>
            <a:endParaRPr lang="en-US" sz="2000" dirty="0">
              <a:latin typeface="Roboto"/>
              <a:ea typeface="Roboto"/>
              <a:cs typeface="Roboto"/>
            </a:endParaRPr>
          </a:p>
          <a:p>
            <a:pPr marL="9017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Such transformation helps SVM to find a non-linear decision boundary for multiclass classification. </a:t>
            </a:r>
          </a:p>
          <a:p>
            <a:pPr marL="9017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When a support vector is identified, SVM starts to train the data. </a:t>
            </a:r>
            <a:endParaRPr lang="en-US" sz="2000" dirty="0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457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81316" y="998820"/>
            <a:ext cx="8229600" cy="363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Implement a trained model using SVM to classify cats, dogs and lions from the supplied dataset.</a:t>
            </a:r>
          </a:p>
          <a:p>
            <a:pPr marL="9017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Jupyter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Notebook to write a script to differentiate the large dataset into training and validation datasets.</a:t>
            </a:r>
            <a:endParaRPr lang="en-US" sz="2000" dirty="0">
              <a:latin typeface="Roboto"/>
              <a:ea typeface="Roboto"/>
              <a:cs typeface="Roboto"/>
            </a:endParaRPr>
          </a:p>
          <a:p>
            <a:pPr marL="9017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Generate the training model using the training dataset through SVM</a:t>
            </a:r>
            <a:endParaRPr lang="en-US" sz="2000" dirty="0">
              <a:latin typeface="Roboto"/>
              <a:ea typeface="Roboto"/>
              <a:cs typeface="Roboto"/>
            </a:endParaRPr>
          </a:p>
          <a:p>
            <a:pPr marL="9017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Use the pickle library to save the training model.</a:t>
            </a:r>
            <a:endParaRPr lang="en-US" sz="2000" dirty="0">
              <a:latin typeface="Roboto"/>
              <a:ea typeface="Roboto"/>
              <a:cs typeface="Roboto"/>
            </a:endParaRPr>
          </a:p>
          <a:p>
            <a:pPr marL="9017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Use the model to test the testing dataset.</a:t>
            </a:r>
            <a:endParaRPr lang="en-US" sz="2000" dirty="0">
              <a:latin typeface="Roboto"/>
              <a:ea typeface="Roboto"/>
              <a:cs typeface="Roboto"/>
            </a:endParaRPr>
          </a:p>
          <a:p>
            <a:pPr marL="9017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Display the accuracy of the model and the classified images.  </a:t>
            </a:r>
            <a:endParaRPr lang="en-US" sz="2000" dirty="0">
              <a:latin typeface="Roboto"/>
              <a:ea typeface="Roboto"/>
              <a:cs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73;p15"/>
          <p:cNvSpPr txBox="1"/>
          <p:nvPr/>
        </p:nvSpPr>
        <p:spPr>
          <a:xfrm>
            <a:off x="499767" y="145043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Programming Task</a:t>
            </a:r>
          </a:p>
        </p:txBody>
      </p:sp>
    </p:spTree>
    <p:extLst>
      <p:ext uri="{BB962C8B-B14F-4D97-AF65-F5344CB8AC3E}">
        <p14:creationId xmlns:p14="http://schemas.microsoft.com/office/powerpoint/2010/main" val="135409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92699" y="995027"/>
            <a:ext cx="8229600" cy="56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Locate the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Image_classifier_template.ipynb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file</a:t>
            </a:r>
          </a:p>
        </p:txBody>
      </p:sp>
      <p:sp>
        <p:nvSpPr>
          <p:cNvPr id="8" name="Google Shape;73;p15"/>
          <p:cNvSpPr txBox="1"/>
          <p:nvPr/>
        </p:nvSpPr>
        <p:spPr>
          <a:xfrm>
            <a:off x="2286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800" err="1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Jupyter</a:t>
            </a:r>
            <a:r>
              <a:rPr lang="en-US" sz="48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 Notebook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45" y="1427957"/>
            <a:ext cx="7110310" cy="29411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82348" y="2146852"/>
            <a:ext cx="1696278" cy="205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8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84313" y="914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Fill the template with the codes denoted by arrows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Run each cells after completing the code</a:t>
            </a:r>
          </a:p>
        </p:txBody>
      </p:sp>
      <p:sp>
        <p:nvSpPr>
          <p:cNvPr id="8" name="Google Shape;73;p15"/>
          <p:cNvSpPr txBox="1"/>
          <p:nvPr/>
        </p:nvSpPr>
        <p:spPr>
          <a:xfrm>
            <a:off x="2286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8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06" y="1828800"/>
            <a:ext cx="6737362" cy="31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09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7EC46E-A5AB-4940-87BF-675F9BD6FF0C}">
  <ds:schemaRefs>
    <ds:schemaRef ds:uri="56da908f-da71-483c-b6d3-0ee057f43e65"/>
    <ds:schemaRef ds:uri="77e6e833-9241-4b04-b716-5a4daabdc787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9ABD72-72A8-4560-8723-5ECE611089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1705F9-DAC7-453C-B662-EB989C1F9178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On-screen Show (16:9)</PresentationFormat>
  <Slides>19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PowerPoint Presentation</vt:lpstr>
      <vt:lpstr>PowerPoint Presentation</vt:lpstr>
      <vt:lpstr>PowerPoint Presentation</vt:lpstr>
      <vt:lpstr>PowerPoint Presentation</vt:lpstr>
      <vt:lpstr>Support Vector Machines (SVM) </vt:lpstr>
      <vt:lpstr>Support Vector Machines (SVM)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Nischal Khanal</dc:creator>
  <cp:revision>17</cp:revision>
  <dcterms:modified xsi:type="dcterms:W3CDTF">2023-07-03T15:02:59Z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  <property fmtid="{D5CDD505-2E9C-101B-9397-08002B2CF9AE}" pid="3" name="MediaServiceImageTags">
    <vt:lpwstr/>
  </property>
</Properties>
</file>