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3" d="100"/>
          <a:sy n="113"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czhuang/JSB-Chorales-data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5A03-2283-463A-A3C3-9D113C363441}"/>
              </a:ext>
            </a:extLst>
          </p:cNvPr>
          <p:cNvSpPr>
            <a:spLocks noGrp="1"/>
          </p:cNvSpPr>
          <p:nvPr>
            <p:ph type="ctrTitle"/>
          </p:nvPr>
        </p:nvSpPr>
        <p:spPr/>
        <p:txBody>
          <a:bodyPr/>
          <a:lstStyle/>
          <a:p>
            <a:r>
              <a:rPr lang="en-US" dirty="0"/>
              <a:t>Harmonizing a Melody using Transformer Model</a:t>
            </a:r>
          </a:p>
        </p:txBody>
      </p:sp>
      <p:sp>
        <p:nvSpPr>
          <p:cNvPr id="3" name="Subtitle 2">
            <a:extLst>
              <a:ext uri="{FF2B5EF4-FFF2-40B4-BE49-F238E27FC236}">
                <a16:creationId xmlns:a16="http://schemas.microsoft.com/office/drawing/2014/main" id="{859E81BE-BE16-4741-9F28-3D3FC4B09B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762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6149-9A72-4247-B2C7-60EBFDC495F1}"/>
              </a:ext>
            </a:extLst>
          </p:cNvPr>
          <p:cNvSpPr>
            <a:spLocks noGrp="1"/>
          </p:cNvSpPr>
          <p:nvPr>
            <p:ph type="title"/>
          </p:nvPr>
        </p:nvSpPr>
        <p:spPr/>
        <p:txBody>
          <a:bodyPr/>
          <a:lstStyle/>
          <a:p>
            <a:r>
              <a:rPr lang="en-US" dirty="0"/>
              <a:t>Melody Harmonization - </a:t>
            </a:r>
            <a:r>
              <a:rPr lang="en-US" dirty="0" err="1"/>
              <a:t>PyTorch</a:t>
            </a:r>
            <a:endParaRPr lang="en-US" dirty="0"/>
          </a:p>
        </p:txBody>
      </p:sp>
      <p:sp>
        <p:nvSpPr>
          <p:cNvPr id="3" name="Content Placeholder 2">
            <a:extLst>
              <a:ext uri="{FF2B5EF4-FFF2-40B4-BE49-F238E27FC236}">
                <a16:creationId xmlns:a16="http://schemas.microsoft.com/office/drawing/2014/main" id="{D3495387-D1F4-488B-BFBC-7FEB1BF74358}"/>
              </a:ext>
            </a:extLst>
          </p:cNvPr>
          <p:cNvSpPr>
            <a:spLocks noGrp="1"/>
          </p:cNvSpPr>
          <p:nvPr>
            <p:ph idx="1"/>
          </p:nvPr>
        </p:nvSpPr>
        <p:spPr>
          <a:xfrm>
            <a:off x="646111" y="1769889"/>
            <a:ext cx="11034260" cy="4859511"/>
          </a:xfrm>
        </p:spPr>
        <p:txBody>
          <a:bodyPr/>
          <a:lstStyle/>
          <a:p>
            <a:r>
              <a:rPr lang="en-US" dirty="0"/>
              <a:t>Open the </a:t>
            </a:r>
            <a:r>
              <a:rPr lang="en-US" dirty="0" err="1"/>
              <a:t>Jupyter</a:t>
            </a:r>
            <a:r>
              <a:rPr lang="en-US" dirty="0"/>
              <a:t> Notebook named </a:t>
            </a:r>
            <a:r>
              <a:rPr lang="en-US" b="1" i="1" dirty="0" err="1"/>
              <a:t>melody_harmonize_transform_template.ipynb</a:t>
            </a:r>
            <a:endParaRPr lang="en-US" b="1" i="1" dirty="0"/>
          </a:p>
          <a:p>
            <a:r>
              <a:rPr lang="en-US" b="1" dirty="0"/>
              <a:t>Cell 1</a:t>
            </a:r>
            <a:r>
              <a:rPr lang="en-US" dirty="0"/>
              <a:t> imports our base NumPy, </a:t>
            </a:r>
            <a:r>
              <a:rPr lang="en-US" dirty="0" err="1"/>
              <a:t>PyTorch</a:t>
            </a:r>
            <a:r>
              <a:rPr lang="en-US" dirty="0"/>
              <a:t>, and other libraries and modules.</a:t>
            </a:r>
          </a:p>
          <a:p>
            <a:r>
              <a:rPr lang="en-US" b="1" dirty="0"/>
              <a:t>Cell 2</a:t>
            </a:r>
            <a:r>
              <a:rPr lang="en-US" dirty="0"/>
              <a:t> iterates through our entire data set and collects all unique melody notes and harmony chords in to a </a:t>
            </a:r>
            <a:r>
              <a:rPr lang="en-US" i="1" dirty="0"/>
              <a:t>set</a:t>
            </a:r>
            <a:r>
              <a:rPr lang="en-US" dirty="0"/>
              <a:t> data structure.</a:t>
            </a:r>
          </a:p>
          <a:p>
            <a:r>
              <a:rPr lang="en-US" b="1" dirty="0"/>
              <a:t>Cell 3</a:t>
            </a:r>
            <a:r>
              <a:rPr lang="en-US" dirty="0"/>
              <a:t> creates mappings between our notes/chords and unique integer indices using a </a:t>
            </a:r>
            <a:r>
              <a:rPr lang="en-US" i="1" dirty="0"/>
              <a:t>dictionary</a:t>
            </a:r>
            <a:r>
              <a:rPr lang="en-US" dirty="0"/>
              <a:t>. This is because the transformer requires our sequence elements to be represented as indices in our vocabulary. This cell also defines functions to translate between indices and notes/chords and vice-versa.</a:t>
            </a:r>
          </a:p>
          <a:p>
            <a:r>
              <a:rPr lang="en-US" b="1" dirty="0"/>
              <a:t>Cell 4</a:t>
            </a:r>
            <a:r>
              <a:rPr lang="en-US" dirty="0"/>
              <a:t> defines our custom data set class, which we need to parse the particular format of the data arrays. The data set class will read our data array, insert special tokens, and breaks the chorales into sequences of a length of our choosing.</a:t>
            </a:r>
          </a:p>
          <a:p>
            <a:r>
              <a:rPr lang="en-US" b="1" dirty="0"/>
              <a:t>You don’t have to edit any of these cells!</a:t>
            </a:r>
          </a:p>
        </p:txBody>
      </p:sp>
    </p:spTree>
    <p:extLst>
      <p:ext uri="{BB962C8B-B14F-4D97-AF65-F5344CB8AC3E}">
        <p14:creationId xmlns:p14="http://schemas.microsoft.com/office/powerpoint/2010/main" val="323261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DD29F8-C3F5-4815-97BA-011439B564AF}"/>
              </a:ext>
            </a:extLst>
          </p:cNvPr>
          <p:cNvPicPr>
            <a:picLocks noChangeAspect="1"/>
          </p:cNvPicPr>
          <p:nvPr/>
        </p:nvPicPr>
        <p:blipFill>
          <a:blip r:embed="rId2"/>
          <a:stretch>
            <a:fillRect/>
          </a:stretch>
        </p:blipFill>
        <p:spPr>
          <a:xfrm>
            <a:off x="393344" y="2519217"/>
            <a:ext cx="11612026" cy="4121069"/>
          </a:xfrm>
          <a:prstGeom prst="rect">
            <a:avLst/>
          </a:prstGeom>
        </p:spPr>
      </p:pic>
      <p:sp>
        <p:nvSpPr>
          <p:cNvPr id="2" name="Title 1">
            <a:extLst>
              <a:ext uri="{FF2B5EF4-FFF2-40B4-BE49-F238E27FC236}">
                <a16:creationId xmlns:a16="http://schemas.microsoft.com/office/drawing/2014/main" id="{49738E77-F134-434D-998C-B08B75847B2F}"/>
              </a:ext>
            </a:extLst>
          </p:cNvPr>
          <p:cNvSpPr>
            <a:spLocks noGrp="1"/>
          </p:cNvSpPr>
          <p:nvPr>
            <p:ph type="title"/>
          </p:nvPr>
        </p:nvSpPr>
        <p:spPr/>
        <p:txBody>
          <a:bodyPr/>
          <a:lstStyle/>
          <a:p>
            <a:r>
              <a:rPr lang="en-US" dirty="0"/>
              <a:t>Melody Harmonization - </a:t>
            </a:r>
            <a:r>
              <a:rPr lang="en-US" dirty="0" err="1"/>
              <a:t>PyTorch</a:t>
            </a:r>
            <a:endParaRPr lang="en-US" dirty="0"/>
          </a:p>
        </p:txBody>
      </p:sp>
      <p:sp>
        <p:nvSpPr>
          <p:cNvPr id="3" name="Content Placeholder 2">
            <a:extLst>
              <a:ext uri="{FF2B5EF4-FFF2-40B4-BE49-F238E27FC236}">
                <a16:creationId xmlns:a16="http://schemas.microsoft.com/office/drawing/2014/main" id="{6EC91EDB-CDC4-45BA-95F0-6BBBF49EDBE4}"/>
              </a:ext>
            </a:extLst>
          </p:cNvPr>
          <p:cNvSpPr>
            <a:spLocks noGrp="1"/>
          </p:cNvSpPr>
          <p:nvPr>
            <p:ph idx="1"/>
          </p:nvPr>
        </p:nvSpPr>
        <p:spPr>
          <a:xfrm>
            <a:off x="1104293" y="1853248"/>
            <a:ext cx="8946541" cy="461682"/>
          </a:xfrm>
        </p:spPr>
        <p:txBody>
          <a:bodyPr>
            <a:normAutofit fontScale="85000" lnSpcReduction="10000"/>
          </a:bodyPr>
          <a:lstStyle/>
          <a:p>
            <a:r>
              <a:rPr lang="en-US" b="1" dirty="0"/>
              <a:t>Cell 5</a:t>
            </a:r>
            <a:r>
              <a:rPr lang="en-US" dirty="0"/>
              <a:t> sets up our data loader objects. Complete the code in this cell as shown:</a:t>
            </a:r>
            <a:endParaRPr lang="en-US" b="1" dirty="0"/>
          </a:p>
        </p:txBody>
      </p:sp>
      <p:sp>
        <p:nvSpPr>
          <p:cNvPr id="5" name="Arrow: Left 4">
            <a:extLst>
              <a:ext uri="{FF2B5EF4-FFF2-40B4-BE49-F238E27FC236}">
                <a16:creationId xmlns:a16="http://schemas.microsoft.com/office/drawing/2014/main" id="{6F9B6D2E-CAD3-4A24-BB64-B787A765B699}"/>
              </a:ext>
            </a:extLst>
          </p:cNvPr>
          <p:cNvSpPr/>
          <p:nvPr/>
        </p:nvSpPr>
        <p:spPr>
          <a:xfrm>
            <a:off x="4527550" y="3027163"/>
            <a:ext cx="881743" cy="96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553CF98E-4BCB-4B32-A1B2-4F17743FB6A5}"/>
              </a:ext>
            </a:extLst>
          </p:cNvPr>
          <p:cNvSpPr/>
          <p:nvPr/>
        </p:nvSpPr>
        <p:spPr>
          <a:xfrm>
            <a:off x="4305300" y="3205461"/>
            <a:ext cx="881743" cy="96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F9D91CCB-D0D9-4AD1-A7C0-266AFD281322}"/>
              </a:ext>
            </a:extLst>
          </p:cNvPr>
          <p:cNvSpPr/>
          <p:nvPr/>
        </p:nvSpPr>
        <p:spPr>
          <a:xfrm>
            <a:off x="2425700" y="3715460"/>
            <a:ext cx="881743" cy="96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C4E9050E-FF44-4B36-8331-18ECAFFACD9D}"/>
              </a:ext>
            </a:extLst>
          </p:cNvPr>
          <p:cNvSpPr/>
          <p:nvPr/>
        </p:nvSpPr>
        <p:spPr>
          <a:xfrm>
            <a:off x="2425700" y="3906256"/>
            <a:ext cx="881743" cy="96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35D79AF5-D11A-4CE6-9C40-4818F64C3A88}"/>
              </a:ext>
            </a:extLst>
          </p:cNvPr>
          <p:cNvSpPr/>
          <p:nvPr/>
        </p:nvSpPr>
        <p:spPr>
          <a:xfrm>
            <a:off x="7988300" y="4437361"/>
            <a:ext cx="881743" cy="96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F156FD85-06D7-4BAA-AFD4-59EA14EC30C9}"/>
              </a:ext>
            </a:extLst>
          </p:cNvPr>
          <p:cNvSpPr/>
          <p:nvPr/>
        </p:nvSpPr>
        <p:spPr>
          <a:xfrm>
            <a:off x="7613650" y="4641648"/>
            <a:ext cx="881743" cy="96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023BAD18-0450-438E-B66A-AC3ADD87202F}"/>
              </a:ext>
            </a:extLst>
          </p:cNvPr>
          <p:cNvSpPr/>
          <p:nvPr/>
        </p:nvSpPr>
        <p:spPr>
          <a:xfrm>
            <a:off x="3423557" y="5129511"/>
            <a:ext cx="881743" cy="96633"/>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3E7CA081-C5E9-40A7-951D-F282F3EDCF93}"/>
              </a:ext>
            </a:extLst>
          </p:cNvPr>
          <p:cNvSpPr/>
          <p:nvPr/>
        </p:nvSpPr>
        <p:spPr>
          <a:xfrm>
            <a:off x="8429171" y="6221711"/>
            <a:ext cx="881743" cy="96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DA20868A-1564-4F8F-9450-2C83CFE06596}"/>
              </a:ext>
            </a:extLst>
          </p:cNvPr>
          <p:cNvSpPr/>
          <p:nvPr/>
        </p:nvSpPr>
        <p:spPr>
          <a:xfrm>
            <a:off x="8054521" y="6377681"/>
            <a:ext cx="881743" cy="96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97E1556-2C2F-434B-B0DD-318742D58D72}"/>
              </a:ext>
            </a:extLst>
          </p:cNvPr>
          <p:cNvSpPr txBox="1"/>
          <p:nvPr/>
        </p:nvSpPr>
        <p:spPr>
          <a:xfrm>
            <a:off x="7694586" y="3041685"/>
            <a:ext cx="3506088" cy="307777"/>
          </a:xfrm>
          <a:prstGeom prst="rect">
            <a:avLst/>
          </a:prstGeom>
          <a:noFill/>
        </p:spPr>
        <p:txBody>
          <a:bodyPr wrap="none" rtlCol="0">
            <a:spAutoFit/>
          </a:bodyPr>
          <a:lstStyle/>
          <a:p>
            <a:r>
              <a:rPr lang="en-US" sz="1400" dirty="0">
                <a:solidFill>
                  <a:srgbClr val="00B0F0"/>
                </a:solidFill>
              </a:rPr>
              <a:t>Hyperparameter: experiment with this!</a:t>
            </a:r>
          </a:p>
        </p:txBody>
      </p:sp>
      <p:sp>
        <p:nvSpPr>
          <p:cNvPr id="19" name="Arrow: Left 18">
            <a:extLst>
              <a:ext uri="{FF2B5EF4-FFF2-40B4-BE49-F238E27FC236}">
                <a16:creationId xmlns:a16="http://schemas.microsoft.com/office/drawing/2014/main" id="{6AA79713-E1D1-4D25-B6E4-846C9765AB53}"/>
              </a:ext>
            </a:extLst>
          </p:cNvPr>
          <p:cNvSpPr/>
          <p:nvPr/>
        </p:nvSpPr>
        <p:spPr>
          <a:xfrm>
            <a:off x="2866571" y="5699593"/>
            <a:ext cx="881743" cy="96633"/>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52FF59F3-1BDB-4079-8B0C-6961562A57FC}"/>
              </a:ext>
            </a:extLst>
          </p:cNvPr>
          <p:cNvSpPr/>
          <p:nvPr/>
        </p:nvSpPr>
        <p:spPr>
          <a:xfrm>
            <a:off x="6731907" y="2884266"/>
            <a:ext cx="881743" cy="96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8EC8B5C5-9561-4166-90ED-570F5562DF86}"/>
              </a:ext>
            </a:extLst>
          </p:cNvPr>
          <p:cNvSpPr/>
          <p:nvPr/>
        </p:nvSpPr>
        <p:spPr>
          <a:xfrm>
            <a:off x="6731906" y="3164548"/>
            <a:ext cx="881743" cy="96633"/>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5092F70-46A1-4084-A6FA-E3B8363D057D}"/>
              </a:ext>
            </a:extLst>
          </p:cNvPr>
          <p:cNvSpPr txBox="1"/>
          <p:nvPr/>
        </p:nvSpPr>
        <p:spPr>
          <a:xfrm>
            <a:off x="7694586" y="2778693"/>
            <a:ext cx="2484976" cy="307777"/>
          </a:xfrm>
          <a:prstGeom prst="rect">
            <a:avLst/>
          </a:prstGeom>
          <a:noFill/>
        </p:spPr>
        <p:txBody>
          <a:bodyPr wrap="none" rtlCol="0">
            <a:spAutoFit/>
          </a:bodyPr>
          <a:lstStyle/>
          <a:p>
            <a:r>
              <a:rPr lang="en-US" sz="1400" dirty="0">
                <a:solidFill>
                  <a:srgbClr val="FF0000"/>
                </a:solidFill>
              </a:rPr>
              <a:t>Don’t experiment with this!</a:t>
            </a:r>
          </a:p>
        </p:txBody>
      </p:sp>
    </p:spTree>
    <p:extLst>
      <p:ext uri="{BB962C8B-B14F-4D97-AF65-F5344CB8AC3E}">
        <p14:creationId xmlns:p14="http://schemas.microsoft.com/office/powerpoint/2010/main" val="25668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3E9F-6C76-4AE7-B38F-9EA4E2204936}"/>
              </a:ext>
            </a:extLst>
          </p:cNvPr>
          <p:cNvSpPr>
            <a:spLocks noGrp="1"/>
          </p:cNvSpPr>
          <p:nvPr>
            <p:ph type="title"/>
          </p:nvPr>
        </p:nvSpPr>
        <p:spPr/>
        <p:txBody>
          <a:bodyPr/>
          <a:lstStyle/>
          <a:p>
            <a:r>
              <a:rPr lang="en-US" dirty="0"/>
              <a:t>Melody Harmonization - </a:t>
            </a:r>
            <a:r>
              <a:rPr lang="en-US" dirty="0" err="1"/>
              <a:t>PyTorch</a:t>
            </a:r>
            <a:endParaRPr lang="en-US" dirty="0"/>
          </a:p>
        </p:txBody>
      </p:sp>
      <p:sp>
        <p:nvSpPr>
          <p:cNvPr id="3" name="Content Placeholder 2">
            <a:extLst>
              <a:ext uri="{FF2B5EF4-FFF2-40B4-BE49-F238E27FC236}">
                <a16:creationId xmlns:a16="http://schemas.microsoft.com/office/drawing/2014/main" id="{2613E195-C165-4303-B205-E535AA4278D7}"/>
              </a:ext>
            </a:extLst>
          </p:cNvPr>
          <p:cNvSpPr>
            <a:spLocks noGrp="1"/>
          </p:cNvSpPr>
          <p:nvPr>
            <p:ph idx="1"/>
          </p:nvPr>
        </p:nvSpPr>
        <p:spPr/>
        <p:txBody>
          <a:bodyPr/>
          <a:lstStyle/>
          <a:p>
            <a:r>
              <a:rPr lang="en-US" b="1" dirty="0"/>
              <a:t>Cells 6 and 7</a:t>
            </a:r>
            <a:r>
              <a:rPr lang="en-US" dirty="0"/>
              <a:t> define our network architecture and define the necessary mathematical operations.</a:t>
            </a:r>
          </a:p>
          <a:p>
            <a:r>
              <a:rPr lang="en-US" dirty="0"/>
              <a:t>The implementation is fairly complicated, so </a:t>
            </a:r>
            <a:r>
              <a:rPr lang="en-US" b="1" dirty="0"/>
              <a:t>you don’t have to write any code here!</a:t>
            </a:r>
          </a:p>
          <a:p>
            <a:pPr marL="0" indent="0">
              <a:buNone/>
            </a:pPr>
            <a:r>
              <a:rPr lang="en-US" dirty="0"/>
              <a:t> </a:t>
            </a:r>
          </a:p>
        </p:txBody>
      </p:sp>
    </p:spTree>
    <p:extLst>
      <p:ext uri="{BB962C8B-B14F-4D97-AF65-F5344CB8AC3E}">
        <p14:creationId xmlns:p14="http://schemas.microsoft.com/office/powerpoint/2010/main" val="182271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F1C8-34EC-49B5-AB3E-985F16F1258F}"/>
              </a:ext>
            </a:extLst>
          </p:cNvPr>
          <p:cNvSpPr>
            <a:spLocks noGrp="1"/>
          </p:cNvSpPr>
          <p:nvPr>
            <p:ph type="title"/>
          </p:nvPr>
        </p:nvSpPr>
        <p:spPr/>
        <p:txBody>
          <a:bodyPr/>
          <a:lstStyle/>
          <a:p>
            <a:r>
              <a:rPr lang="en-US" dirty="0"/>
              <a:t>Melody Harmonization - </a:t>
            </a:r>
            <a:r>
              <a:rPr lang="en-US" dirty="0" err="1"/>
              <a:t>PyTorch</a:t>
            </a:r>
            <a:endParaRPr lang="en-US" dirty="0"/>
          </a:p>
        </p:txBody>
      </p:sp>
      <p:sp>
        <p:nvSpPr>
          <p:cNvPr id="3" name="Content Placeholder 2">
            <a:extLst>
              <a:ext uri="{FF2B5EF4-FFF2-40B4-BE49-F238E27FC236}">
                <a16:creationId xmlns:a16="http://schemas.microsoft.com/office/drawing/2014/main" id="{202E578B-E106-4FF8-A905-EDE20B5C2C4E}"/>
              </a:ext>
            </a:extLst>
          </p:cNvPr>
          <p:cNvSpPr>
            <a:spLocks noGrp="1"/>
          </p:cNvSpPr>
          <p:nvPr>
            <p:ph idx="1"/>
          </p:nvPr>
        </p:nvSpPr>
        <p:spPr>
          <a:xfrm>
            <a:off x="1039702" y="1331259"/>
            <a:ext cx="9543484" cy="1085938"/>
          </a:xfrm>
        </p:spPr>
        <p:txBody>
          <a:bodyPr>
            <a:normAutofit/>
          </a:bodyPr>
          <a:lstStyle/>
          <a:p>
            <a:r>
              <a:rPr lang="en-US" b="1" dirty="0"/>
              <a:t>Cell 8</a:t>
            </a:r>
            <a:r>
              <a:rPr lang="en-US" dirty="0"/>
              <a:t> sets our desired model parameters, creates an instance of our model, and creates our optimizer and loss function. Complete this cell as follows:</a:t>
            </a:r>
          </a:p>
          <a:p>
            <a:pPr marL="0" indent="0">
              <a:buNone/>
            </a:pPr>
            <a:endParaRPr lang="en-US" b="1" dirty="0"/>
          </a:p>
        </p:txBody>
      </p:sp>
      <p:pic>
        <p:nvPicPr>
          <p:cNvPr id="4" name="Picture 3">
            <a:extLst>
              <a:ext uri="{FF2B5EF4-FFF2-40B4-BE49-F238E27FC236}">
                <a16:creationId xmlns:a16="http://schemas.microsoft.com/office/drawing/2014/main" id="{E62F6916-9172-4A3C-A27A-F64FFCE24F86}"/>
              </a:ext>
            </a:extLst>
          </p:cNvPr>
          <p:cNvPicPr>
            <a:picLocks noChangeAspect="1"/>
          </p:cNvPicPr>
          <p:nvPr/>
        </p:nvPicPr>
        <p:blipFill>
          <a:blip r:embed="rId2"/>
          <a:stretch>
            <a:fillRect/>
          </a:stretch>
        </p:blipFill>
        <p:spPr>
          <a:xfrm>
            <a:off x="2070495" y="2297927"/>
            <a:ext cx="8051009" cy="4489986"/>
          </a:xfrm>
          <a:prstGeom prst="rect">
            <a:avLst/>
          </a:prstGeom>
        </p:spPr>
      </p:pic>
      <p:sp>
        <p:nvSpPr>
          <p:cNvPr id="8" name="TextBox 7">
            <a:extLst>
              <a:ext uri="{FF2B5EF4-FFF2-40B4-BE49-F238E27FC236}">
                <a16:creationId xmlns:a16="http://schemas.microsoft.com/office/drawing/2014/main" id="{A3126D92-2A7D-4D88-BA31-5A0F10595E96}"/>
              </a:ext>
            </a:extLst>
          </p:cNvPr>
          <p:cNvSpPr txBox="1"/>
          <p:nvPr/>
        </p:nvSpPr>
        <p:spPr>
          <a:xfrm>
            <a:off x="7028465" y="2681416"/>
            <a:ext cx="3022369" cy="276999"/>
          </a:xfrm>
          <a:prstGeom prst="rect">
            <a:avLst/>
          </a:prstGeom>
          <a:noFill/>
        </p:spPr>
        <p:txBody>
          <a:bodyPr wrap="square" rtlCol="0">
            <a:spAutoFit/>
          </a:bodyPr>
          <a:lstStyle/>
          <a:p>
            <a:r>
              <a:rPr lang="en-US" sz="1200" dirty="0">
                <a:solidFill>
                  <a:srgbClr val="00B0F0"/>
                </a:solidFill>
              </a:rPr>
              <a:t>Hyperparameter: experiment with this!</a:t>
            </a:r>
          </a:p>
        </p:txBody>
      </p:sp>
      <p:sp>
        <p:nvSpPr>
          <p:cNvPr id="11" name="TextBox 10">
            <a:extLst>
              <a:ext uri="{FF2B5EF4-FFF2-40B4-BE49-F238E27FC236}">
                <a16:creationId xmlns:a16="http://schemas.microsoft.com/office/drawing/2014/main" id="{7467C9AC-00C7-4154-8152-A87ECCE636F0}"/>
              </a:ext>
            </a:extLst>
          </p:cNvPr>
          <p:cNvSpPr txBox="1"/>
          <p:nvPr/>
        </p:nvSpPr>
        <p:spPr>
          <a:xfrm>
            <a:off x="7853289" y="2479172"/>
            <a:ext cx="2577304" cy="276999"/>
          </a:xfrm>
          <a:prstGeom prst="rect">
            <a:avLst/>
          </a:prstGeom>
          <a:noFill/>
        </p:spPr>
        <p:txBody>
          <a:bodyPr wrap="square" rtlCol="0">
            <a:spAutoFit/>
          </a:bodyPr>
          <a:lstStyle/>
          <a:p>
            <a:r>
              <a:rPr lang="en-US" sz="1200" dirty="0">
                <a:solidFill>
                  <a:srgbClr val="FF0000"/>
                </a:solidFill>
              </a:rPr>
              <a:t>Don’t experiment with this!</a:t>
            </a:r>
          </a:p>
        </p:txBody>
      </p:sp>
      <p:sp>
        <p:nvSpPr>
          <p:cNvPr id="12" name="Arrow: Left 11">
            <a:extLst>
              <a:ext uri="{FF2B5EF4-FFF2-40B4-BE49-F238E27FC236}">
                <a16:creationId xmlns:a16="http://schemas.microsoft.com/office/drawing/2014/main" id="{7522B0AD-154A-4ED4-AD50-2B9454D79AD6}"/>
              </a:ext>
            </a:extLst>
          </p:cNvPr>
          <p:cNvSpPr/>
          <p:nvPr/>
        </p:nvSpPr>
        <p:spPr>
          <a:xfrm>
            <a:off x="5197552" y="3214647"/>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Left 12">
            <a:extLst>
              <a:ext uri="{FF2B5EF4-FFF2-40B4-BE49-F238E27FC236}">
                <a16:creationId xmlns:a16="http://schemas.microsoft.com/office/drawing/2014/main" id="{498F1E8E-1027-40E1-956D-7B62A3765B38}"/>
              </a:ext>
            </a:extLst>
          </p:cNvPr>
          <p:cNvSpPr/>
          <p:nvPr/>
        </p:nvSpPr>
        <p:spPr>
          <a:xfrm>
            <a:off x="5248941" y="3343319"/>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Left 13">
            <a:extLst>
              <a:ext uri="{FF2B5EF4-FFF2-40B4-BE49-F238E27FC236}">
                <a16:creationId xmlns:a16="http://schemas.microsoft.com/office/drawing/2014/main" id="{99188325-7F79-44CE-9AA0-0389106450F5}"/>
              </a:ext>
            </a:extLst>
          </p:cNvPr>
          <p:cNvSpPr/>
          <p:nvPr/>
        </p:nvSpPr>
        <p:spPr>
          <a:xfrm>
            <a:off x="3667365" y="3572487"/>
            <a:ext cx="881743" cy="81091"/>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E0269B0F-837D-44C1-A2D6-BBAD69C97BB6}"/>
              </a:ext>
            </a:extLst>
          </p:cNvPr>
          <p:cNvSpPr/>
          <p:nvPr/>
        </p:nvSpPr>
        <p:spPr>
          <a:xfrm>
            <a:off x="3557827" y="3824900"/>
            <a:ext cx="881743" cy="81091"/>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47E556C-A9E6-412C-85E7-CD18F4CC68C3}"/>
              </a:ext>
            </a:extLst>
          </p:cNvPr>
          <p:cNvSpPr/>
          <p:nvPr/>
        </p:nvSpPr>
        <p:spPr>
          <a:xfrm>
            <a:off x="3815002" y="4077313"/>
            <a:ext cx="881743" cy="81091"/>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2C50DE77-A034-4428-9EA6-D1C775FD2EE3}"/>
              </a:ext>
            </a:extLst>
          </p:cNvPr>
          <p:cNvSpPr/>
          <p:nvPr/>
        </p:nvSpPr>
        <p:spPr>
          <a:xfrm>
            <a:off x="3815002" y="4196375"/>
            <a:ext cx="881743" cy="81091"/>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 17">
            <a:extLst>
              <a:ext uri="{FF2B5EF4-FFF2-40B4-BE49-F238E27FC236}">
                <a16:creationId xmlns:a16="http://schemas.microsoft.com/office/drawing/2014/main" id="{65849617-FF8F-4FC3-B850-682BA23A081A}"/>
              </a:ext>
            </a:extLst>
          </p:cNvPr>
          <p:cNvSpPr/>
          <p:nvPr/>
        </p:nvSpPr>
        <p:spPr>
          <a:xfrm>
            <a:off x="3815002" y="4455298"/>
            <a:ext cx="881743" cy="81091"/>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 18">
            <a:extLst>
              <a:ext uri="{FF2B5EF4-FFF2-40B4-BE49-F238E27FC236}">
                <a16:creationId xmlns:a16="http://schemas.microsoft.com/office/drawing/2014/main" id="{17E46D70-32B2-49DA-99C9-D5DB753B7384}"/>
              </a:ext>
            </a:extLst>
          </p:cNvPr>
          <p:cNvSpPr/>
          <p:nvPr/>
        </p:nvSpPr>
        <p:spPr>
          <a:xfrm>
            <a:off x="4229597" y="4698248"/>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2DC03D5C-8B95-40A4-90DE-F8F9480F2B9E}"/>
              </a:ext>
            </a:extLst>
          </p:cNvPr>
          <p:cNvSpPr/>
          <p:nvPr/>
        </p:nvSpPr>
        <p:spPr>
          <a:xfrm>
            <a:off x="5590358" y="4960734"/>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C726E20D-DD98-4B56-88F4-8B4EA6885984}"/>
              </a:ext>
            </a:extLst>
          </p:cNvPr>
          <p:cNvSpPr/>
          <p:nvPr/>
        </p:nvSpPr>
        <p:spPr>
          <a:xfrm>
            <a:off x="7251622" y="6207898"/>
            <a:ext cx="881743" cy="81091"/>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2A2DDD3B-B360-42BD-8A2C-74B8CF50E208}"/>
              </a:ext>
            </a:extLst>
          </p:cNvPr>
          <p:cNvSpPr/>
          <p:nvPr/>
        </p:nvSpPr>
        <p:spPr>
          <a:xfrm>
            <a:off x="4639596" y="6596617"/>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24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F5E3-48E7-46B0-82D9-285C703B07DD}"/>
              </a:ext>
            </a:extLst>
          </p:cNvPr>
          <p:cNvSpPr>
            <a:spLocks noGrp="1"/>
          </p:cNvSpPr>
          <p:nvPr>
            <p:ph type="title"/>
          </p:nvPr>
        </p:nvSpPr>
        <p:spPr/>
        <p:txBody>
          <a:bodyPr/>
          <a:lstStyle/>
          <a:p>
            <a:r>
              <a:rPr lang="en-US" dirty="0"/>
              <a:t>Melody Harmonization - </a:t>
            </a:r>
            <a:r>
              <a:rPr lang="en-US" dirty="0" err="1"/>
              <a:t>PyTorch</a:t>
            </a:r>
            <a:endParaRPr lang="en-US" dirty="0"/>
          </a:p>
        </p:txBody>
      </p:sp>
      <p:sp>
        <p:nvSpPr>
          <p:cNvPr id="3" name="Content Placeholder 2">
            <a:extLst>
              <a:ext uri="{FF2B5EF4-FFF2-40B4-BE49-F238E27FC236}">
                <a16:creationId xmlns:a16="http://schemas.microsoft.com/office/drawing/2014/main" id="{02EAB734-1949-416E-B57D-49AA05813B1F}"/>
              </a:ext>
            </a:extLst>
          </p:cNvPr>
          <p:cNvSpPr>
            <a:spLocks noGrp="1"/>
          </p:cNvSpPr>
          <p:nvPr>
            <p:ph idx="1"/>
          </p:nvPr>
        </p:nvSpPr>
        <p:spPr>
          <a:xfrm>
            <a:off x="1104293" y="1331259"/>
            <a:ext cx="9783540" cy="1175721"/>
          </a:xfrm>
        </p:spPr>
        <p:txBody>
          <a:bodyPr>
            <a:normAutofit fontScale="92500"/>
          </a:bodyPr>
          <a:lstStyle/>
          <a:p>
            <a:r>
              <a:rPr lang="en-US" b="1" dirty="0"/>
              <a:t>Cell 9 </a:t>
            </a:r>
            <a:r>
              <a:rPr lang="en-US" dirty="0"/>
              <a:t>defines our training and validation loop, which trains on the entire training data set and then performs inferences on the entire validation data set respectively. Complete the cell as shown (this code is at the bottom):</a:t>
            </a:r>
            <a:endParaRPr lang="en-US" b="1" dirty="0"/>
          </a:p>
        </p:txBody>
      </p:sp>
      <p:pic>
        <p:nvPicPr>
          <p:cNvPr id="4" name="Picture 3">
            <a:extLst>
              <a:ext uri="{FF2B5EF4-FFF2-40B4-BE49-F238E27FC236}">
                <a16:creationId xmlns:a16="http://schemas.microsoft.com/office/drawing/2014/main" id="{572B6C89-5283-4BD6-A7A1-617DDC30E5D3}"/>
              </a:ext>
            </a:extLst>
          </p:cNvPr>
          <p:cNvPicPr>
            <a:picLocks noChangeAspect="1"/>
          </p:cNvPicPr>
          <p:nvPr/>
        </p:nvPicPr>
        <p:blipFill>
          <a:blip r:embed="rId2"/>
          <a:stretch>
            <a:fillRect/>
          </a:stretch>
        </p:blipFill>
        <p:spPr>
          <a:xfrm>
            <a:off x="1104293" y="2449529"/>
            <a:ext cx="9783540" cy="4305901"/>
          </a:xfrm>
          <a:prstGeom prst="rect">
            <a:avLst/>
          </a:prstGeom>
        </p:spPr>
      </p:pic>
      <p:sp>
        <p:nvSpPr>
          <p:cNvPr id="5" name="Arrow: Left 4">
            <a:extLst>
              <a:ext uri="{FF2B5EF4-FFF2-40B4-BE49-F238E27FC236}">
                <a16:creationId xmlns:a16="http://schemas.microsoft.com/office/drawing/2014/main" id="{80E05EAA-FE84-47F4-BFA1-245A4B71A5E3}"/>
              </a:ext>
            </a:extLst>
          </p:cNvPr>
          <p:cNvSpPr/>
          <p:nvPr/>
        </p:nvSpPr>
        <p:spPr>
          <a:xfrm>
            <a:off x="7117792" y="4159527"/>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D7D47B2B-45F8-4208-9070-8AF11B6D7EF7}"/>
              </a:ext>
            </a:extLst>
          </p:cNvPr>
          <p:cNvSpPr/>
          <p:nvPr/>
        </p:nvSpPr>
        <p:spPr>
          <a:xfrm>
            <a:off x="4200761" y="4494825"/>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EBB936EF-247E-4B4A-89E7-3D7116DCD9CD}"/>
              </a:ext>
            </a:extLst>
          </p:cNvPr>
          <p:cNvSpPr/>
          <p:nvPr/>
        </p:nvSpPr>
        <p:spPr>
          <a:xfrm>
            <a:off x="6096000" y="4974388"/>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A8DF1DFA-1918-473A-9BBF-2D97906857F3}"/>
              </a:ext>
            </a:extLst>
          </p:cNvPr>
          <p:cNvSpPr/>
          <p:nvPr/>
        </p:nvSpPr>
        <p:spPr>
          <a:xfrm>
            <a:off x="3894532" y="5294428"/>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7FCD1DF-39C8-4637-AF19-6BDC1CA12318}"/>
              </a:ext>
            </a:extLst>
          </p:cNvPr>
          <p:cNvSpPr txBox="1"/>
          <p:nvPr/>
        </p:nvSpPr>
        <p:spPr>
          <a:xfrm>
            <a:off x="7630445" y="2730351"/>
            <a:ext cx="3023761" cy="276999"/>
          </a:xfrm>
          <a:prstGeom prst="rect">
            <a:avLst/>
          </a:prstGeom>
          <a:noFill/>
        </p:spPr>
        <p:txBody>
          <a:bodyPr wrap="square" rtlCol="0">
            <a:spAutoFit/>
          </a:bodyPr>
          <a:lstStyle/>
          <a:p>
            <a:r>
              <a:rPr lang="en-US" sz="1200" dirty="0">
                <a:solidFill>
                  <a:srgbClr val="00B0F0"/>
                </a:solidFill>
              </a:rPr>
              <a:t>Hyperparameter: experiment with this!</a:t>
            </a:r>
          </a:p>
        </p:txBody>
      </p:sp>
      <p:sp>
        <p:nvSpPr>
          <p:cNvPr id="10" name="TextBox 9">
            <a:extLst>
              <a:ext uri="{FF2B5EF4-FFF2-40B4-BE49-F238E27FC236}">
                <a16:creationId xmlns:a16="http://schemas.microsoft.com/office/drawing/2014/main" id="{8EC279F1-668C-4594-92CE-B4765A29C1D9}"/>
              </a:ext>
            </a:extLst>
          </p:cNvPr>
          <p:cNvSpPr txBox="1"/>
          <p:nvPr/>
        </p:nvSpPr>
        <p:spPr>
          <a:xfrm>
            <a:off x="8455269" y="2528107"/>
            <a:ext cx="2198938" cy="276999"/>
          </a:xfrm>
          <a:prstGeom prst="rect">
            <a:avLst/>
          </a:prstGeom>
          <a:noFill/>
        </p:spPr>
        <p:txBody>
          <a:bodyPr wrap="square" rtlCol="0">
            <a:spAutoFit/>
          </a:bodyPr>
          <a:lstStyle/>
          <a:p>
            <a:r>
              <a:rPr lang="en-US" sz="1200" dirty="0">
                <a:solidFill>
                  <a:srgbClr val="FF0000"/>
                </a:solidFill>
              </a:rPr>
              <a:t>Don’t experiment with this!</a:t>
            </a:r>
          </a:p>
        </p:txBody>
      </p:sp>
      <p:sp>
        <p:nvSpPr>
          <p:cNvPr id="11" name="Arrow: Left 10">
            <a:extLst>
              <a:ext uri="{FF2B5EF4-FFF2-40B4-BE49-F238E27FC236}">
                <a16:creationId xmlns:a16="http://schemas.microsoft.com/office/drawing/2014/main" id="{9FBC3540-04F7-45DC-8805-0B0539804879}"/>
              </a:ext>
            </a:extLst>
          </p:cNvPr>
          <p:cNvSpPr/>
          <p:nvPr/>
        </p:nvSpPr>
        <p:spPr>
          <a:xfrm>
            <a:off x="2577705" y="2689805"/>
            <a:ext cx="881743" cy="81091"/>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819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D33D-1C9D-460F-9792-299EA3A39025}"/>
              </a:ext>
            </a:extLst>
          </p:cNvPr>
          <p:cNvSpPr>
            <a:spLocks noGrp="1"/>
          </p:cNvSpPr>
          <p:nvPr>
            <p:ph type="title"/>
          </p:nvPr>
        </p:nvSpPr>
        <p:spPr/>
        <p:txBody>
          <a:bodyPr/>
          <a:lstStyle/>
          <a:p>
            <a:r>
              <a:rPr lang="en-US" dirty="0"/>
              <a:t>Melody Harmonization - </a:t>
            </a:r>
            <a:r>
              <a:rPr lang="en-US" dirty="0" err="1"/>
              <a:t>PyTorch</a:t>
            </a:r>
            <a:endParaRPr lang="en-US" dirty="0"/>
          </a:p>
        </p:txBody>
      </p:sp>
      <p:sp>
        <p:nvSpPr>
          <p:cNvPr id="3" name="Content Placeholder 2">
            <a:extLst>
              <a:ext uri="{FF2B5EF4-FFF2-40B4-BE49-F238E27FC236}">
                <a16:creationId xmlns:a16="http://schemas.microsoft.com/office/drawing/2014/main" id="{99EF186E-63AE-4955-8B92-FD77DD3925D0}"/>
              </a:ext>
            </a:extLst>
          </p:cNvPr>
          <p:cNvSpPr>
            <a:spLocks noGrp="1"/>
          </p:cNvSpPr>
          <p:nvPr>
            <p:ph idx="1"/>
          </p:nvPr>
        </p:nvSpPr>
        <p:spPr/>
        <p:txBody>
          <a:bodyPr/>
          <a:lstStyle/>
          <a:p>
            <a:r>
              <a:rPr lang="en-US" b="1" dirty="0"/>
              <a:t>Cell 10</a:t>
            </a:r>
            <a:r>
              <a:rPr lang="en-US" dirty="0"/>
              <a:t> plots the training and validation losses per epoch.</a:t>
            </a:r>
          </a:p>
          <a:p>
            <a:r>
              <a:rPr lang="en-US" b="1" dirty="0"/>
              <a:t>Cell 11</a:t>
            </a:r>
            <a:r>
              <a:rPr lang="en-US" dirty="0"/>
              <a:t> defines our inference loop, where we will pass a melody and generate a harmony to test our model.</a:t>
            </a:r>
          </a:p>
          <a:p>
            <a:r>
              <a:rPr lang="en-US" b="1" dirty="0"/>
              <a:t>No new code is needed in these cells!</a:t>
            </a:r>
          </a:p>
        </p:txBody>
      </p:sp>
    </p:spTree>
    <p:extLst>
      <p:ext uri="{BB962C8B-B14F-4D97-AF65-F5344CB8AC3E}">
        <p14:creationId xmlns:p14="http://schemas.microsoft.com/office/powerpoint/2010/main" val="140681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DA05A74-5C8D-4AA1-A759-51D6C7334F96}"/>
              </a:ext>
            </a:extLst>
          </p:cNvPr>
          <p:cNvPicPr>
            <a:picLocks noChangeAspect="1"/>
          </p:cNvPicPr>
          <p:nvPr/>
        </p:nvPicPr>
        <p:blipFill>
          <a:blip r:embed="rId2"/>
          <a:stretch>
            <a:fillRect/>
          </a:stretch>
        </p:blipFill>
        <p:spPr>
          <a:xfrm>
            <a:off x="1104293" y="2357118"/>
            <a:ext cx="10240804" cy="4315427"/>
          </a:xfrm>
          <a:prstGeom prst="rect">
            <a:avLst/>
          </a:prstGeom>
        </p:spPr>
      </p:pic>
      <p:sp>
        <p:nvSpPr>
          <p:cNvPr id="2" name="Title 1">
            <a:extLst>
              <a:ext uri="{FF2B5EF4-FFF2-40B4-BE49-F238E27FC236}">
                <a16:creationId xmlns:a16="http://schemas.microsoft.com/office/drawing/2014/main" id="{365EB0F2-CBD9-42C6-A215-EA41E7BA1390}"/>
              </a:ext>
            </a:extLst>
          </p:cNvPr>
          <p:cNvSpPr>
            <a:spLocks noGrp="1"/>
          </p:cNvSpPr>
          <p:nvPr>
            <p:ph type="title"/>
          </p:nvPr>
        </p:nvSpPr>
        <p:spPr/>
        <p:txBody>
          <a:bodyPr/>
          <a:lstStyle/>
          <a:p>
            <a:r>
              <a:rPr lang="en-US" dirty="0"/>
              <a:t>Melody Harmonization - </a:t>
            </a:r>
            <a:r>
              <a:rPr lang="en-US" dirty="0" err="1"/>
              <a:t>PyTorch</a:t>
            </a:r>
            <a:endParaRPr lang="en-US" dirty="0"/>
          </a:p>
        </p:txBody>
      </p:sp>
      <p:sp>
        <p:nvSpPr>
          <p:cNvPr id="3" name="Content Placeholder 2">
            <a:extLst>
              <a:ext uri="{FF2B5EF4-FFF2-40B4-BE49-F238E27FC236}">
                <a16:creationId xmlns:a16="http://schemas.microsoft.com/office/drawing/2014/main" id="{76C8311B-186A-479F-9AD4-FADB959CB1A0}"/>
              </a:ext>
            </a:extLst>
          </p:cNvPr>
          <p:cNvSpPr>
            <a:spLocks noGrp="1"/>
          </p:cNvSpPr>
          <p:nvPr>
            <p:ph idx="1"/>
          </p:nvPr>
        </p:nvSpPr>
        <p:spPr>
          <a:xfrm>
            <a:off x="1104293" y="1439527"/>
            <a:ext cx="8946541" cy="827442"/>
          </a:xfrm>
        </p:spPr>
        <p:txBody>
          <a:bodyPr/>
          <a:lstStyle/>
          <a:p>
            <a:r>
              <a:rPr lang="en-US" b="1" dirty="0"/>
              <a:t>Cell 12</a:t>
            </a:r>
            <a:r>
              <a:rPr lang="en-US" dirty="0"/>
              <a:t> defines/loads a melody sequence and passes it to our inference loop to predict a harmony.</a:t>
            </a:r>
            <a:endParaRPr lang="en-US" b="1" dirty="0"/>
          </a:p>
        </p:txBody>
      </p:sp>
      <p:sp>
        <p:nvSpPr>
          <p:cNvPr id="7" name="Arrow: Left 6">
            <a:extLst>
              <a:ext uri="{FF2B5EF4-FFF2-40B4-BE49-F238E27FC236}">
                <a16:creationId xmlns:a16="http://schemas.microsoft.com/office/drawing/2014/main" id="{1EAA7AA5-8960-4BC7-B68E-72F8A8607CAB}"/>
              </a:ext>
            </a:extLst>
          </p:cNvPr>
          <p:cNvSpPr/>
          <p:nvPr/>
        </p:nvSpPr>
        <p:spPr>
          <a:xfrm>
            <a:off x="6940574" y="4161810"/>
            <a:ext cx="569359" cy="102575"/>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BEE7687-7B33-4699-85C0-52A0516C02D6}"/>
              </a:ext>
            </a:extLst>
          </p:cNvPr>
          <p:cNvSpPr txBox="1"/>
          <p:nvPr/>
        </p:nvSpPr>
        <p:spPr>
          <a:xfrm>
            <a:off x="7562181" y="3889931"/>
            <a:ext cx="1562442" cy="646331"/>
          </a:xfrm>
          <a:prstGeom prst="rect">
            <a:avLst/>
          </a:prstGeom>
          <a:noFill/>
        </p:spPr>
        <p:txBody>
          <a:bodyPr wrap="square" rtlCol="0">
            <a:spAutoFit/>
          </a:bodyPr>
          <a:lstStyle/>
          <a:p>
            <a:r>
              <a:rPr lang="en-US" sz="1200" dirty="0">
                <a:solidFill>
                  <a:srgbClr val="00B0F0"/>
                </a:solidFill>
              </a:rPr>
              <a:t>Uncomment this line to load sample melodies</a:t>
            </a:r>
          </a:p>
        </p:txBody>
      </p:sp>
    </p:spTree>
    <p:extLst>
      <p:ext uri="{BB962C8B-B14F-4D97-AF65-F5344CB8AC3E}">
        <p14:creationId xmlns:p14="http://schemas.microsoft.com/office/powerpoint/2010/main" val="397905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8BDBE8-773F-46FB-A090-7062E8225AC9}"/>
              </a:ext>
            </a:extLst>
          </p:cNvPr>
          <p:cNvPicPr>
            <a:picLocks noChangeAspect="1"/>
          </p:cNvPicPr>
          <p:nvPr/>
        </p:nvPicPr>
        <p:blipFill>
          <a:blip r:embed="rId2"/>
          <a:stretch>
            <a:fillRect/>
          </a:stretch>
        </p:blipFill>
        <p:spPr>
          <a:xfrm>
            <a:off x="953933" y="2797703"/>
            <a:ext cx="10136015" cy="2076740"/>
          </a:xfrm>
          <a:prstGeom prst="rect">
            <a:avLst/>
          </a:prstGeom>
        </p:spPr>
      </p:pic>
      <p:sp>
        <p:nvSpPr>
          <p:cNvPr id="2" name="Title 1">
            <a:extLst>
              <a:ext uri="{FF2B5EF4-FFF2-40B4-BE49-F238E27FC236}">
                <a16:creationId xmlns:a16="http://schemas.microsoft.com/office/drawing/2014/main" id="{4E8E7C90-AF3E-4D5A-B542-1B1371E3FD96}"/>
              </a:ext>
            </a:extLst>
          </p:cNvPr>
          <p:cNvSpPr>
            <a:spLocks noGrp="1"/>
          </p:cNvSpPr>
          <p:nvPr>
            <p:ph type="title"/>
          </p:nvPr>
        </p:nvSpPr>
        <p:spPr>
          <a:xfrm>
            <a:off x="646111" y="452718"/>
            <a:ext cx="9404723" cy="857922"/>
          </a:xfrm>
        </p:spPr>
        <p:txBody>
          <a:bodyPr/>
          <a:lstStyle/>
          <a:p>
            <a:r>
              <a:rPr lang="en-US" dirty="0"/>
              <a:t>Melody Harmonization - </a:t>
            </a:r>
            <a:r>
              <a:rPr lang="en-US" dirty="0" err="1"/>
              <a:t>PyTorch</a:t>
            </a:r>
            <a:endParaRPr lang="en-US" dirty="0"/>
          </a:p>
        </p:txBody>
      </p:sp>
      <p:sp>
        <p:nvSpPr>
          <p:cNvPr id="3" name="Content Placeholder 2">
            <a:extLst>
              <a:ext uri="{FF2B5EF4-FFF2-40B4-BE49-F238E27FC236}">
                <a16:creationId xmlns:a16="http://schemas.microsoft.com/office/drawing/2014/main" id="{F8442C58-9F56-4377-9F1A-11DFEE241123}"/>
              </a:ext>
            </a:extLst>
          </p:cNvPr>
          <p:cNvSpPr>
            <a:spLocks noGrp="1"/>
          </p:cNvSpPr>
          <p:nvPr>
            <p:ph idx="1"/>
          </p:nvPr>
        </p:nvSpPr>
        <p:spPr>
          <a:xfrm>
            <a:off x="1104293" y="1336639"/>
            <a:ext cx="8946541" cy="1078902"/>
          </a:xfrm>
        </p:spPr>
        <p:txBody>
          <a:bodyPr/>
          <a:lstStyle/>
          <a:p>
            <a:r>
              <a:rPr lang="en-US" dirty="0"/>
              <a:t>Finally, </a:t>
            </a:r>
            <a:r>
              <a:rPr lang="en-US" b="1" dirty="0"/>
              <a:t>Cell 13 </a:t>
            </a:r>
            <a:r>
              <a:rPr lang="en-US" dirty="0"/>
              <a:t>synthesizes the assembled array into a </a:t>
            </a:r>
            <a:r>
              <a:rPr lang="en-US" i="1" dirty="0" err="1"/>
              <a:t>pretty_midi</a:t>
            </a:r>
            <a:r>
              <a:rPr lang="en-US" dirty="0"/>
              <a:t> object (a useful Python library for MIDI manipulation) into audio. Complete the cell as follows: </a:t>
            </a:r>
          </a:p>
        </p:txBody>
      </p:sp>
      <p:sp>
        <p:nvSpPr>
          <p:cNvPr id="6" name="Arrow: Left 5">
            <a:extLst>
              <a:ext uri="{FF2B5EF4-FFF2-40B4-BE49-F238E27FC236}">
                <a16:creationId xmlns:a16="http://schemas.microsoft.com/office/drawing/2014/main" id="{426CEACB-0998-448F-BDBC-5A7CF0066814}"/>
              </a:ext>
            </a:extLst>
          </p:cNvPr>
          <p:cNvSpPr/>
          <p:nvPr/>
        </p:nvSpPr>
        <p:spPr>
          <a:xfrm>
            <a:off x="6814421" y="4619463"/>
            <a:ext cx="881743" cy="81091"/>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08BFF274-B85C-4F5E-8B00-108E12A4B1E5}"/>
              </a:ext>
            </a:extLst>
          </p:cNvPr>
          <p:cNvSpPr/>
          <p:nvPr/>
        </p:nvSpPr>
        <p:spPr>
          <a:xfrm>
            <a:off x="5932678" y="3964143"/>
            <a:ext cx="881743" cy="81091"/>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301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0DF3-D0C9-4151-AC71-A1E5942AFBD3}"/>
              </a:ext>
            </a:extLst>
          </p:cNvPr>
          <p:cNvSpPr>
            <a:spLocks noGrp="1"/>
          </p:cNvSpPr>
          <p:nvPr>
            <p:ph type="title"/>
          </p:nvPr>
        </p:nvSpPr>
        <p:spPr/>
        <p:txBody>
          <a:bodyPr/>
          <a:lstStyle/>
          <a:p>
            <a:r>
              <a:rPr lang="en-US" dirty="0"/>
              <a:t>Melody Harmonization - Conclusion</a:t>
            </a:r>
          </a:p>
        </p:txBody>
      </p:sp>
      <p:sp>
        <p:nvSpPr>
          <p:cNvPr id="3" name="Content Placeholder 2">
            <a:extLst>
              <a:ext uri="{FF2B5EF4-FFF2-40B4-BE49-F238E27FC236}">
                <a16:creationId xmlns:a16="http://schemas.microsoft.com/office/drawing/2014/main" id="{3F7C6A66-47AD-4C0A-A4B1-3AA940FDAC5D}"/>
              </a:ext>
            </a:extLst>
          </p:cNvPr>
          <p:cNvSpPr>
            <a:spLocks noGrp="1"/>
          </p:cNvSpPr>
          <p:nvPr>
            <p:ph idx="1"/>
          </p:nvPr>
        </p:nvSpPr>
        <p:spPr/>
        <p:txBody>
          <a:bodyPr/>
          <a:lstStyle/>
          <a:p>
            <a:r>
              <a:rPr lang="en-US" dirty="0"/>
              <a:t>Now we’re done! Here are some options for further exploration:</a:t>
            </a:r>
          </a:p>
          <a:p>
            <a:pPr lvl="1"/>
            <a:r>
              <a:rPr lang="en-US" dirty="0"/>
              <a:t>Change the sample melody in </a:t>
            </a:r>
            <a:r>
              <a:rPr lang="en-US" b="1" dirty="0"/>
              <a:t>cell 12</a:t>
            </a:r>
            <a:r>
              <a:rPr lang="en-US" dirty="0"/>
              <a:t> to another (stored in /samples/ folder) and see how it sounds!</a:t>
            </a:r>
          </a:p>
          <a:p>
            <a:pPr lvl="1"/>
            <a:r>
              <a:rPr lang="en-US" dirty="0"/>
              <a:t>Change some hyperparameters and see if your music sounds better or worse. Some of them may have restrictions, so ask if you have any questions.</a:t>
            </a:r>
          </a:p>
          <a:p>
            <a:pPr lvl="1"/>
            <a:r>
              <a:rPr lang="en-US" dirty="0"/>
              <a:t>Think about anything you don’t understand about the data set, model, or </a:t>
            </a:r>
            <a:r>
              <a:rPr lang="en-US" dirty="0" err="1"/>
              <a:t>PyTorch</a:t>
            </a:r>
            <a:r>
              <a:rPr lang="en-US" dirty="0"/>
              <a:t> implementation and ask!</a:t>
            </a:r>
          </a:p>
        </p:txBody>
      </p:sp>
    </p:spTree>
    <p:extLst>
      <p:ext uri="{BB962C8B-B14F-4D97-AF65-F5344CB8AC3E}">
        <p14:creationId xmlns:p14="http://schemas.microsoft.com/office/powerpoint/2010/main" val="3757816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A02-E66C-45C6-816A-6733FBC835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736B9F0-11D7-4DAE-86FC-475F6B9BDD29}"/>
              </a:ext>
            </a:extLst>
          </p:cNvPr>
          <p:cNvSpPr>
            <a:spLocks noGrp="1"/>
          </p:cNvSpPr>
          <p:nvPr>
            <p:ph idx="1"/>
          </p:nvPr>
        </p:nvSpPr>
        <p:spPr/>
        <p:txBody>
          <a:bodyPr/>
          <a:lstStyle/>
          <a:p>
            <a:r>
              <a:rPr lang="en-US" dirty="0"/>
              <a:t>Ashish Vaswani, Noam </a:t>
            </a:r>
            <a:r>
              <a:rPr lang="en-US" dirty="0" err="1"/>
              <a:t>Shazeer</a:t>
            </a:r>
            <a:r>
              <a:rPr lang="en-US" dirty="0"/>
              <a:t>, Niki Parmar, Jakob </a:t>
            </a:r>
            <a:r>
              <a:rPr lang="en-US" dirty="0" err="1"/>
              <a:t>Uszkoreit</a:t>
            </a:r>
            <a:r>
              <a:rPr lang="en-US" dirty="0"/>
              <a:t>, </a:t>
            </a:r>
            <a:r>
              <a:rPr lang="en-US" dirty="0" err="1"/>
              <a:t>Llion</a:t>
            </a:r>
            <a:r>
              <a:rPr lang="en-US" dirty="0"/>
              <a:t> Jones, Aidan N Gomez, </a:t>
            </a:r>
            <a:r>
              <a:rPr lang="en-US" dirty="0" err="1"/>
              <a:t>Łukasz</a:t>
            </a:r>
            <a:r>
              <a:rPr lang="en-US" dirty="0"/>
              <a:t> Kaiser, and </a:t>
            </a:r>
            <a:r>
              <a:rPr lang="en-US" dirty="0" err="1"/>
              <a:t>Illia</a:t>
            </a:r>
            <a:r>
              <a:rPr lang="en-US" dirty="0"/>
              <a:t> </a:t>
            </a:r>
            <a:r>
              <a:rPr lang="en-US" dirty="0" err="1"/>
              <a:t>Polosukhin</a:t>
            </a:r>
            <a:r>
              <a:rPr lang="en-US" dirty="0"/>
              <a:t>. Attention is all you need. Advances in Neural Information Processing Systems, 30, 2017.</a:t>
            </a:r>
          </a:p>
        </p:txBody>
      </p:sp>
    </p:spTree>
    <p:extLst>
      <p:ext uri="{BB962C8B-B14F-4D97-AF65-F5344CB8AC3E}">
        <p14:creationId xmlns:p14="http://schemas.microsoft.com/office/powerpoint/2010/main" val="208185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BEF3-9192-4AD9-944E-85CEC6F3D8CA}"/>
              </a:ext>
            </a:extLst>
          </p:cNvPr>
          <p:cNvSpPr>
            <a:spLocks noGrp="1"/>
          </p:cNvSpPr>
          <p:nvPr>
            <p:ph type="title"/>
          </p:nvPr>
        </p:nvSpPr>
        <p:spPr/>
        <p:txBody>
          <a:bodyPr/>
          <a:lstStyle/>
          <a:p>
            <a:r>
              <a:rPr lang="en-US" dirty="0"/>
              <a:t>Goal and Definitions</a:t>
            </a:r>
          </a:p>
        </p:txBody>
      </p:sp>
      <p:sp>
        <p:nvSpPr>
          <p:cNvPr id="3" name="Content Placeholder 2">
            <a:extLst>
              <a:ext uri="{FF2B5EF4-FFF2-40B4-BE49-F238E27FC236}">
                <a16:creationId xmlns:a16="http://schemas.microsoft.com/office/drawing/2014/main" id="{34D29979-E137-42E9-B921-93B1CFA64CCD}"/>
              </a:ext>
            </a:extLst>
          </p:cNvPr>
          <p:cNvSpPr>
            <a:spLocks noGrp="1"/>
          </p:cNvSpPr>
          <p:nvPr>
            <p:ph idx="1"/>
          </p:nvPr>
        </p:nvSpPr>
        <p:spPr/>
        <p:txBody>
          <a:bodyPr>
            <a:normAutofit/>
          </a:bodyPr>
          <a:lstStyle/>
          <a:p>
            <a:r>
              <a:rPr lang="en-US" dirty="0"/>
              <a:t>Our goal is to develop a </a:t>
            </a:r>
            <a:r>
              <a:rPr lang="en-US" i="1" dirty="0"/>
              <a:t>generative</a:t>
            </a:r>
            <a:r>
              <a:rPr lang="en-US" dirty="0"/>
              <a:t> ML model which will take a melody sequence as an input and should output an accompanying harmony.</a:t>
            </a:r>
            <a:endParaRPr lang="en-US" b="1" dirty="0"/>
          </a:p>
          <a:p>
            <a:r>
              <a:rPr lang="en-US" b="1" dirty="0"/>
              <a:t>Melody:</a:t>
            </a:r>
            <a:r>
              <a:rPr lang="en-US" dirty="0"/>
              <a:t> a series of musical notes which is perceived as a single contiguous entity. </a:t>
            </a:r>
          </a:p>
          <a:p>
            <a:pPr lvl="1"/>
            <a:r>
              <a:rPr lang="en-US" dirty="0"/>
              <a:t>In the most basic definition, a melody or musical line can be described as a combination of pitch and rhythm.</a:t>
            </a:r>
          </a:p>
          <a:p>
            <a:r>
              <a:rPr lang="en-US" b="1" dirty="0"/>
              <a:t>Harmony:</a:t>
            </a:r>
            <a:r>
              <a:rPr lang="en-US" dirty="0"/>
              <a:t> musical pitches which coincide with another musical line to provide synergistic accompaniment.</a:t>
            </a:r>
          </a:p>
          <a:p>
            <a:pPr lvl="1"/>
            <a:r>
              <a:rPr lang="en-US" dirty="0"/>
              <a:t>Harmony can be comprised of multiple pitches with different rhythm as the melody.</a:t>
            </a:r>
          </a:p>
        </p:txBody>
      </p:sp>
    </p:spTree>
    <p:extLst>
      <p:ext uri="{BB962C8B-B14F-4D97-AF65-F5344CB8AC3E}">
        <p14:creationId xmlns:p14="http://schemas.microsoft.com/office/powerpoint/2010/main" val="417731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4D7B-EEBF-4A2E-BD69-B1AB43161C3D}"/>
              </a:ext>
            </a:extLst>
          </p:cNvPr>
          <p:cNvSpPr>
            <a:spLocks noGrp="1"/>
          </p:cNvSpPr>
          <p:nvPr>
            <p:ph type="title"/>
          </p:nvPr>
        </p:nvSpPr>
        <p:spPr/>
        <p:txBody>
          <a:bodyPr/>
          <a:lstStyle/>
          <a:p>
            <a:r>
              <a:rPr lang="en-US" dirty="0"/>
              <a:t>Intro to Transformers</a:t>
            </a:r>
          </a:p>
        </p:txBody>
      </p:sp>
      <p:sp>
        <p:nvSpPr>
          <p:cNvPr id="3" name="Content Placeholder 2">
            <a:extLst>
              <a:ext uri="{FF2B5EF4-FFF2-40B4-BE49-F238E27FC236}">
                <a16:creationId xmlns:a16="http://schemas.microsoft.com/office/drawing/2014/main" id="{9F609F60-208F-4EF6-9BC8-29442189037A}"/>
              </a:ext>
            </a:extLst>
          </p:cNvPr>
          <p:cNvSpPr>
            <a:spLocks noGrp="1"/>
          </p:cNvSpPr>
          <p:nvPr>
            <p:ph idx="1"/>
          </p:nvPr>
        </p:nvSpPr>
        <p:spPr/>
        <p:txBody>
          <a:bodyPr/>
          <a:lstStyle/>
          <a:p>
            <a:r>
              <a:rPr lang="en-US" dirty="0"/>
              <a:t>The </a:t>
            </a:r>
            <a:r>
              <a:rPr lang="en-US" b="1" dirty="0"/>
              <a:t>Transformer </a:t>
            </a:r>
            <a:r>
              <a:rPr lang="en-US" dirty="0"/>
              <a:t>is a recent paradigm shifting model in machine learning, designed for use in tasks involving sequential data.</a:t>
            </a:r>
          </a:p>
          <a:p>
            <a:r>
              <a:rPr lang="en-US" dirty="0"/>
              <a:t>The transformer, based on the </a:t>
            </a:r>
            <a:r>
              <a:rPr lang="en-US" i="1" dirty="0"/>
              <a:t>self-attention </a:t>
            </a:r>
            <a:r>
              <a:rPr lang="en-US" dirty="0"/>
              <a:t>mechanism, was introduced in the paper “Attention Is All You Need [Vaswani et al., 2017].</a:t>
            </a:r>
          </a:p>
          <a:p>
            <a:r>
              <a:rPr lang="en-US" dirty="0"/>
              <a:t>Since then, transformer models have become the standard for many sequential ML tasks, including</a:t>
            </a:r>
          </a:p>
          <a:p>
            <a:pPr lvl="1"/>
            <a:r>
              <a:rPr lang="en-US" dirty="0"/>
              <a:t>Natural Language Processing</a:t>
            </a:r>
          </a:p>
          <a:p>
            <a:pPr lvl="1"/>
            <a:r>
              <a:rPr lang="en-US" dirty="0"/>
              <a:t>Document summarization/generation</a:t>
            </a:r>
          </a:p>
          <a:p>
            <a:pPr lvl="1"/>
            <a:r>
              <a:rPr lang="en-US" dirty="0"/>
              <a:t>Machine translation</a:t>
            </a:r>
          </a:p>
          <a:p>
            <a:r>
              <a:rPr lang="en-US" dirty="0"/>
              <a:t>And of course the transformer’s most well know use case: </a:t>
            </a:r>
            <a:r>
              <a:rPr lang="en-US" b="1" dirty="0" err="1"/>
              <a:t>ChatGPT</a:t>
            </a:r>
            <a:r>
              <a:rPr lang="en-US" b="1" dirty="0"/>
              <a:t>.</a:t>
            </a:r>
          </a:p>
          <a:p>
            <a:endParaRPr lang="en-US" dirty="0"/>
          </a:p>
        </p:txBody>
      </p:sp>
    </p:spTree>
    <p:extLst>
      <p:ext uri="{BB962C8B-B14F-4D97-AF65-F5344CB8AC3E}">
        <p14:creationId xmlns:p14="http://schemas.microsoft.com/office/powerpoint/2010/main" val="221073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BBA1-C889-447D-95A5-D62762FEFFA3}"/>
              </a:ext>
            </a:extLst>
          </p:cNvPr>
          <p:cNvSpPr>
            <a:spLocks noGrp="1"/>
          </p:cNvSpPr>
          <p:nvPr>
            <p:ph type="title"/>
          </p:nvPr>
        </p:nvSpPr>
        <p:spPr/>
        <p:txBody>
          <a:bodyPr/>
          <a:lstStyle/>
          <a:p>
            <a:r>
              <a:rPr lang="en-US" dirty="0"/>
              <a:t>Intro to Transformers</a:t>
            </a:r>
          </a:p>
        </p:txBody>
      </p:sp>
      <p:sp>
        <p:nvSpPr>
          <p:cNvPr id="7" name="Content Placeholder 6">
            <a:extLst>
              <a:ext uri="{FF2B5EF4-FFF2-40B4-BE49-F238E27FC236}">
                <a16:creationId xmlns:a16="http://schemas.microsoft.com/office/drawing/2014/main" id="{FCAA3AC0-888D-4804-9DEC-A005093F385B}"/>
              </a:ext>
            </a:extLst>
          </p:cNvPr>
          <p:cNvSpPr>
            <a:spLocks noGrp="1"/>
          </p:cNvSpPr>
          <p:nvPr>
            <p:ph idx="1"/>
          </p:nvPr>
        </p:nvSpPr>
        <p:spPr>
          <a:xfrm>
            <a:off x="617041" y="1454204"/>
            <a:ext cx="4610295" cy="5164310"/>
          </a:xfrm>
        </p:spPr>
        <p:txBody>
          <a:bodyPr>
            <a:normAutofit fontScale="92500" lnSpcReduction="10000"/>
          </a:bodyPr>
          <a:lstStyle/>
          <a:p>
            <a:r>
              <a:rPr lang="en-US" dirty="0"/>
              <a:t>At a high level, the transformer takes an input sequence (in this case, a French sentence) and gives an output sequence (hopefully, a semantically equivalent translation in English).</a:t>
            </a:r>
          </a:p>
          <a:p>
            <a:r>
              <a:rPr lang="en-US" dirty="0"/>
              <a:t>Internally, the transformer contains:</a:t>
            </a:r>
          </a:p>
          <a:p>
            <a:pPr lvl="1"/>
            <a:r>
              <a:rPr lang="en-US" dirty="0"/>
              <a:t>Encoder: takes the input sequence and applies self-attention and a standard MLP network to it.</a:t>
            </a:r>
          </a:p>
          <a:p>
            <a:pPr lvl="1"/>
            <a:r>
              <a:rPr lang="en-US" dirty="0"/>
              <a:t>Decoder: takes the input sequence and the previous outputs, applying self-attention, a decoder specific attention mechanism, and another MLP network to produce a predicted output.</a:t>
            </a:r>
          </a:p>
        </p:txBody>
      </p:sp>
      <p:pic>
        <p:nvPicPr>
          <p:cNvPr id="13" name="Picture 12">
            <a:extLst>
              <a:ext uri="{FF2B5EF4-FFF2-40B4-BE49-F238E27FC236}">
                <a16:creationId xmlns:a16="http://schemas.microsoft.com/office/drawing/2014/main" id="{9FC3B849-2FA9-45D2-A776-C77C4EE80741}"/>
              </a:ext>
            </a:extLst>
          </p:cNvPr>
          <p:cNvPicPr>
            <a:picLocks noChangeAspect="1"/>
          </p:cNvPicPr>
          <p:nvPr/>
        </p:nvPicPr>
        <p:blipFill>
          <a:blip r:embed="rId2"/>
          <a:stretch>
            <a:fillRect/>
          </a:stretch>
        </p:blipFill>
        <p:spPr>
          <a:xfrm>
            <a:off x="6582738" y="1298935"/>
            <a:ext cx="4267532" cy="2824405"/>
          </a:xfrm>
          <a:prstGeom prst="rect">
            <a:avLst/>
          </a:prstGeom>
        </p:spPr>
      </p:pic>
      <p:pic>
        <p:nvPicPr>
          <p:cNvPr id="15" name="Picture 14">
            <a:extLst>
              <a:ext uri="{FF2B5EF4-FFF2-40B4-BE49-F238E27FC236}">
                <a16:creationId xmlns:a16="http://schemas.microsoft.com/office/drawing/2014/main" id="{05FCC520-ADA3-45D2-810E-2B1FFDF60B85}"/>
              </a:ext>
            </a:extLst>
          </p:cNvPr>
          <p:cNvPicPr>
            <a:picLocks noChangeAspect="1"/>
          </p:cNvPicPr>
          <p:nvPr/>
        </p:nvPicPr>
        <p:blipFill>
          <a:blip r:embed="rId3"/>
          <a:stretch>
            <a:fillRect/>
          </a:stretch>
        </p:blipFill>
        <p:spPr>
          <a:xfrm>
            <a:off x="5348472" y="4411470"/>
            <a:ext cx="6736064" cy="1993812"/>
          </a:xfrm>
          <a:prstGeom prst="rect">
            <a:avLst/>
          </a:prstGeom>
        </p:spPr>
      </p:pic>
    </p:spTree>
    <p:extLst>
      <p:ext uri="{BB962C8B-B14F-4D97-AF65-F5344CB8AC3E}">
        <p14:creationId xmlns:p14="http://schemas.microsoft.com/office/powerpoint/2010/main" val="196450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A23C-18E6-4426-8759-6EBE42B25F5C}"/>
              </a:ext>
            </a:extLst>
          </p:cNvPr>
          <p:cNvSpPr>
            <a:spLocks noGrp="1"/>
          </p:cNvSpPr>
          <p:nvPr>
            <p:ph type="title"/>
          </p:nvPr>
        </p:nvSpPr>
        <p:spPr/>
        <p:txBody>
          <a:bodyPr/>
          <a:lstStyle/>
          <a:p>
            <a:r>
              <a:rPr lang="en-US" dirty="0"/>
              <a:t>Intro to Transformers</a:t>
            </a:r>
          </a:p>
        </p:txBody>
      </p:sp>
      <p:sp>
        <p:nvSpPr>
          <p:cNvPr id="3" name="Content Placeholder 2">
            <a:extLst>
              <a:ext uri="{FF2B5EF4-FFF2-40B4-BE49-F238E27FC236}">
                <a16:creationId xmlns:a16="http://schemas.microsoft.com/office/drawing/2014/main" id="{1F21B2C4-776F-41A7-BCC2-9F787C1C8EA5}"/>
              </a:ext>
            </a:extLst>
          </p:cNvPr>
          <p:cNvSpPr>
            <a:spLocks noGrp="1"/>
          </p:cNvSpPr>
          <p:nvPr>
            <p:ph idx="1"/>
          </p:nvPr>
        </p:nvSpPr>
        <p:spPr>
          <a:xfrm>
            <a:off x="787627" y="1457605"/>
            <a:ext cx="5602288" cy="4010425"/>
          </a:xfrm>
        </p:spPr>
        <p:txBody>
          <a:bodyPr/>
          <a:lstStyle/>
          <a:p>
            <a:r>
              <a:rPr lang="en-US" b="1" dirty="0"/>
              <a:t>Self-attention: </a:t>
            </a:r>
            <a:r>
              <a:rPr lang="en-US" dirty="0"/>
              <a:t>a mechanism which allows the transformer to focus on different parts of the input sequence by computing attention weights which correlate all parts of the input. These attention weights capture the relevance of each element relative to the others.</a:t>
            </a:r>
          </a:p>
          <a:p>
            <a:r>
              <a:rPr lang="en-US" dirty="0"/>
              <a:t>“The animal didn’t cross the street because it was too tired.”</a:t>
            </a:r>
          </a:p>
          <a:p>
            <a:r>
              <a:rPr lang="en-US" dirty="0"/>
              <a:t>This allows the model to make long term correlations between items in the sequence.</a:t>
            </a:r>
          </a:p>
          <a:p>
            <a:endParaRPr lang="en-US" dirty="0"/>
          </a:p>
        </p:txBody>
      </p:sp>
      <p:pic>
        <p:nvPicPr>
          <p:cNvPr id="5" name="Picture 4">
            <a:extLst>
              <a:ext uri="{FF2B5EF4-FFF2-40B4-BE49-F238E27FC236}">
                <a16:creationId xmlns:a16="http://schemas.microsoft.com/office/drawing/2014/main" id="{6C70E676-5647-473F-AE26-6CAE6D5AAA49}"/>
              </a:ext>
            </a:extLst>
          </p:cNvPr>
          <p:cNvPicPr>
            <a:picLocks noChangeAspect="1"/>
          </p:cNvPicPr>
          <p:nvPr/>
        </p:nvPicPr>
        <p:blipFill>
          <a:blip r:embed="rId2"/>
          <a:stretch>
            <a:fillRect/>
          </a:stretch>
        </p:blipFill>
        <p:spPr>
          <a:xfrm>
            <a:off x="7084559" y="1462087"/>
            <a:ext cx="4162425" cy="3933825"/>
          </a:xfrm>
          <a:prstGeom prst="rect">
            <a:avLst/>
          </a:prstGeom>
        </p:spPr>
      </p:pic>
      <p:sp>
        <p:nvSpPr>
          <p:cNvPr id="6" name="TextBox 5">
            <a:extLst>
              <a:ext uri="{FF2B5EF4-FFF2-40B4-BE49-F238E27FC236}">
                <a16:creationId xmlns:a16="http://schemas.microsoft.com/office/drawing/2014/main" id="{E7EC0A6B-2517-43CB-BCA0-A3334E182E04}"/>
              </a:ext>
            </a:extLst>
          </p:cNvPr>
          <p:cNvSpPr txBox="1"/>
          <p:nvPr/>
        </p:nvSpPr>
        <p:spPr>
          <a:xfrm>
            <a:off x="6893354" y="5395912"/>
            <a:ext cx="5221301" cy="1200329"/>
          </a:xfrm>
          <a:prstGeom prst="rect">
            <a:avLst/>
          </a:prstGeom>
          <a:noFill/>
        </p:spPr>
        <p:txBody>
          <a:bodyPr wrap="none" rtlCol="0">
            <a:spAutoFit/>
          </a:bodyPr>
          <a:lstStyle/>
          <a:p>
            <a:r>
              <a:rPr lang="en-US" dirty="0"/>
              <a:t>Attention mechanism is showing a high</a:t>
            </a:r>
          </a:p>
          <a:p>
            <a:r>
              <a:rPr lang="en-US" dirty="0"/>
              <a:t>learned correlation between “animal” and </a:t>
            </a:r>
          </a:p>
          <a:p>
            <a:r>
              <a:rPr lang="en-US" dirty="0"/>
              <a:t>“it”, showing it has learned what to associate</a:t>
            </a:r>
          </a:p>
          <a:p>
            <a:r>
              <a:rPr lang="en-US" dirty="0"/>
              <a:t>the semantically ambiguous pronoun</a:t>
            </a:r>
          </a:p>
        </p:txBody>
      </p:sp>
      <p:sp>
        <p:nvSpPr>
          <p:cNvPr id="7" name="TextBox 6">
            <a:extLst>
              <a:ext uri="{FF2B5EF4-FFF2-40B4-BE49-F238E27FC236}">
                <a16:creationId xmlns:a16="http://schemas.microsoft.com/office/drawing/2014/main" id="{33DE3E69-D740-4AE5-8568-1B0C02D1EEB4}"/>
              </a:ext>
            </a:extLst>
          </p:cNvPr>
          <p:cNvSpPr txBox="1"/>
          <p:nvPr/>
        </p:nvSpPr>
        <p:spPr>
          <a:xfrm>
            <a:off x="406625" y="5966820"/>
            <a:ext cx="6144631" cy="646331"/>
          </a:xfrm>
          <a:prstGeom prst="rect">
            <a:avLst/>
          </a:prstGeom>
          <a:noFill/>
        </p:spPr>
        <p:txBody>
          <a:bodyPr wrap="none" rtlCol="0">
            <a:spAutoFit/>
          </a:bodyPr>
          <a:lstStyle/>
          <a:p>
            <a:r>
              <a:rPr lang="en-US" dirty="0"/>
              <a:t>See the </a:t>
            </a:r>
            <a:r>
              <a:rPr lang="en-US" dirty="0">
                <a:hlinkClick r:id="rId3"/>
              </a:rPr>
              <a:t>Illustrated Transformer</a:t>
            </a:r>
            <a:r>
              <a:rPr lang="en-US" dirty="0"/>
              <a:t> for a somewhat gentle</a:t>
            </a:r>
          </a:p>
          <a:p>
            <a:r>
              <a:rPr lang="en-US" dirty="0"/>
              <a:t>overview of the transformer model and self-attention</a:t>
            </a:r>
          </a:p>
        </p:txBody>
      </p:sp>
    </p:spTree>
    <p:extLst>
      <p:ext uri="{BB962C8B-B14F-4D97-AF65-F5344CB8AC3E}">
        <p14:creationId xmlns:p14="http://schemas.microsoft.com/office/powerpoint/2010/main" val="257605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01AB-56D6-4CB8-9CD9-AA74F36113E4}"/>
              </a:ext>
            </a:extLst>
          </p:cNvPr>
          <p:cNvSpPr>
            <a:spLocks noGrp="1"/>
          </p:cNvSpPr>
          <p:nvPr>
            <p:ph type="title"/>
          </p:nvPr>
        </p:nvSpPr>
        <p:spPr/>
        <p:txBody>
          <a:bodyPr/>
          <a:lstStyle/>
          <a:p>
            <a:r>
              <a:rPr lang="en-US" dirty="0"/>
              <a:t>Data Availability and Representation</a:t>
            </a:r>
          </a:p>
        </p:txBody>
      </p:sp>
      <p:sp>
        <p:nvSpPr>
          <p:cNvPr id="3" name="Content Placeholder 2">
            <a:extLst>
              <a:ext uri="{FF2B5EF4-FFF2-40B4-BE49-F238E27FC236}">
                <a16:creationId xmlns:a16="http://schemas.microsoft.com/office/drawing/2014/main" id="{78FF16C1-AC59-46FB-BA46-D10B2D20B395}"/>
              </a:ext>
            </a:extLst>
          </p:cNvPr>
          <p:cNvSpPr>
            <a:spLocks noGrp="1"/>
          </p:cNvSpPr>
          <p:nvPr>
            <p:ph idx="1"/>
          </p:nvPr>
        </p:nvSpPr>
        <p:spPr/>
        <p:txBody>
          <a:bodyPr/>
          <a:lstStyle/>
          <a:p>
            <a:r>
              <a:rPr lang="en-US" dirty="0"/>
              <a:t>Like all machine learning models, a large and high quality dataset is key for the performance of the trained model.</a:t>
            </a:r>
          </a:p>
          <a:p>
            <a:pPr lvl="1"/>
            <a:r>
              <a:rPr lang="en-US" dirty="0"/>
              <a:t>Many data sets of audio files of a variety of musical genres exist.</a:t>
            </a:r>
          </a:p>
          <a:p>
            <a:pPr lvl="1"/>
            <a:r>
              <a:rPr lang="en-US" dirty="0"/>
              <a:t>However, using audio data directly will complicate the network architecture substantially and require a lot of training time.</a:t>
            </a:r>
          </a:p>
          <a:p>
            <a:r>
              <a:rPr lang="en-US" dirty="0"/>
              <a:t>Thus, for this demonstration we will treat this task as a natural language processing task.</a:t>
            </a:r>
          </a:p>
          <a:p>
            <a:pPr lvl="1"/>
            <a:r>
              <a:rPr lang="en-US" dirty="0"/>
              <a:t>Melody and harmony will be represented symbolically.</a:t>
            </a:r>
          </a:p>
          <a:p>
            <a:pPr lvl="1"/>
            <a:r>
              <a:rPr lang="en-US" dirty="0"/>
              <a:t>Our model should read the melody in some symbolic representation and predict a harmony in a similar representation corresponding to each melody time step.</a:t>
            </a:r>
          </a:p>
        </p:txBody>
      </p:sp>
    </p:spTree>
    <p:extLst>
      <p:ext uri="{BB962C8B-B14F-4D97-AF65-F5344CB8AC3E}">
        <p14:creationId xmlns:p14="http://schemas.microsoft.com/office/powerpoint/2010/main" val="221852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F8AB-9917-426C-8112-4FEA050BD4E1}"/>
              </a:ext>
            </a:extLst>
          </p:cNvPr>
          <p:cNvSpPr>
            <a:spLocks noGrp="1"/>
          </p:cNvSpPr>
          <p:nvPr>
            <p:ph type="title"/>
          </p:nvPr>
        </p:nvSpPr>
        <p:spPr/>
        <p:txBody>
          <a:bodyPr/>
          <a:lstStyle/>
          <a:p>
            <a:r>
              <a:rPr lang="en-US" dirty="0"/>
              <a:t>Data Availability and Representation</a:t>
            </a:r>
          </a:p>
        </p:txBody>
      </p:sp>
      <p:sp>
        <p:nvSpPr>
          <p:cNvPr id="3" name="Content Placeholder 2">
            <a:extLst>
              <a:ext uri="{FF2B5EF4-FFF2-40B4-BE49-F238E27FC236}">
                <a16:creationId xmlns:a16="http://schemas.microsoft.com/office/drawing/2014/main" id="{66A2AFB3-FB22-4D5B-BDF4-2338D3683D24}"/>
              </a:ext>
            </a:extLst>
          </p:cNvPr>
          <p:cNvSpPr>
            <a:spLocks noGrp="1"/>
          </p:cNvSpPr>
          <p:nvPr>
            <p:ph idx="1"/>
          </p:nvPr>
        </p:nvSpPr>
        <p:spPr/>
        <p:txBody>
          <a:bodyPr/>
          <a:lstStyle/>
          <a:p>
            <a:r>
              <a:rPr lang="en-US" dirty="0"/>
              <a:t>MIDI is a technical standard describing a communication protocol and digital interface for playing, editing, and recording music.</a:t>
            </a:r>
          </a:p>
          <a:p>
            <a:r>
              <a:rPr lang="en-US" dirty="0"/>
              <a:t>Each note in a piece of music is represented in pitch by its </a:t>
            </a:r>
            <a:r>
              <a:rPr lang="en-US" b="1" dirty="0"/>
              <a:t>MIDI number: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Each note is represented by an integer number corresponding to its pitch in the western musical system </a:t>
            </a:r>
            <a:r>
              <a:rPr lang="en-US" dirty="0">
                <a:latin typeface="+mn-lt"/>
              </a:rPr>
              <a:t>(A, B</a:t>
            </a:r>
            <a:r>
              <a:rPr lang="en-US" dirty="0">
                <a:latin typeface="+mn-lt"/>
                <a:cs typeface="Lucida Sans Unicode" panose="020B0602030504020204" pitchFamily="34" charset="0"/>
              </a:rPr>
              <a:t>♭, C#, etc.)</a:t>
            </a:r>
            <a:endParaRPr lang="en-US" dirty="0">
              <a:latin typeface="+mn-lt"/>
            </a:endParaRPr>
          </a:p>
          <a:p>
            <a:endParaRPr lang="en-US" dirty="0"/>
          </a:p>
        </p:txBody>
      </p:sp>
      <p:pic>
        <p:nvPicPr>
          <p:cNvPr id="5" name="Picture 4">
            <a:extLst>
              <a:ext uri="{FF2B5EF4-FFF2-40B4-BE49-F238E27FC236}">
                <a16:creationId xmlns:a16="http://schemas.microsoft.com/office/drawing/2014/main" id="{21A75752-EAE6-4016-9DF9-D9E5B2C58E86}"/>
              </a:ext>
            </a:extLst>
          </p:cNvPr>
          <p:cNvPicPr>
            <a:picLocks noChangeAspect="1"/>
          </p:cNvPicPr>
          <p:nvPr/>
        </p:nvPicPr>
        <p:blipFill>
          <a:blip r:embed="rId2"/>
          <a:stretch>
            <a:fillRect/>
          </a:stretch>
        </p:blipFill>
        <p:spPr>
          <a:xfrm>
            <a:off x="2142147" y="3579592"/>
            <a:ext cx="6907674" cy="1482265"/>
          </a:xfrm>
          <a:prstGeom prst="rect">
            <a:avLst/>
          </a:prstGeom>
        </p:spPr>
      </p:pic>
    </p:spTree>
    <p:extLst>
      <p:ext uri="{BB962C8B-B14F-4D97-AF65-F5344CB8AC3E}">
        <p14:creationId xmlns:p14="http://schemas.microsoft.com/office/powerpoint/2010/main" val="389326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5E0300-E8BC-4BB2-80F3-3F189493B29A}"/>
              </a:ext>
            </a:extLst>
          </p:cNvPr>
          <p:cNvPicPr>
            <a:picLocks noChangeAspect="1"/>
          </p:cNvPicPr>
          <p:nvPr/>
        </p:nvPicPr>
        <p:blipFill>
          <a:blip r:embed="rId2"/>
          <a:stretch>
            <a:fillRect/>
          </a:stretch>
        </p:blipFill>
        <p:spPr>
          <a:xfrm>
            <a:off x="1997072" y="4145447"/>
            <a:ext cx="5353797" cy="1609950"/>
          </a:xfrm>
          <a:prstGeom prst="rect">
            <a:avLst/>
          </a:prstGeom>
        </p:spPr>
      </p:pic>
      <p:sp>
        <p:nvSpPr>
          <p:cNvPr id="2" name="Title 1">
            <a:extLst>
              <a:ext uri="{FF2B5EF4-FFF2-40B4-BE49-F238E27FC236}">
                <a16:creationId xmlns:a16="http://schemas.microsoft.com/office/drawing/2014/main" id="{C411A4B5-3825-4CD8-8C52-C33AD8649C4F}"/>
              </a:ext>
            </a:extLst>
          </p:cNvPr>
          <p:cNvSpPr>
            <a:spLocks noGrp="1"/>
          </p:cNvSpPr>
          <p:nvPr>
            <p:ph type="title"/>
          </p:nvPr>
        </p:nvSpPr>
        <p:spPr/>
        <p:txBody>
          <a:bodyPr/>
          <a:lstStyle/>
          <a:p>
            <a:r>
              <a:rPr lang="en-US" dirty="0"/>
              <a:t>Data Availability and Representation</a:t>
            </a:r>
          </a:p>
        </p:txBody>
      </p:sp>
      <p:sp>
        <p:nvSpPr>
          <p:cNvPr id="3" name="Content Placeholder 2">
            <a:extLst>
              <a:ext uri="{FF2B5EF4-FFF2-40B4-BE49-F238E27FC236}">
                <a16:creationId xmlns:a16="http://schemas.microsoft.com/office/drawing/2014/main" id="{74614926-E3A5-4DA9-88E5-A08B2807F0CB}"/>
              </a:ext>
            </a:extLst>
          </p:cNvPr>
          <p:cNvSpPr>
            <a:spLocks noGrp="1"/>
          </p:cNvSpPr>
          <p:nvPr>
            <p:ph idx="1"/>
          </p:nvPr>
        </p:nvSpPr>
        <p:spPr>
          <a:xfrm>
            <a:off x="672852" y="1767893"/>
            <a:ext cx="8946541" cy="4937707"/>
          </a:xfrm>
        </p:spPr>
        <p:txBody>
          <a:bodyPr>
            <a:normAutofit fontScale="92500" lnSpcReduction="20000"/>
          </a:bodyPr>
          <a:lstStyle/>
          <a:p>
            <a:r>
              <a:rPr lang="en-US" dirty="0"/>
              <a:t>A </a:t>
            </a:r>
            <a:r>
              <a:rPr lang="en-US" b="1" dirty="0"/>
              <a:t>piano roll</a:t>
            </a:r>
            <a:r>
              <a:rPr lang="en-US" dirty="0"/>
              <a:t> matrix is a useful representation of music in a computational context:</a:t>
            </a:r>
          </a:p>
          <a:p>
            <a:pPr lvl="1"/>
            <a:r>
              <a:rPr lang="en-US" dirty="0"/>
              <a:t>The piano roll matrix is a N row x V column array where N is the number of timesteps in the piece and V is the number of voices. </a:t>
            </a:r>
          </a:p>
          <a:p>
            <a:pPr lvl="1"/>
            <a:r>
              <a:rPr lang="en-US" dirty="0"/>
              <a:t>We can choose to let each column indicate some time step, such as a quarter note in the example below. </a:t>
            </a:r>
          </a:p>
          <a:p>
            <a:pPr lvl="1"/>
            <a:r>
              <a:rPr lang="en-US" dirty="0"/>
              <a:t>Since each note is a half note, we will repeat the notes for two quarter note time steps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r>
              <a:rPr lang="en-US" dirty="0"/>
              <a:t>This data representation scheme requires a fixed resolution and the same number of voices for all piece in the data set.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2916D2-1443-4073-99C6-A1126CF057D2}"/>
                  </a:ext>
                </a:extLst>
              </p:cNvPr>
              <p:cNvSpPr txBox="1"/>
              <p:nvPr/>
            </p:nvSpPr>
            <p:spPr>
              <a:xfrm>
                <a:off x="8072773" y="4494516"/>
                <a:ext cx="1978061" cy="10204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6</m:t>
                                </m:r>
                                <m:r>
                                  <a:rPr lang="en-US" b="0" i="1" smtClean="0">
                                    <a:latin typeface="Cambria Math" panose="02040503050406030204" pitchFamily="18" charset="0"/>
                                  </a:rPr>
                                  <m:t>9</m:t>
                                </m:r>
                              </m:e>
                              <m:e>
                                <m:r>
                                  <a:rPr lang="en-US" b="0" i="1" smtClean="0">
                                    <a:latin typeface="Cambria Math" panose="02040503050406030204" pitchFamily="18" charset="0"/>
                                  </a:rPr>
                                  <m:t>60</m:t>
                                </m:r>
                              </m:e>
                              <m:e>
                                <m:r>
                                  <a:rPr lang="en-US" b="0" i="1" smtClean="0">
                                    <a:latin typeface="Cambria Math" panose="02040503050406030204" pitchFamily="18" charset="0"/>
                                  </a:rPr>
                                  <m:t>52</m:t>
                                </m:r>
                              </m:e>
                              <m:e>
                                <m:r>
                                  <a:rPr lang="en-US" b="0" i="1" smtClean="0">
                                    <a:latin typeface="Cambria Math" panose="02040503050406030204" pitchFamily="18" charset="0"/>
                                  </a:rPr>
                                  <m:t>45</m:t>
                                </m:r>
                              </m:e>
                            </m:mr>
                            <m:mr>
                              <m:e>
                                <m:r>
                                  <a:rPr lang="en-US" b="0" i="1" smtClean="0">
                                    <a:latin typeface="Cambria Math" panose="02040503050406030204" pitchFamily="18" charset="0"/>
                                  </a:rPr>
                                  <m:t>69</m:t>
                                </m:r>
                              </m:e>
                              <m:e>
                                <m:r>
                                  <a:rPr lang="en-US" b="0" i="1" smtClean="0">
                                    <a:latin typeface="Cambria Math" panose="02040503050406030204" pitchFamily="18" charset="0"/>
                                  </a:rPr>
                                  <m:t>60</m:t>
                                </m:r>
                              </m:e>
                              <m:e>
                                <m:r>
                                  <a:rPr lang="en-US" b="0" i="1" smtClean="0">
                                    <a:latin typeface="Cambria Math" panose="02040503050406030204" pitchFamily="18" charset="0"/>
                                  </a:rPr>
                                  <m:t>52</m:t>
                                </m:r>
                              </m:e>
                              <m:e>
                                <m:r>
                                  <a:rPr lang="en-US" b="0" i="1" smtClean="0">
                                    <a:latin typeface="Cambria Math" panose="02040503050406030204" pitchFamily="18" charset="0"/>
                                  </a:rPr>
                                  <m:t>45</m:t>
                                </m:r>
                              </m:e>
                            </m:mr>
                            <m:mr>
                              <m:e>
                                <m:r>
                                  <a:rPr lang="en-US" b="0" i="1" smtClean="0">
                                    <a:latin typeface="Cambria Math" panose="02040503050406030204" pitchFamily="18" charset="0"/>
                                  </a:rPr>
                                  <m:t>68</m:t>
                                </m:r>
                              </m:e>
                              <m:e>
                                <m:r>
                                  <a:rPr lang="en-US" b="0" i="1" smtClean="0">
                                    <a:latin typeface="Cambria Math" panose="02040503050406030204" pitchFamily="18" charset="0"/>
                                  </a:rPr>
                                  <m:t>64</m:t>
                                </m:r>
                              </m:e>
                              <m:e>
                                <m:r>
                                  <a:rPr lang="en-US" b="0" i="1" smtClean="0">
                                    <a:latin typeface="Cambria Math" panose="02040503050406030204" pitchFamily="18" charset="0"/>
                                  </a:rPr>
                                  <m:t>52</m:t>
                                </m:r>
                              </m:e>
                              <m:e>
                                <m:r>
                                  <a:rPr lang="en-US" b="0" i="1" smtClean="0">
                                    <a:latin typeface="Cambria Math" panose="02040503050406030204" pitchFamily="18" charset="0"/>
                                  </a:rPr>
                                  <m:t>47</m:t>
                                </m:r>
                              </m:e>
                            </m:mr>
                            <m:mr>
                              <m:e>
                                <m:r>
                                  <a:rPr lang="en-US" b="0" i="1" smtClean="0">
                                    <a:latin typeface="Cambria Math" panose="02040503050406030204" pitchFamily="18" charset="0"/>
                                  </a:rPr>
                                  <m:t>68</m:t>
                                </m:r>
                              </m:e>
                              <m:e>
                                <m:r>
                                  <a:rPr lang="en-US" b="0" i="1" smtClean="0">
                                    <a:latin typeface="Cambria Math" panose="02040503050406030204" pitchFamily="18" charset="0"/>
                                  </a:rPr>
                                  <m:t>64</m:t>
                                </m:r>
                              </m:e>
                              <m:e>
                                <m:r>
                                  <a:rPr lang="en-US" b="0" i="1" smtClean="0">
                                    <a:latin typeface="Cambria Math" panose="02040503050406030204" pitchFamily="18" charset="0"/>
                                  </a:rPr>
                                  <m:t>52</m:t>
                                </m:r>
                              </m:e>
                              <m:e>
                                <m:r>
                                  <a:rPr lang="en-US" b="0" i="1" smtClean="0">
                                    <a:latin typeface="Cambria Math" panose="02040503050406030204" pitchFamily="18" charset="0"/>
                                  </a:rPr>
                                  <m:t>47</m:t>
                                </m:r>
                              </m:e>
                            </m:mr>
                          </m:m>
                        </m:e>
                      </m:d>
                    </m:oMath>
                  </m:oMathPara>
                </a14:m>
                <a:endParaRPr lang="en-US" dirty="0"/>
              </a:p>
            </p:txBody>
          </p:sp>
        </mc:Choice>
        <mc:Fallback xmlns="">
          <p:sp>
            <p:nvSpPr>
              <p:cNvPr id="11" name="TextBox 10">
                <a:extLst>
                  <a:ext uri="{FF2B5EF4-FFF2-40B4-BE49-F238E27FC236}">
                    <a16:creationId xmlns:a16="http://schemas.microsoft.com/office/drawing/2014/main" id="{D02916D2-1443-4073-99C6-A1126CF057D2}"/>
                  </a:ext>
                </a:extLst>
              </p:cNvPr>
              <p:cNvSpPr txBox="1">
                <a:spLocks noRot="1" noChangeAspect="1" noMove="1" noResize="1" noEditPoints="1" noAdjustHandles="1" noChangeArrowheads="1" noChangeShapeType="1" noTextEdit="1"/>
              </p:cNvSpPr>
              <p:nvPr/>
            </p:nvSpPr>
            <p:spPr>
              <a:xfrm>
                <a:off x="8072773" y="4494516"/>
                <a:ext cx="1978061" cy="102047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669CEB6-9137-44FE-9D04-2064B399C3D0}"/>
              </a:ext>
            </a:extLst>
          </p:cNvPr>
          <p:cNvSpPr txBox="1"/>
          <p:nvPr/>
        </p:nvSpPr>
        <p:spPr>
          <a:xfrm>
            <a:off x="3092255" y="4098248"/>
            <a:ext cx="277640" cy="307777"/>
          </a:xfrm>
          <a:prstGeom prst="rect">
            <a:avLst/>
          </a:prstGeom>
          <a:noFill/>
        </p:spPr>
        <p:txBody>
          <a:bodyPr wrap="none" rtlCol="0">
            <a:spAutoFit/>
          </a:bodyPr>
          <a:lstStyle/>
          <a:p>
            <a:r>
              <a:rPr lang="en-US" sz="1400" b="1" dirty="0">
                <a:solidFill>
                  <a:srgbClr val="FF0000"/>
                </a:solidFill>
              </a:rPr>
              <a:t>S</a:t>
            </a:r>
          </a:p>
        </p:txBody>
      </p:sp>
      <p:sp>
        <p:nvSpPr>
          <p:cNvPr id="13" name="TextBox 12">
            <a:extLst>
              <a:ext uri="{FF2B5EF4-FFF2-40B4-BE49-F238E27FC236}">
                <a16:creationId xmlns:a16="http://schemas.microsoft.com/office/drawing/2014/main" id="{7E08557C-46D6-4105-B75C-0069CFEC5A02}"/>
              </a:ext>
            </a:extLst>
          </p:cNvPr>
          <p:cNvSpPr txBox="1"/>
          <p:nvPr/>
        </p:nvSpPr>
        <p:spPr>
          <a:xfrm>
            <a:off x="3093578" y="4653498"/>
            <a:ext cx="317716" cy="307777"/>
          </a:xfrm>
          <a:prstGeom prst="rect">
            <a:avLst/>
          </a:prstGeom>
          <a:noFill/>
        </p:spPr>
        <p:txBody>
          <a:bodyPr wrap="none" rtlCol="0">
            <a:spAutoFit/>
          </a:bodyPr>
          <a:lstStyle/>
          <a:p>
            <a:r>
              <a:rPr lang="en-US" sz="1400" b="1" dirty="0">
                <a:solidFill>
                  <a:srgbClr val="FF0000"/>
                </a:solidFill>
              </a:rPr>
              <a:t>A</a:t>
            </a:r>
          </a:p>
        </p:txBody>
      </p:sp>
      <p:sp>
        <p:nvSpPr>
          <p:cNvPr id="14" name="TextBox 13">
            <a:extLst>
              <a:ext uri="{FF2B5EF4-FFF2-40B4-BE49-F238E27FC236}">
                <a16:creationId xmlns:a16="http://schemas.microsoft.com/office/drawing/2014/main" id="{9FB9C4FB-6E7A-4C14-9B3A-5A581B9329C0}"/>
              </a:ext>
            </a:extLst>
          </p:cNvPr>
          <p:cNvSpPr txBox="1"/>
          <p:nvPr/>
        </p:nvSpPr>
        <p:spPr>
          <a:xfrm>
            <a:off x="3122432" y="4952343"/>
            <a:ext cx="260008" cy="307777"/>
          </a:xfrm>
          <a:prstGeom prst="rect">
            <a:avLst/>
          </a:prstGeom>
          <a:noFill/>
        </p:spPr>
        <p:txBody>
          <a:bodyPr wrap="none" rtlCol="0">
            <a:spAutoFit/>
          </a:bodyPr>
          <a:lstStyle/>
          <a:p>
            <a:r>
              <a:rPr lang="en-US" sz="1400" b="1" dirty="0">
                <a:solidFill>
                  <a:srgbClr val="FF0000"/>
                </a:solidFill>
              </a:rPr>
              <a:t>T</a:t>
            </a:r>
          </a:p>
        </p:txBody>
      </p:sp>
      <p:sp>
        <p:nvSpPr>
          <p:cNvPr id="15" name="TextBox 14">
            <a:extLst>
              <a:ext uri="{FF2B5EF4-FFF2-40B4-BE49-F238E27FC236}">
                <a16:creationId xmlns:a16="http://schemas.microsoft.com/office/drawing/2014/main" id="{264811EE-AA06-4C2A-A521-774A2D58628C}"/>
              </a:ext>
            </a:extLst>
          </p:cNvPr>
          <p:cNvSpPr txBox="1"/>
          <p:nvPr/>
        </p:nvSpPr>
        <p:spPr>
          <a:xfrm>
            <a:off x="3093578" y="5514988"/>
            <a:ext cx="288862" cy="307777"/>
          </a:xfrm>
          <a:prstGeom prst="rect">
            <a:avLst/>
          </a:prstGeom>
          <a:noFill/>
        </p:spPr>
        <p:txBody>
          <a:bodyPr wrap="none" rtlCol="0">
            <a:spAutoFit/>
          </a:bodyPr>
          <a:lstStyle/>
          <a:p>
            <a:r>
              <a:rPr lang="en-US" sz="1400" b="1" dirty="0">
                <a:solidFill>
                  <a:srgbClr val="FF0000"/>
                </a:solidFill>
              </a:rPr>
              <a:t>B</a:t>
            </a:r>
          </a:p>
        </p:txBody>
      </p:sp>
      <p:cxnSp>
        <p:nvCxnSpPr>
          <p:cNvPr id="17" name="Straight Arrow Connector 16">
            <a:extLst>
              <a:ext uri="{FF2B5EF4-FFF2-40B4-BE49-F238E27FC236}">
                <a16:creationId xmlns:a16="http://schemas.microsoft.com/office/drawing/2014/main" id="{A687E650-145B-445C-8862-7381CE5EE38F}"/>
              </a:ext>
            </a:extLst>
          </p:cNvPr>
          <p:cNvCxnSpPr>
            <a:cxnSpLocks/>
          </p:cNvCxnSpPr>
          <p:nvPr/>
        </p:nvCxnSpPr>
        <p:spPr>
          <a:xfrm flipV="1">
            <a:off x="3012826" y="4358399"/>
            <a:ext cx="158858" cy="1606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31769C-B0BB-44E4-A631-12F8BF1526F7}"/>
              </a:ext>
            </a:extLst>
          </p:cNvPr>
          <p:cNvCxnSpPr>
            <a:cxnSpLocks/>
          </p:cNvCxnSpPr>
          <p:nvPr/>
        </p:nvCxnSpPr>
        <p:spPr>
          <a:xfrm>
            <a:off x="2992788" y="4780724"/>
            <a:ext cx="178896" cy="46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FFCB200-EC47-473C-9B5F-B71F9F0A21F2}"/>
              </a:ext>
            </a:extLst>
          </p:cNvPr>
          <p:cNvCxnSpPr>
            <a:cxnSpLocks/>
          </p:cNvCxnSpPr>
          <p:nvPr/>
        </p:nvCxnSpPr>
        <p:spPr>
          <a:xfrm>
            <a:off x="2982769" y="5548095"/>
            <a:ext cx="178896" cy="46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929597B-4A07-4DEA-B0F9-26869C6B96CD}"/>
              </a:ext>
            </a:extLst>
          </p:cNvPr>
          <p:cNvCxnSpPr>
            <a:cxnSpLocks/>
          </p:cNvCxnSpPr>
          <p:nvPr/>
        </p:nvCxnSpPr>
        <p:spPr>
          <a:xfrm flipV="1">
            <a:off x="2985527" y="5134652"/>
            <a:ext cx="245548" cy="2198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4FCB042-DBFD-4103-95AB-E2165F2A2CAC}"/>
              </a:ext>
            </a:extLst>
          </p:cNvPr>
          <p:cNvSpPr txBox="1"/>
          <p:nvPr/>
        </p:nvSpPr>
        <p:spPr>
          <a:xfrm>
            <a:off x="8169243" y="4185992"/>
            <a:ext cx="293291" cy="307777"/>
          </a:xfrm>
          <a:prstGeom prst="rect">
            <a:avLst/>
          </a:prstGeom>
          <a:noFill/>
        </p:spPr>
        <p:txBody>
          <a:bodyPr wrap="square" rtlCol="0">
            <a:spAutoFit/>
          </a:bodyPr>
          <a:lstStyle/>
          <a:p>
            <a:r>
              <a:rPr lang="en-US" sz="1400" b="1" dirty="0">
                <a:solidFill>
                  <a:srgbClr val="FF0000"/>
                </a:solidFill>
              </a:rPr>
              <a:t>S</a:t>
            </a:r>
          </a:p>
        </p:txBody>
      </p:sp>
      <p:sp>
        <p:nvSpPr>
          <p:cNvPr id="28" name="TextBox 27">
            <a:extLst>
              <a:ext uri="{FF2B5EF4-FFF2-40B4-BE49-F238E27FC236}">
                <a16:creationId xmlns:a16="http://schemas.microsoft.com/office/drawing/2014/main" id="{C0B6B0CC-F76D-4945-A194-45F78AA9C3D8}"/>
              </a:ext>
            </a:extLst>
          </p:cNvPr>
          <p:cNvSpPr txBox="1"/>
          <p:nvPr/>
        </p:nvSpPr>
        <p:spPr>
          <a:xfrm>
            <a:off x="8649338" y="4185746"/>
            <a:ext cx="335626" cy="307777"/>
          </a:xfrm>
          <a:prstGeom prst="rect">
            <a:avLst/>
          </a:prstGeom>
          <a:noFill/>
        </p:spPr>
        <p:txBody>
          <a:bodyPr wrap="square" rtlCol="0">
            <a:spAutoFit/>
          </a:bodyPr>
          <a:lstStyle/>
          <a:p>
            <a:r>
              <a:rPr lang="en-US" sz="1400" b="1" dirty="0">
                <a:solidFill>
                  <a:srgbClr val="FF0000"/>
                </a:solidFill>
              </a:rPr>
              <a:t>A</a:t>
            </a:r>
          </a:p>
        </p:txBody>
      </p:sp>
      <p:sp>
        <p:nvSpPr>
          <p:cNvPr id="29" name="TextBox 28">
            <a:extLst>
              <a:ext uri="{FF2B5EF4-FFF2-40B4-BE49-F238E27FC236}">
                <a16:creationId xmlns:a16="http://schemas.microsoft.com/office/drawing/2014/main" id="{CD98CF46-59EB-4107-AE12-0487F3F7DA8D}"/>
              </a:ext>
            </a:extLst>
          </p:cNvPr>
          <p:cNvSpPr txBox="1"/>
          <p:nvPr/>
        </p:nvSpPr>
        <p:spPr>
          <a:xfrm>
            <a:off x="9164846" y="4185746"/>
            <a:ext cx="274665" cy="307777"/>
          </a:xfrm>
          <a:prstGeom prst="rect">
            <a:avLst/>
          </a:prstGeom>
          <a:noFill/>
        </p:spPr>
        <p:txBody>
          <a:bodyPr wrap="square" rtlCol="0">
            <a:spAutoFit/>
          </a:bodyPr>
          <a:lstStyle/>
          <a:p>
            <a:r>
              <a:rPr lang="en-US" sz="1400" b="1" dirty="0">
                <a:solidFill>
                  <a:srgbClr val="FF0000"/>
                </a:solidFill>
              </a:rPr>
              <a:t>T</a:t>
            </a:r>
          </a:p>
        </p:txBody>
      </p:sp>
      <p:sp>
        <p:nvSpPr>
          <p:cNvPr id="30" name="TextBox 29">
            <a:extLst>
              <a:ext uri="{FF2B5EF4-FFF2-40B4-BE49-F238E27FC236}">
                <a16:creationId xmlns:a16="http://schemas.microsoft.com/office/drawing/2014/main" id="{597C9FF0-0B4D-4D13-BC70-1B9913A97A33}"/>
              </a:ext>
            </a:extLst>
          </p:cNvPr>
          <p:cNvSpPr txBox="1"/>
          <p:nvPr/>
        </p:nvSpPr>
        <p:spPr>
          <a:xfrm>
            <a:off x="9653624" y="4195545"/>
            <a:ext cx="305146" cy="307777"/>
          </a:xfrm>
          <a:prstGeom prst="rect">
            <a:avLst/>
          </a:prstGeom>
          <a:noFill/>
        </p:spPr>
        <p:txBody>
          <a:bodyPr wrap="square" rtlCol="0">
            <a:spAutoFit/>
          </a:bodyPr>
          <a:lstStyle/>
          <a:p>
            <a:r>
              <a:rPr lang="en-US" sz="1400" b="1" dirty="0">
                <a:solidFill>
                  <a:srgbClr val="FF0000"/>
                </a:solidFill>
              </a:rPr>
              <a:t>B</a:t>
            </a:r>
          </a:p>
        </p:txBody>
      </p:sp>
      <p:sp>
        <p:nvSpPr>
          <p:cNvPr id="31" name="TextBox 30">
            <a:extLst>
              <a:ext uri="{FF2B5EF4-FFF2-40B4-BE49-F238E27FC236}">
                <a16:creationId xmlns:a16="http://schemas.microsoft.com/office/drawing/2014/main" id="{3CE2969A-72A8-411C-8CD2-353D11D1A496}"/>
              </a:ext>
            </a:extLst>
          </p:cNvPr>
          <p:cNvSpPr txBox="1"/>
          <p:nvPr/>
        </p:nvSpPr>
        <p:spPr>
          <a:xfrm>
            <a:off x="9988050" y="4833134"/>
            <a:ext cx="598097" cy="307777"/>
          </a:xfrm>
          <a:prstGeom prst="rect">
            <a:avLst/>
          </a:prstGeom>
          <a:noFill/>
        </p:spPr>
        <p:txBody>
          <a:bodyPr wrap="square" rtlCol="0">
            <a:spAutoFit/>
          </a:bodyPr>
          <a:lstStyle/>
          <a:p>
            <a:r>
              <a:rPr lang="en-US" sz="1400" b="1" dirty="0">
                <a:solidFill>
                  <a:srgbClr val="FF0000"/>
                </a:solidFill>
              </a:rPr>
              <a:t>time</a:t>
            </a:r>
          </a:p>
        </p:txBody>
      </p:sp>
      <p:cxnSp>
        <p:nvCxnSpPr>
          <p:cNvPr id="32" name="Straight Arrow Connector 31">
            <a:extLst>
              <a:ext uri="{FF2B5EF4-FFF2-40B4-BE49-F238E27FC236}">
                <a16:creationId xmlns:a16="http://schemas.microsoft.com/office/drawing/2014/main" id="{80DBB27C-1607-4B3D-8771-53B0F32E835C}"/>
              </a:ext>
            </a:extLst>
          </p:cNvPr>
          <p:cNvCxnSpPr>
            <a:cxnSpLocks/>
            <a:endCxn id="31" idx="0"/>
          </p:cNvCxnSpPr>
          <p:nvPr/>
        </p:nvCxnSpPr>
        <p:spPr>
          <a:xfrm>
            <a:off x="10287099" y="4503322"/>
            <a:ext cx="0" cy="3298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5A3D0FF-74CE-4665-A86A-DCBC090F456A}"/>
              </a:ext>
            </a:extLst>
          </p:cNvPr>
          <p:cNvCxnSpPr>
            <a:cxnSpLocks/>
            <a:stCxn id="31" idx="2"/>
          </p:cNvCxnSpPr>
          <p:nvPr/>
        </p:nvCxnSpPr>
        <p:spPr>
          <a:xfrm flipH="1">
            <a:off x="10287098" y="5140911"/>
            <a:ext cx="1" cy="3298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750B9D-DB5B-46D0-AB66-89F23E17CB4E}"/>
              </a:ext>
            </a:extLst>
          </p:cNvPr>
          <p:cNvCxnSpPr>
            <a:cxnSpLocks/>
          </p:cNvCxnSpPr>
          <p:nvPr/>
        </p:nvCxnSpPr>
        <p:spPr>
          <a:xfrm>
            <a:off x="8574531" y="4300538"/>
            <a:ext cx="0" cy="1299769"/>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424668A-5CB3-4CCE-A54D-633F2B54C238}"/>
              </a:ext>
            </a:extLst>
          </p:cNvPr>
          <p:cNvSpPr txBox="1"/>
          <p:nvPr/>
        </p:nvSpPr>
        <p:spPr>
          <a:xfrm>
            <a:off x="7756950" y="5508860"/>
            <a:ext cx="890039" cy="307777"/>
          </a:xfrm>
          <a:prstGeom prst="rect">
            <a:avLst/>
          </a:prstGeom>
          <a:noFill/>
        </p:spPr>
        <p:txBody>
          <a:bodyPr wrap="square" rtlCol="0">
            <a:spAutoFit/>
          </a:bodyPr>
          <a:lstStyle/>
          <a:p>
            <a:r>
              <a:rPr lang="en-US" sz="1400" b="1" dirty="0">
                <a:solidFill>
                  <a:srgbClr val="FF0000"/>
                </a:solidFill>
              </a:rPr>
              <a:t>melody</a:t>
            </a:r>
          </a:p>
        </p:txBody>
      </p:sp>
      <p:sp>
        <p:nvSpPr>
          <p:cNvPr id="44" name="TextBox 43">
            <a:extLst>
              <a:ext uri="{FF2B5EF4-FFF2-40B4-BE49-F238E27FC236}">
                <a16:creationId xmlns:a16="http://schemas.microsoft.com/office/drawing/2014/main" id="{AB66C279-B11B-44D8-B353-A32B01B7B86A}"/>
              </a:ext>
            </a:extLst>
          </p:cNvPr>
          <p:cNvSpPr txBox="1"/>
          <p:nvPr/>
        </p:nvSpPr>
        <p:spPr>
          <a:xfrm>
            <a:off x="8897702" y="5506182"/>
            <a:ext cx="972404" cy="307777"/>
          </a:xfrm>
          <a:prstGeom prst="rect">
            <a:avLst/>
          </a:prstGeom>
          <a:noFill/>
        </p:spPr>
        <p:txBody>
          <a:bodyPr wrap="square" rtlCol="0">
            <a:spAutoFit/>
          </a:bodyPr>
          <a:lstStyle/>
          <a:p>
            <a:r>
              <a:rPr lang="en-US" sz="1400" b="1" dirty="0">
                <a:solidFill>
                  <a:srgbClr val="FF0000"/>
                </a:solidFill>
              </a:rPr>
              <a:t>harmony</a:t>
            </a:r>
          </a:p>
        </p:txBody>
      </p:sp>
    </p:spTree>
    <p:extLst>
      <p:ext uri="{BB962C8B-B14F-4D97-AF65-F5344CB8AC3E}">
        <p14:creationId xmlns:p14="http://schemas.microsoft.com/office/powerpoint/2010/main" val="368041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9EF9-F294-4832-9493-08B62836C2E3}"/>
              </a:ext>
            </a:extLst>
          </p:cNvPr>
          <p:cNvSpPr>
            <a:spLocks noGrp="1"/>
          </p:cNvSpPr>
          <p:nvPr>
            <p:ph type="title"/>
          </p:nvPr>
        </p:nvSpPr>
        <p:spPr/>
        <p:txBody>
          <a:bodyPr/>
          <a:lstStyle/>
          <a:p>
            <a:r>
              <a:rPr lang="en-US" dirty="0"/>
              <a:t>Data Availability and Representation</a:t>
            </a:r>
          </a:p>
        </p:txBody>
      </p:sp>
      <p:sp>
        <p:nvSpPr>
          <p:cNvPr id="3" name="Content Placeholder 2">
            <a:extLst>
              <a:ext uri="{FF2B5EF4-FFF2-40B4-BE49-F238E27FC236}">
                <a16:creationId xmlns:a16="http://schemas.microsoft.com/office/drawing/2014/main" id="{50EE51FD-7468-49D5-89FD-048839E45C37}"/>
              </a:ext>
            </a:extLst>
          </p:cNvPr>
          <p:cNvSpPr>
            <a:spLocks noGrp="1"/>
          </p:cNvSpPr>
          <p:nvPr>
            <p:ph idx="1"/>
          </p:nvPr>
        </p:nvSpPr>
        <p:spPr>
          <a:xfrm>
            <a:off x="1103313" y="2052918"/>
            <a:ext cx="7014970" cy="4427395"/>
          </a:xfrm>
        </p:spPr>
        <p:txBody>
          <a:bodyPr>
            <a:normAutofit fontScale="92500" lnSpcReduction="10000"/>
          </a:bodyPr>
          <a:lstStyle/>
          <a:p>
            <a:r>
              <a:rPr lang="en-US" dirty="0"/>
              <a:t>A suitable data exists for this purpose: the collection of chorales by Johanne Sebastian Bach, available </a:t>
            </a:r>
            <a:r>
              <a:rPr lang="en-US" dirty="0">
                <a:hlinkClick r:id="rId2"/>
              </a:rPr>
              <a:t>here</a:t>
            </a:r>
            <a:r>
              <a:rPr lang="en-US" dirty="0"/>
              <a:t>.</a:t>
            </a:r>
          </a:p>
          <a:p>
            <a:r>
              <a:rPr lang="en-US" dirty="0"/>
              <a:t>A chorale is a short, 4-part musical setting of a Lutheran hymn. Their short and uniform musical structure make them an ideal candidate for a data set for our task.</a:t>
            </a:r>
          </a:p>
          <a:p>
            <a:r>
              <a:rPr lang="en-US" dirty="0"/>
              <a:t>The data repository has already translated the chorales into multiple formats available for download, including:</a:t>
            </a:r>
          </a:p>
          <a:p>
            <a:pPr lvl="1"/>
            <a:r>
              <a:rPr lang="en-US" dirty="0"/>
              <a:t>JSON files</a:t>
            </a:r>
          </a:p>
          <a:p>
            <a:pPr lvl="1"/>
            <a:r>
              <a:rPr lang="en-US" dirty="0"/>
              <a:t>Python pickle files</a:t>
            </a:r>
          </a:p>
          <a:p>
            <a:pPr lvl="1"/>
            <a:r>
              <a:rPr lang="en-US" dirty="0"/>
              <a:t>NumPy binary files (for ease of use with </a:t>
            </a:r>
            <a:r>
              <a:rPr lang="en-US" dirty="0" err="1"/>
              <a:t>PyTorch</a:t>
            </a:r>
            <a:r>
              <a:rPr lang="en-US" dirty="0"/>
              <a:t>, we’ll use this data format).</a:t>
            </a:r>
          </a:p>
          <a:p>
            <a:r>
              <a:rPr lang="en-US" dirty="0"/>
              <a:t>Additional data cleaning and formatting has been done for this demonstration, ask if you are interested!</a:t>
            </a:r>
          </a:p>
          <a:p>
            <a:endParaRPr lang="en-US" dirty="0"/>
          </a:p>
        </p:txBody>
      </p:sp>
      <p:pic>
        <p:nvPicPr>
          <p:cNvPr id="5" name="Picture 4">
            <a:extLst>
              <a:ext uri="{FF2B5EF4-FFF2-40B4-BE49-F238E27FC236}">
                <a16:creationId xmlns:a16="http://schemas.microsoft.com/office/drawing/2014/main" id="{B1D4FFAC-4F47-4844-8D7D-90D812CF18A7}"/>
              </a:ext>
            </a:extLst>
          </p:cNvPr>
          <p:cNvPicPr>
            <a:picLocks noChangeAspect="1"/>
          </p:cNvPicPr>
          <p:nvPr/>
        </p:nvPicPr>
        <p:blipFill>
          <a:blip r:embed="rId3"/>
          <a:stretch>
            <a:fillRect/>
          </a:stretch>
        </p:blipFill>
        <p:spPr>
          <a:xfrm>
            <a:off x="8559007" y="2167703"/>
            <a:ext cx="3153265" cy="4080696"/>
          </a:xfrm>
          <a:prstGeom prst="rect">
            <a:avLst/>
          </a:prstGeom>
        </p:spPr>
      </p:pic>
    </p:spTree>
    <p:extLst>
      <p:ext uri="{BB962C8B-B14F-4D97-AF65-F5344CB8AC3E}">
        <p14:creationId xmlns:p14="http://schemas.microsoft.com/office/powerpoint/2010/main" val="282645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66D24444FB145A2F13042720BF9FF" ma:contentTypeVersion="11" ma:contentTypeDescription="Create a new document." ma:contentTypeScope="" ma:versionID="5cf2246bace88d967260c5ea0f1c8e27">
  <xsd:schema xmlns:xsd="http://www.w3.org/2001/XMLSchema" xmlns:xs="http://www.w3.org/2001/XMLSchema" xmlns:p="http://schemas.microsoft.com/office/2006/metadata/properties" xmlns:ns2="77e6e833-9241-4b04-b716-5a4daabdc787" xmlns:ns3="56da908f-da71-483c-b6d3-0ee057f43e65" targetNamespace="http://schemas.microsoft.com/office/2006/metadata/properties" ma:root="true" ma:fieldsID="bbf8d95d0cf023a0f756b97ed109b63e" ns2:_="" ns3:_="">
    <xsd:import namespace="77e6e833-9241-4b04-b716-5a4daabdc787"/>
    <xsd:import namespace="56da908f-da71-483c-b6d3-0ee057f43e6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e6e833-9241-4b04-b716-5a4daabdc78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75ab196-d3f7-444f-9641-cdc6774f7c5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da908f-da71-483c-b6d3-0ee057f43e6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1382538-e9b7-431f-b1ac-b022d04d117d}" ma:internalName="TaxCatchAll" ma:showField="CatchAllData" ma:web="56da908f-da71-483c-b6d3-0ee057f43e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7e6e833-9241-4b04-b716-5a4daabdc787">
      <Terms xmlns="http://schemas.microsoft.com/office/infopath/2007/PartnerControls"/>
    </lcf76f155ced4ddcb4097134ff3c332f>
    <TaxCatchAll xmlns="56da908f-da71-483c-b6d3-0ee057f43e65" xsi:nil="true"/>
  </documentManagement>
</p:properties>
</file>

<file path=customXml/itemProps1.xml><?xml version="1.0" encoding="utf-8"?>
<ds:datastoreItem xmlns:ds="http://schemas.openxmlformats.org/officeDocument/2006/customXml" ds:itemID="{C28B6C8E-5DE2-4EAA-B819-40F9DF76B8D1}"/>
</file>

<file path=customXml/itemProps2.xml><?xml version="1.0" encoding="utf-8"?>
<ds:datastoreItem xmlns:ds="http://schemas.openxmlformats.org/officeDocument/2006/customXml" ds:itemID="{5D3B27C4-8CD3-41B0-B8D7-A8C2D4B39F71}"/>
</file>

<file path=customXml/itemProps3.xml><?xml version="1.0" encoding="utf-8"?>
<ds:datastoreItem xmlns:ds="http://schemas.openxmlformats.org/officeDocument/2006/customXml" ds:itemID="{97C2F453-398B-4B79-8DF5-F257BD089D1B}"/>
</file>

<file path=docProps/app.xml><?xml version="1.0" encoding="utf-8"?>
<Properties xmlns="http://schemas.openxmlformats.org/officeDocument/2006/extended-properties" xmlns:vt="http://schemas.openxmlformats.org/officeDocument/2006/docPropsVTypes">
  <Template>Ion</Template>
  <TotalTime>1105</TotalTime>
  <Words>1393</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Cambria Math</vt:lpstr>
      <vt:lpstr>Century Gothic</vt:lpstr>
      <vt:lpstr>Lucida Sans Unicode</vt:lpstr>
      <vt:lpstr>Wingdings 3</vt:lpstr>
      <vt:lpstr>Ion</vt:lpstr>
      <vt:lpstr>Harmonizing a Melody using Transformer Model</vt:lpstr>
      <vt:lpstr>Goal and Definitions</vt:lpstr>
      <vt:lpstr>Intro to Transformers</vt:lpstr>
      <vt:lpstr>Intro to Transformers</vt:lpstr>
      <vt:lpstr>Intro to Transformers</vt:lpstr>
      <vt:lpstr>Data Availability and Representation</vt:lpstr>
      <vt:lpstr>Data Availability and Representation</vt:lpstr>
      <vt:lpstr>Data Availability and Representation</vt:lpstr>
      <vt:lpstr>Data Availability and Representation</vt:lpstr>
      <vt:lpstr>Melody Harmonization - PyTorch</vt:lpstr>
      <vt:lpstr>Melody Harmonization - PyTorch</vt:lpstr>
      <vt:lpstr>Melody Harmonization - PyTorch</vt:lpstr>
      <vt:lpstr>Melody Harmonization - PyTorch</vt:lpstr>
      <vt:lpstr>Melody Harmonization - PyTorch</vt:lpstr>
      <vt:lpstr>Melody Harmonization - PyTorch</vt:lpstr>
      <vt:lpstr>Melody Harmonization - PyTorch</vt:lpstr>
      <vt:lpstr>Melody Harmonization - PyTorch</vt:lpstr>
      <vt:lpstr>Melody Harmonization -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Harmonizing a Melody using Transformer Model</dc:title>
  <dc:creator>Fletcher Wadsworth</dc:creator>
  <cp:lastModifiedBy>Fletcher Wadsworth</cp:lastModifiedBy>
  <cp:revision>30</cp:revision>
  <dcterms:created xsi:type="dcterms:W3CDTF">2023-06-28T17:12:26Z</dcterms:created>
  <dcterms:modified xsi:type="dcterms:W3CDTF">2023-07-12T22:36:24Z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0x010100CCF66D24444FB145A2F13042720BF9FF</vt:lpwstr>
  </property>
</Properties>
</file>