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303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Networks (CNNs)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3929" y="1295467"/>
            <a:ext cx="11053742" cy="4614882"/>
            <a:chOff x="763929" y="1295467"/>
            <a:chExt cx="11053742" cy="4614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29" y="1295467"/>
              <a:ext cx="11053742" cy="4614882"/>
            </a:xfrm>
            <a:prstGeom prst="rect">
              <a:avLst/>
            </a:prstGeom>
          </p:spPr>
        </p:pic>
        <p:sp>
          <p:nvSpPr>
            <p:cNvPr id="5" name="Right Brace 4"/>
            <p:cNvSpPr/>
            <p:nvPr/>
          </p:nvSpPr>
          <p:spPr>
            <a:xfrm>
              <a:off x="5145578" y="1529542"/>
              <a:ext cx="266007" cy="781396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529403" y="1920240"/>
              <a:ext cx="5305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50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 Determine Dataset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511146" cy="4195481"/>
          </a:xfrm>
        </p:spPr>
        <p:txBody>
          <a:bodyPr/>
          <a:lstStyle/>
          <a:p>
            <a:r>
              <a:rPr lang="en-US" dirty="0" smtClean="0"/>
              <a:t>Navigate to where your “</a:t>
            </a:r>
            <a:r>
              <a:rPr lang="en-US" dirty="0" err="1" smtClean="0"/>
              <a:t>DogsCats</a:t>
            </a:r>
            <a:r>
              <a:rPr lang="en-US" dirty="0" smtClean="0"/>
              <a:t>” folder is in the File Explorer</a:t>
            </a:r>
          </a:p>
          <a:p>
            <a:r>
              <a:rPr lang="en-US" dirty="0" smtClean="0"/>
              <a:t>Click into this folder to where you can see the three subfolders: Test, Train, and Val</a:t>
            </a:r>
          </a:p>
          <a:p>
            <a:r>
              <a:rPr lang="en-US" dirty="0" smtClean="0"/>
              <a:t>Right click on any of these folders and select properties </a:t>
            </a:r>
          </a:p>
          <a:p>
            <a:r>
              <a:rPr lang="en-US" dirty="0" smtClean="0"/>
              <a:t>Path is listed under Location, select and copy (</a:t>
            </a:r>
            <a:r>
              <a:rPr lang="en-US" dirty="0" err="1" smtClean="0"/>
              <a:t>ctrl+c</a:t>
            </a:r>
            <a:r>
              <a:rPr lang="en-US" dirty="0" smtClean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747914" y="1713866"/>
            <a:ext cx="3429479" cy="4534533"/>
            <a:chOff x="7747914" y="1713866"/>
            <a:chExt cx="3429479" cy="45345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7914" y="1713866"/>
              <a:ext cx="3429479" cy="4534533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10449098" y="3217025"/>
              <a:ext cx="60682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05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51818" y="1516944"/>
            <a:ext cx="10160714" cy="1941151"/>
            <a:chOff x="851818" y="1516944"/>
            <a:chExt cx="10160714" cy="19411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818" y="1516944"/>
              <a:ext cx="10160714" cy="1941151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4831134" y="1853248"/>
              <a:ext cx="5305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794399"/>
            <a:ext cx="8946541" cy="2469403"/>
          </a:xfrm>
        </p:spPr>
        <p:txBody>
          <a:bodyPr>
            <a:normAutofit/>
          </a:bodyPr>
          <a:lstStyle/>
          <a:p>
            <a:r>
              <a:rPr lang="en-US" dirty="0" smtClean="0"/>
              <a:t>Replace the path within the quotes on line 2 with the path that you just copied</a:t>
            </a:r>
          </a:p>
          <a:p>
            <a:r>
              <a:rPr lang="en-US" dirty="0" smtClean="0"/>
              <a:t>Change all backslashes (\) to forward slashes (/)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3" y="1376715"/>
            <a:ext cx="10387371" cy="396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55369" y="1467305"/>
            <a:ext cx="10511675" cy="3719837"/>
            <a:chOff x="855369" y="1467305"/>
            <a:chExt cx="10511675" cy="37198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69" y="1467305"/>
              <a:ext cx="10511675" cy="371983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3284966" y="1853248"/>
              <a:ext cx="5305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2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784104" y="1266888"/>
            <a:ext cx="10740644" cy="4543708"/>
            <a:chOff x="784104" y="1266888"/>
            <a:chExt cx="10740644" cy="45437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04" y="1266888"/>
              <a:ext cx="10740644" cy="4543708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3326529" y="4272251"/>
              <a:ext cx="5305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260923" y="5444346"/>
              <a:ext cx="5305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51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1152983"/>
            <a:ext cx="7930341" cy="56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9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3" y="1252736"/>
            <a:ext cx="10682697" cy="499092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637469" y="1977939"/>
            <a:ext cx="53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8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0" y="1643269"/>
            <a:ext cx="9739395" cy="41340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669825" y="3316288"/>
            <a:ext cx="53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5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>Code- Classifier_CatsDogs_Template.py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32" y="1542878"/>
            <a:ext cx="9091850" cy="476648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991549" y="1944688"/>
            <a:ext cx="53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(CNN) are a specialized type of Neural Networks that are capable of processing </a:t>
            </a:r>
            <a:r>
              <a:rPr lang="en-US" dirty="0" smtClean="0"/>
              <a:t>grid </a:t>
            </a:r>
            <a:r>
              <a:rPr lang="en-US" dirty="0"/>
              <a:t>like </a:t>
            </a:r>
            <a:r>
              <a:rPr lang="en-US" dirty="0" smtClean="0"/>
              <a:t>data topology</a:t>
            </a:r>
            <a:endParaRPr lang="en-US" dirty="0"/>
          </a:p>
          <a:p>
            <a:r>
              <a:rPr lang="en-US" dirty="0" smtClean="0"/>
              <a:t>Typical data types</a:t>
            </a:r>
            <a:endParaRPr lang="en-US" dirty="0"/>
          </a:p>
          <a:p>
            <a:pPr lvl="1"/>
            <a:r>
              <a:rPr lang="en-US" dirty="0"/>
              <a:t>Time series data that can be considered to have 1D grid topology containing discrete samples at regular intervals</a:t>
            </a:r>
          </a:p>
          <a:p>
            <a:pPr lvl="1"/>
            <a:r>
              <a:rPr lang="en-US" dirty="0"/>
              <a:t>Image data that can be considered as 2D and 3D grid of pixels</a:t>
            </a:r>
          </a:p>
          <a:p>
            <a:r>
              <a:rPr lang="en-US" dirty="0"/>
              <a:t>CNN use the convolution mathematical operation</a:t>
            </a:r>
          </a:p>
          <a:p>
            <a:r>
              <a:rPr lang="en-US" dirty="0" smtClean="0"/>
              <a:t>Uses convolution </a:t>
            </a:r>
            <a:r>
              <a:rPr lang="en-US" dirty="0"/>
              <a:t>mathematical operations instead of the general matrix multiplication in at least one of its </a:t>
            </a:r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A0D-ECFF-45C1-BCF3-443D909C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E65C6-8CB6-42EA-B1B0-3B5550128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69" y="1791815"/>
                <a:ext cx="8946541" cy="434297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Convolution is a mathematical operation involving two functions </a:t>
                </a:r>
              </a:p>
              <a:p>
                <a:r>
                  <a:rPr lang="en-US" dirty="0"/>
                  <a:t>Consider a sensor system which outputs 𝑥(𝑡), at time 𝑡</a:t>
                </a:r>
              </a:p>
              <a:p>
                <a:r>
                  <a:rPr lang="en-US" dirty="0" smtClean="0"/>
                  <a:t>Since </a:t>
                </a:r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real valued, different sensor outputs can be obtained at any instant of time</a:t>
                </a:r>
              </a:p>
              <a:p>
                <a:r>
                  <a:rPr lang="en-US" dirty="0"/>
                  <a:t>Sensor outputs are typically noisy, and therefore an average of sensor outputs are computed to reduce the noise level</a:t>
                </a:r>
              </a:p>
              <a:p>
                <a:r>
                  <a:rPr lang="en-US" dirty="0"/>
                  <a:t>Averaging can be done by considering more recent sensor outputs or weighted averaging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E65C6-8CB6-42EA-B1B0-3B5550128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69" y="1791815"/>
                <a:ext cx="8946541" cy="4342977"/>
              </a:xfrm>
              <a:blipFill>
                <a:blip r:embed="rId2"/>
                <a:stretch>
                  <a:fillRect l="-272" t="-843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/>
                  <a:t> be the weighting function 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be the age of the sensor output</a:t>
                </a:r>
              </a:p>
              <a:p>
                <a:r>
                  <a:rPr lang="en-US" dirty="0"/>
                  <a:t>Applying a weighted average operation at every instant of time on the sensor output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, a new smoothed estimate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known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generated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𝒅𝒂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known as the convolution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is the convolution operator</a:t>
                </a:r>
              </a:p>
              <a:p>
                <a:r>
                  <a:rPr lang="en-US" dirty="0"/>
                  <a:t>In general,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termed as the input of the convolution operation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termed as the kernel of the convolution operation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termed as the feature map (output) of the convolution </a:t>
                </a:r>
                <a:r>
                  <a:rPr lang="en-US" dirty="0" smtClean="0"/>
                  <a:t>operation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92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outputs of a realistic sensor is not continuous and discretized.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are discretized only on integer 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, the discrete convolution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 AI/ML, the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typically multi-dimensional array of data,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the kernel is a multi-dimensional array of parameters (weights) that are determined by the training algorithm</a:t>
                </a:r>
              </a:p>
              <a:p>
                <a:r>
                  <a:rPr lang="en-US" dirty="0"/>
                  <a:t>In practice, the </a:t>
                </a:r>
                <a:r>
                  <a:rPr lang="en-US" b="1" dirty="0"/>
                  <a:t>eqn.(1) </a:t>
                </a:r>
                <a:r>
                  <a:rPr lang="en-US" dirty="0"/>
                  <a:t>is implemented as a summation over a finite number of array elements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Convolutions in the CNN are implemented over more than one dimension or axis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41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Convolution: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image with respect to Neural Networks, is a discrete two-dimensional entity</a:t>
            </a:r>
          </a:p>
          <a:p>
            <a:r>
              <a:rPr lang="en-US" dirty="0"/>
              <a:t>The two-dimensional entity is a 2D array of pixel values describing a scene at a fixed time (frame)</a:t>
            </a:r>
          </a:p>
          <a:p>
            <a:r>
              <a:rPr lang="en-US" dirty="0"/>
              <a:t>Image analysis is one of the important applications of convolution</a:t>
            </a:r>
          </a:p>
          <a:p>
            <a:r>
              <a:rPr lang="en-US" dirty="0"/>
              <a:t>Convolution techniques are used to extract local patterns in an image</a:t>
            </a:r>
          </a:p>
          <a:p>
            <a:r>
              <a:rPr lang="en-US" dirty="0"/>
              <a:t>The simplest and naïve approach is to rasterize </a:t>
            </a:r>
            <a:r>
              <a:rPr lang="en-US" dirty="0" smtClean="0"/>
              <a:t>(rearrange) the </a:t>
            </a:r>
            <a:r>
              <a:rPr lang="en-US" dirty="0"/>
              <a:t>image into a 1D array and apply 1D convolution.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Input</a:t>
                </a:r>
                <a:r>
                  <a:rPr lang="en-US" b="1" dirty="0"/>
                  <a:t>:</a:t>
                </a:r>
                <a:r>
                  <a:rPr lang="en-US" dirty="0"/>
                  <a:t> A two dimensional </a:t>
                </a:r>
                <a:r>
                  <a:rPr lang="en-US" dirty="0"/>
                  <a:t>array, represented as a matrix [</a:t>
                </a:r>
                <a:r>
                  <a:rPr lang="en-US" dirty="0"/>
                  <a:t>H;W</a:t>
                </a:r>
                <a:r>
                  <a:rPr lang="en-US" dirty="0"/>
                  <a:t>] </a:t>
                </a:r>
              </a:p>
              <a:p>
                <a:pPr lvl="1"/>
                <a:r>
                  <a:rPr lang="en-US" dirty="0"/>
                  <a:t>H is the height </a:t>
                </a:r>
                <a:r>
                  <a:rPr lang="en-US" dirty="0"/>
                  <a:t>and </a:t>
                </a:r>
                <a:r>
                  <a:rPr lang="en-US" dirty="0"/>
                  <a:t>W is the width </a:t>
                </a:r>
                <a:r>
                  <a:rPr lang="en-US" dirty="0"/>
                  <a:t>of the array </a:t>
                </a:r>
                <a:r>
                  <a:rPr lang="en-US" dirty="0"/>
                  <a:t>respectively </a:t>
                </a:r>
                <a:r>
                  <a:rPr lang="en-US" dirty="0"/>
                  <a:t>to represent input array </a:t>
                </a:r>
                <a:r>
                  <a:rPr lang="en-US" dirty="0"/>
                  <a:t>size in </a:t>
                </a:r>
                <a:r>
                  <a:rPr lang="en-US" dirty="0"/>
                  <a:t>2D convolution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O</a:t>
                </a:r>
                <a:r>
                  <a:rPr lang="en-US" b="1" dirty="0" smtClean="0"/>
                  <a:t>utput</a:t>
                </a:r>
                <a:r>
                  <a:rPr lang="en-US" dirty="0"/>
                  <a:t>: A two dimensional array, represented as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the output 2D array in 2D convolution</a:t>
                </a:r>
              </a:p>
              <a:p>
                <a:r>
                  <a:rPr lang="en-US" b="1" dirty="0"/>
                  <a:t>K</a:t>
                </a:r>
                <a:r>
                  <a:rPr lang="en-US" b="1" dirty="0" smtClean="0"/>
                  <a:t>ernel</a:t>
                </a:r>
                <a:r>
                  <a:rPr lang="en-US" b="1" dirty="0"/>
                  <a:t>:</a:t>
                </a:r>
                <a:r>
                  <a:rPr lang="en-US" dirty="0"/>
                  <a:t> A kernel is a small two dimensional array of weights whose size is a parameter of the </a:t>
                </a:r>
                <a:r>
                  <a:rPr lang="en-US" dirty="0" smtClean="0"/>
                  <a:t>convolution</a:t>
                </a:r>
                <a:endParaRPr lang="en-US" dirty="0"/>
              </a:p>
              <a:p>
                <a:r>
                  <a:rPr lang="en-US" b="1" dirty="0" smtClean="0"/>
                  <a:t>Stride</a:t>
                </a:r>
                <a:r>
                  <a:rPr lang="en-US" b="1" dirty="0"/>
                  <a:t>:</a:t>
                </a:r>
                <a:r>
                  <a:rPr lang="en-US" dirty="0"/>
                  <a:t> The number of input elements over which the kernel slides in both x and y directions upon completing a single </a:t>
                </a:r>
                <a:r>
                  <a:rPr lang="en-US" dirty="0" smtClean="0"/>
                  <a:t>step</a:t>
                </a:r>
                <a:endParaRPr lang="en-US" dirty="0"/>
              </a:p>
              <a:p>
                <a:r>
                  <a:rPr lang="en-US" b="1" dirty="0"/>
                  <a:t>Padding:</a:t>
                </a:r>
                <a:r>
                  <a:rPr lang="en-US" dirty="0"/>
                  <a:t> As the kernel slides towards the extremity of the input array, parts of it may fall outside the input </a:t>
                </a:r>
                <a:r>
                  <a:rPr lang="en-US" dirty="0" smtClean="0"/>
                  <a:t>array, thus zeros are added to ensure this doesn’t happen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69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Convolution- Pictorially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74" y="1236110"/>
            <a:ext cx="7483195" cy="54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 Identifying Images of Dogs and 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347364" cy="4195481"/>
          </a:xfrm>
        </p:spPr>
        <p:txBody>
          <a:bodyPr/>
          <a:lstStyle/>
          <a:p>
            <a:r>
              <a:rPr lang="en-US" dirty="0" smtClean="0"/>
              <a:t>Dataset contains labeled pictures of cats and dogs</a:t>
            </a:r>
          </a:p>
          <a:p>
            <a:r>
              <a:rPr lang="en-US" dirty="0" smtClean="0"/>
              <a:t>CNN will be used to identify (within a probability) if the image is a cat or dog</a:t>
            </a:r>
          </a:p>
          <a:p>
            <a:r>
              <a:rPr lang="en-US" dirty="0" smtClean="0"/>
              <a:t>CNN will pick out key features to determine the classification</a:t>
            </a:r>
          </a:p>
          <a:p>
            <a:pPr lvl="1"/>
            <a:r>
              <a:rPr lang="en-US" dirty="0" smtClean="0"/>
              <a:t>Black box approach- features that are selected are not deterministic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07876" y="1679553"/>
            <a:ext cx="4759976" cy="4081167"/>
            <a:chOff x="6715176" y="1523831"/>
            <a:chExt cx="5391296" cy="449642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6841623" y="1523831"/>
              <a:ext cx="5264849" cy="4077081"/>
              <a:chOff x="6341107" y="1071442"/>
              <a:chExt cx="5627942" cy="435825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41107" y="1071442"/>
                <a:ext cx="5627942" cy="4358259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9848489" y="4506371"/>
                <a:ext cx="2120560" cy="890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rgbClr val="FF0000"/>
                    </a:solidFill>
                  </a:rPr>
                  <a:t>Visual word forming a spatial hierarchy of visual modules</a:t>
                </a:r>
              </a:p>
            </p:txBody>
          </p:sp>
        </p:grpSp>
        <p:sp>
          <p:nvSpPr>
            <p:cNvPr id="6" name="TextBox 4"/>
            <p:cNvSpPr txBox="1"/>
            <p:nvPr/>
          </p:nvSpPr>
          <p:spPr>
            <a:xfrm>
              <a:off x="6715176" y="5650921"/>
              <a:ext cx="52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 </a:t>
              </a:r>
              <a:r>
                <a:rPr lang="en-US" sz="1600" dirty="0" smtClean="0"/>
                <a:t>(Ref: Deep Learning with Python, 2</a:t>
              </a:r>
              <a:r>
                <a:rPr lang="en-US" sz="1600" baseline="30000" dirty="0" smtClean="0"/>
                <a:t>nd</a:t>
              </a:r>
              <a:r>
                <a:rPr lang="en-US" sz="1600" dirty="0" smtClean="0"/>
                <a:t> Edition, Francois Chollet)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473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F0339-B719-44A7-B994-4303214FBA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655AB-1E29-4901-9273-967FB4E36E19}">
  <ds:schemaRefs>
    <ds:schemaRef ds:uri="http://purl.org/dc/terms/"/>
    <ds:schemaRef ds:uri="http://schemas.openxmlformats.org/package/2006/metadata/core-properties"/>
    <ds:schemaRef ds:uri="56da908f-da71-483c-b6d3-0ee057f43e65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77e6e833-9241-4b04-b716-5a4daabdc78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CE6BAB1-F86D-409A-806A-8EFCF919CD18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3405</TotalTime>
  <Words>518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Ion</vt:lpstr>
      <vt:lpstr>Convolutional Neural Networks (CNNs)</vt:lpstr>
      <vt:lpstr>Definition of CNN</vt:lpstr>
      <vt:lpstr>What is Convolution?</vt:lpstr>
      <vt:lpstr>What is Convolution?</vt:lpstr>
      <vt:lpstr>What is Convolution?</vt:lpstr>
      <vt:lpstr>Convolution: 2D</vt:lpstr>
      <vt:lpstr>2D Convolution Architecture</vt:lpstr>
      <vt:lpstr>Convolution- Pictorially </vt:lpstr>
      <vt:lpstr>Application- Identifying Images of Dogs and Cats</vt:lpstr>
      <vt:lpstr>Code- Classifier_CatsDogs_Template.py</vt:lpstr>
      <vt:lpstr>Code- Determine Dataset Path</vt:lpstr>
      <vt:lpstr>Code- Classifier_CatsDogs_Template.py</vt:lpstr>
      <vt:lpstr>Code- Classifier_CatsDogs_Template.py</vt:lpstr>
      <vt:lpstr>Code- Classifier_CatsDogs_Template.py</vt:lpstr>
      <vt:lpstr>Code- Classifier_CatsDogs_Template.py</vt:lpstr>
      <vt:lpstr>Code- Classifier_CatsDogs_Template.py</vt:lpstr>
      <vt:lpstr>Code- Classifier_CatsDogs_Template.py</vt:lpstr>
      <vt:lpstr>Code- Classifier_CatsDogs_Template.py</vt:lpstr>
      <vt:lpstr>Code- Classifier_CatsDogs_Template.py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Tessa Elise Rodgers</cp:lastModifiedBy>
  <cp:revision>85</cp:revision>
  <dcterms:created xsi:type="dcterms:W3CDTF">2022-06-14T20:44:27Z</dcterms:created>
  <dcterms:modified xsi:type="dcterms:W3CDTF">2023-06-28T21:34:05Z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