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6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0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69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9324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35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60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02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89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4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9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8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3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6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6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4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4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627F91-A457-4DE7-BB2B-FC6657F8535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98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54F1-6616-4E12-AF67-6E729330D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Face Detection with </a:t>
            </a:r>
            <a:r>
              <a:rPr lang="en-US" dirty="0" err="1"/>
              <a:t>PyTorch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31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C31F-DADC-4BFC-B3A7-18EB2882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Model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A7BFEE-9387-4677-BEF6-086FC7BD9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last cell of the code, the model is loaded and run on some test data </a:t>
            </a:r>
          </a:p>
          <a:p>
            <a:r>
              <a:rPr lang="en-US" dirty="0"/>
              <a:t>You should see a probability and the actual classification of what each image is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606151-3F0B-4D61-8778-93D4CB619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134" y="3587941"/>
            <a:ext cx="5347731" cy="281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2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04930-F286-48A8-ABEE-7AA6E4118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ABC1D-9E53-481D-AAF9-7722D6902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this demonstration, it should be seen how you could train a similar model to the </a:t>
            </a:r>
            <a:r>
              <a:rPr lang="en-US" dirty="0" err="1"/>
              <a:t>MediaPipe</a:t>
            </a:r>
            <a:r>
              <a:rPr lang="en-US" dirty="0"/>
              <a:t> Face Detection model used in the last </a:t>
            </a:r>
            <a:r>
              <a:rPr lang="en-US" dirty="0" err="1"/>
              <a:t>JetHexa</a:t>
            </a:r>
            <a:r>
              <a:rPr lang="en-US" dirty="0"/>
              <a:t> demonstration </a:t>
            </a:r>
          </a:p>
          <a:p>
            <a:r>
              <a:rPr lang="en-US" dirty="0"/>
              <a:t>This model could then be exported and used on the </a:t>
            </a:r>
            <a:r>
              <a:rPr lang="en-US" dirty="0" err="1"/>
              <a:t>JetHexa</a:t>
            </a:r>
            <a:r>
              <a:rPr lang="en-US" dirty="0"/>
              <a:t> in the same </a:t>
            </a:r>
            <a:r>
              <a:rPr lang="en-US" dirty="0" err="1"/>
              <a:t>MediaPipe</a:t>
            </a:r>
            <a:r>
              <a:rPr lang="en-US" dirty="0"/>
              <a:t> code, if time was available </a:t>
            </a:r>
          </a:p>
        </p:txBody>
      </p:sp>
    </p:spTree>
    <p:extLst>
      <p:ext uri="{BB962C8B-B14F-4D97-AF65-F5344CB8AC3E}">
        <p14:creationId xmlns:p14="http://schemas.microsoft.com/office/powerpoint/2010/main" val="208477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72B907-DF06-4175-AC3E-BD91309F1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037EC8-F8E4-432F-B02C-785DA1C85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demo is to show how you could train your own Face Detection model </a:t>
            </a:r>
          </a:p>
          <a:p>
            <a:r>
              <a:rPr lang="en-US" dirty="0"/>
              <a:t>The model will be similar to the </a:t>
            </a:r>
            <a:r>
              <a:rPr lang="en-US" dirty="0" err="1"/>
              <a:t>MediaPipe</a:t>
            </a:r>
            <a:r>
              <a:rPr lang="en-US" dirty="0"/>
              <a:t> model we used in the last demonstration </a:t>
            </a:r>
          </a:p>
          <a:p>
            <a:r>
              <a:rPr lang="en-US" dirty="0"/>
              <a:t>We will be using </a:t>
            </a:r>
            <a:r>
              <a:rPr lang="en-US" dirty="0" err="1"/>
              <a:t>PyTorch</a:t>
            </a:r>
            <a:r>
              <a:rPr lang="en-US" dirty="0"/>
              <a:t> for this purpose </a:t>
            </a:r>
          </a:p>
        </p:txBody>
      </p:sp>
    </p:spTree>
    <p:extLst>
      <p:ext uri="{BB962C8B-B14F-4D97-AF65-F5344CB8AC3E}">
        <p14:creationId xmlns:p14="http://schemas.microsoft.com/office/powerpoint/2010/main" val="152797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72B907-DF06-4175-AC3E-BD91309F1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037EC8-F8E4-432F-B02C-785DA1C85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is images of human faces and no faces</a:t>
            </a:r>
          </a:p>
          <a:p>
            <a:r>
              <a:rPr lang="en-US" dirty="0"/>
              <a:t>The “no faces” part of the dataset are a collection of images of objects; cars, planes, dogs, cats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24A9E3-3602-4E86-93CF-37DB7EF6D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697" y="3821068"/>
            <a:ext cx="3152775" cy="22955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6DD4FA-9A1D-427D-9D66-E2DD0E3BF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737" y="3821068"/>
            <a:ext cx="2478590" cy="254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8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1DCAA-3E6B-4BF0-BE2B-45298CA7C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2485C-46DD-454D-B40F-C21991E11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can be run in </a:t>
            </a:r>
            <a:r>
              <a:rPr lang="en-US" dirty="0" err="1"/>
              <a:t>Jupyter</a:t>
            </a:r>
            <a:r>
              <a:rPr lang="en-US" dirty="0"/>
              <a:t> Notebook </a:t>
            </a:r>
          </a:p>
          <a:p>
            <a:r>
              <a:rPr lang="en-US" dirty="0"/>
              <a:t>To launch </a:t>
            </a:r>
            <a:r>
              <a:rPr lang="en-US" dirty="0" err="1"/>
              <a:t>Jupyter</a:t>
            </a:r>
            <a:r>
              <a:rPr lang="en-US" dirty="0"/>
              <a:t> Notebook, click on the Windows search bar and type “</a:t>
            </a:r>
            <a:r>
              <a:rPr lang="en-US" dirty="0" err="1"/>
              <a:t>Jupyter</a:t>
            </a:r>
            <a:r>
              <a:rPr lang="en-US" dirty="0"/>
              <a:t> Notebook”, then click open or press enter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DAC316-BBD4-4587-AEC0-5B66CD8D4989}"/>
              </a:ext>
            </a:extLst>
          </p:cNvPr>
          <p:cNvGrpSpPr/>
          <p:nvPr/>
        </p:nvGrpSpPr>
        <p:grpSpPr>
          <a:xfrm>
            <a:off x="3319788" y="3296208"/>
            <a:ext cx="4832647" cy="3382400"/>
            <a:chOff x="3319788" y="3296208"/>
            <a:chExt cx="4832647" cy="33824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1B121CD-9435-4123-AB7C-A07209159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39564" y="3296208"/>
              <a:ext cx="4112871" cy="3382400"/>
            </a:xfrm>
            <a:prstGeom prst="rect">
              <a:avLst/>
            </a:prstGeom>
          </p:spPr>
        </p:pic>
        <p:sp>
          <p:nvSpPr>
            <p:cNvPr id="5" name="Right Arrow 3">
              <a:extLst>
                <a:ext uri="{FF2B5EF4-FFF2-40B4-BE49-F238E27FC236}">
                  <a16:creationId xmlns:a16="http://schemas.microsoft.com/office/drawing/2014/main" id="{E2DFB9DE-F430-4A75-9484-70F3A02B62FB}"/>
                </a:ext>
              </a:extLst>
            </p:cNvPr>
            <p:cNvSpPr/>
            <p:nvPr/>
          </p:nvSpPr>
          <p:spPr>
            <a:xfrm>
              <a:off x="3319788" y="3911823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204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1DCAA-3E6B-4BF0-BE2B-45298CA7C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2485C-46DD-454D-B40F-C21991E11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Jupyter</a:t>
            </a:r>
            <a:r>
              <a:rPr lang="en-US" dirty="0"/>
              <a:t> Notebook, click “Upload” in the top right corner</a:t>
            </a:r>
          </a:p>
          <a:p>
            <a:r>
              <a:rPr lang="en-US" dirty="0"/>
              <a:t>Then navigate to the “</a:t>
            </a:r>
            <a:r>
              <a:rPr lang="en-US" dirty="0" err="1"/>
              <a:t>Jethexa</a:t>
            </a:r>
            <a:r>
              <a:rPr lang="en-US" dirty="0"/>
              <a:t>” folder in the workshop materials, and upload the “</a:t>
            </a:r>
            <a:r>
              <a:rPr lang="en-US" dirty="0" err="1"/>
              <a:t>Face_training.ipynb</a:t>
            </a:r>
            <a:r>
              <a:rPr lang="en-US" dirty="0"/>
              <a:t>”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6E5FED-C4F7-45ED-96A5-6535B894E3A1}"/>
              </a:ext>
            </a:extLst>
          </p:cNvPr>
          <p:cNvGrpSpPr/>
          <p:nvPr/>
        </p:nvGrpSpPr>
        <p:grpSpPr>
          <a:xfrm>
            <a:off x="283819" y="3931965"/>
            <a:ext cx="7426797" cy="2020388"/>
            <a:chOff x="283819" y="3931965"/>
            <a:chExt cx="7426797" cy="202038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5B28932-4A1B-473F-91CB-EB31AF835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819" y="3931965"/>
              <a:ext cx="7426797" cy="2020388"/>
            </a:xfrm>
            <a:prstGeom prst="rect">
              <a:avLst/>
            </a:prstGeom>
          </p:spPr>
        </p:pic>
        <p:sp>
          <p:nvSpPr>
            <p:cNvPr id="8" name="Right Arrow 3">
              <a:extLst>
                <a:ext uri="{FF2B5EF4-FFF2-40B4-BE49-F238E27FC236}">
                  <a16:creationId xmlns:a16="http://schemas.microsoft.com/office/drawing/2014/main" id="{5CAE1937-9B5E-4E51-A2FD-CE4288E9793C}"/>
                </a:ext>
              </a:extLst>
            </p:cNvPr>
            <p:cNvSpPr/>
            <p:nvPr/>
          </p:nvSpPr>
          <p:spPr>
            <a:xfrm>
              <a:off x="5914707" y="4389617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B8C3F1-0C57-4768-A323-E2A4E73EA89A}"/>
              </a:ext>
            </a:extLst>
          </p:cNvPr>
          <p:cNvGrpSpPr/>
          <p:nvPr/>
        </p:nvGrpSpPr>
        <p:grpSpPr>
          <a:xfrm>
            <a:off x="7830807" y="4167021"/>
            <a:ext cx="4242782" cy="1960088"/>
            <a:chOff x="7830807" y="4167021"/>
            <a:chExt cx="4242782" cy="196008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738604C-7595-4E1F-8BE4-3C1F4C077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30807" y="4167021"/>
              <a:ext cx="4242782" cy="1400530"/>
            </a:xfrm>
            <a:prstGeom prst="rect">
              <a:avLst/>
            </a:prstGeom>
          </p:spPr>
        </p:pic>
        <p:sp>
          <p:nvSpPr>
            <p:cNvPr id="10" name="Right Arrow 3">
              <a:extLst>
                <a:ext uri="{FF2B5EF4-FFF2-40B4-BE49-F238E27FC236}">
                  <a16:creationId xmlns:a16="http://schemas.microsoft.com/office/drawing/2014/main" id="{A660895C-B0DD-4E19-9D59-2470E23CDC1E}"/>
                </a:ext>
              </a:extLst>
            </p:cNvPr>
            <p:cNvSpPr/>
            <p:nvPr/>
          </p:nvSpPr>
          <p:spPr>
            <a:xfrm rot="16200000">
              <a:off x="8170221" y="5528386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2124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1DCAA-3E6B-4BF0-BE2B-45298CA7C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2485C-46DD-454D-B40F-C21991E11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to the notebook you uploaded, and click to open it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A520F8-C666-4221-AD01-728EE4B7CFA9}"/>
              </a:ext>
            </a:extLst>
          </p:cNvPr>
          <p:cNvGrpSpPr/>
          <p:nvPr/>
        </p:nvGrpSpPr>
        <p:grpSpPr>
          <a:xfrm>
            <a:off x="700087" y="3153754"/>
            <a:ext cx="10791825" cy="996904"/>
            <a:chOff x="700087" y="3153754"/>
            <a:chExt cx="10791825" cy="99690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8CF05A6-A853-4785-B65F-4CB14B8D0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0087" y="3855383"/>
              <a:ext cx="10791825" cy="295275"/>
            </a:xfrm>
            <a:prstGeom prst="rect">
              <a:avLst/>
            </a:prstGeom>
          </p:spPr>
        </p:pic>
        <p:sp>
          <p:nvSpPr>
            <p:cNvPr id="13" name="Right Arrow 3">
              <a:extLst>
                <a:ext uri="{FF2B5EF4-FFF2-40B4-BE49-F238E27FC236}">
                  <a16:creationId xmlns:a16="http://schemas.microsoft.com/office/drawing/2014/main" id="{CB656BEC-FF45-4FE8-9A5B-B26385C39CA0}"/>
                </a:ext>
              </a:extLst>
            </p:cNvPr>
            <p:cNvSpPr/>
            <p:nvPr/>
          </p:nvSpPr>
          <p:spPr>
            <a:xfrm rot="5400000">
              <a:off x="1260329" y="3274807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04135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1DCAA-3E6B-4BF0-BE2B-45298CA7C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E9121-63D6-48F2-A020-2ADB176D20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C657C1-E93A-483F-9823-D294CA6EF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96114" y="2056092"/>
            <a:ext cx="4396341" cy="4200245"/>
          </a:xfrm>
        </p:spPr>
        <p:txBody>
          <a:bodyPr/>
          <a:lstStyle/>
          <a:p>
            <a:r>
              <a:rPr lang="en-US" dirty="0"/>
              <a:t>The image directory path should already be correct, but make sure it is pointing to the correct place (refer to red arrows)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8D68FA1-7C3C-4C0A-AF33-E92294B595D7}"/>
              </a:ext>
            </a:extLst>
          </p:cNvPr>
          <p:cNvGrpSpPr/>
          <p:nvPr/>
        </p:nvGrpSpPr>
        <p:grpSpPr>
          <a:xfrm>
            <a:off x="-21457" y="2056092"/>
            <a:ext cx="6961358" cy="4200245"/>
            <a:chOff x="-21457" y="2056092"/>
            <a:chExt cx="6961358" cy="420024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D579205-0F63-4DD9-B681-6135703C2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285" y="2056092"/>
              <a:ext cx="6674616" cy="4200245"/>
            </a:xfrm>
            <a:prstGeom prst="rect">
              <a:avLst/>
            </a:prstGeom>
          </p:spPr>
        </p:pic>
        <p:sp>
          <p:nvSpPr>
            <p:cNvPr id="10" name="Right Arrow 3">
              <a:extLst>
                <a:ext uri="{FF2B5EF4-FFF2-40B4-BE49-F238E27FC236}">
                  <a16:creationId xmlns:a16="http://schemas.microsoft.com/office/drawing/2014/main" id="{A50E8E19-A87A-4F68-9703-05BC151F344A}"/>
                </a:ext>
              </a:extLst>
            </p:cNvPr>
            <p:cNvSpPr/>
            <p:nvPr/>
          </p:nvSpPr>
          <p:spPr>
            <a:xfrm>
              <a:off x="0" y="3994201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ight Arrow 3">
              <a:extLst>
                <a:ext uri="{FF2B5EF4-FFF2-40B4-BE49-F238E27FC236}">
                  <a16:creationId xmlns:a16="http://schemas.microsoft.com/office/drawing/2014/main" id="{9B72D03E-9B3E-4455-B2ED-9E74C9F6149E}"/>
                </a:ext>
              </a:extLst>
            </p:cNvPr>
            <p:cNvSpPr/>
            <p:nvPr/>
          </p:nvSpPr>
          <p:spPr>
            <a:xfrm>
              <a:off x="-21457" y="5125269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720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4B0980-6D76-4276-81A6-11996414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DB77FB-D0CD-42EB-9F65-0FE8ECE91F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050D44-F5E2-4E34-A46D-03D0E7A93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058333"/>
            <a:ext cx="4396341" cy="4200245"/>
          </a:xfrm>
        </p:spPr>
        <p:txBody>
          <a:bodyPr/>
          <a:lstStyle/>
          <a:p>
            <a:r>
              <a:rPr lang="en-US" dirty="0"/>
              <a:t>The module on the left is where to model architecture is defined </a:t>
            </a:r>
          </a:p>
          <a:p>
            <a:r>
              <a:rPr lang="en-US" dirty="0"/>
              <a:t>We are building a Convolutional Neural Network with 4 Convolutional Layers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00AEDE-5F9D-4FB9-AE3C-C8DF0A58B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33" y="2056092"/>
            <a:ext cx="5538516" cy="454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75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C31F-DADC-4BFC-B3A7-18EB2882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the Code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A7BFEE-9387-4677-BEF6-086FC7BD9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each cell in order and click “Run” on the top of the screen (red arrow) </a:t>
            </a:r>
          </a:p>
          <a:p>
            <a:r>
              <a:rPr lang="en-US" dirty="0"/>
              <a:t>After training, you should see similar graphs to what can be seen below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3A17B6-2228-43C5-97ED-66EFD569971A}"/>
              </a:ext>
            </a:extLst>
          </p:cNvPr>
          <p:cNvGrpSpPr/>
          <p:nvPr/>
        </p:nvGrpSpPr>
        <p:grpSpPr>
          <a:xfrm>
            <a:off x="1103312" y="3457931"/>
            <a:ext cx="3588457" cy="3065407"/>
            <a:chOff x="1103312" y="3457931"/>
            <a:chExt cx="3588457" cy="306540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A3CC606-1C2B-4BEE-8F3E-C042C5A72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312" y="3657600"/>
              <a:ext cx="3588457" cy="2865738"/>
            </a:xfrm>
            <a:prstGeom prst="rect">
              <a:avLst/>
            </a:prstGeom>
          </p:spPr>
        </p:pic>
        <p:sp>
          <p:nvSpPr>
            <p:cNvPr id="7" name="Right Arrow 3">
              <a:extLst>
                <a:ext uri="{FF2B5EF4-FFF2-40B4-BE49-F238E27FC236}">
                  <a16:creationId xmlns:a16="http://schemas.microsoft.com/office/drawing/2014/main" id="{644B8E4E-F212-4564-82A8-6CCDDF934F50}"/>
                </a:ext>
              </a:extLst>
            </p:cNvPr>
            <p:cNvSpPr/>
            <p:nvPr/>
          </p:nvSpPr>
          <p:spPr>
            <a:xfrm rot="5400000">
              <a:off x="2413686" y="3578984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5953780-A259-4E76-9CF1-445DE89E7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94" y="3871483"/>
            <a:ext cx="6038593" cy="22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3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F66D24444FB145A2F13042720BF9FF" ma:contentTypeVersion="10" ma:contentTypeDescription="Create a new document." ma:contentTypeScope="" ma:versionID="bf7cc38420c165e3afa886984c1ec902">
  <xsd:schema xmlns:xsd="http://www.w3.org/2001/XMLSchema" xmlns:xs="http://www.w3.org/2001/XMLSchema" xmlns:p="http://schemas.microsoft.com/office/2006/metadata/properties" xmlns:ns2="77e6e833-9241-4b04-b716-5a4daabdc787" xmlns:ns3="56da908f-da71-483c-b6d3-0ee057f43e65" targetNamespace="http://schemas.microsoft.com/office/2006/metadata/properties" ma:root="true" ma:fieldsID="bff01e7d464f87e33a0e743cdbd3a853" ns2:_="" ns3:_="">
    <xsd:import namespace="77e6e833-9241-4b04-b716-5a4daabdc787"/>
    <xsd:import namespace="56da908f-da71-483c-b6d3-0ee057f43e65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e6e833-9241-4b04-b716-5a4daabdc78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175ab196-d3f7-444f-9641-cdc6774f7c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da908f-da71-483c-b6d3-0ee057f43e65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b1382538-e9b7-431f-b1ac-b022d04d117d}" ma:internalName="TaxCatchAll" ma:showField="CatchAllData" ma:web="56da908f-da71-483c-b6d3-0ee057f43e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7e6e833-9241-4b04-b716-5a4daabdc787">
      <Terms xmlns="http://schemas.microsoft.com/office/infopath/2007/PartnerControls"/>
    </lcf76f155ced4ddcb4097134ff3c332f>
    <TaxCatchAll xmlns="56da908f-da71-483c-b6d3-0ee057f43e65" xsi:nil="true"/>
  </documentManagement>
</p:properties>
</file>

<file path=customXml/itemProps1.xml><?xml version="1.0" encoding="utf-8"?>
<ds:datastoreItem xmlns:ds="http://schemas.openxmlformats.org/officeDocument/2006/customXml" ds:itemID="{853F0339-B719-44A7-B994-4303214FBA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851D64-E2A4-4C78-B78C-04738CBE0B83}"/>
</file>

<file path=customXml/itemProps3.xml><?xml version="1.0" encoding="utf-8"?>
<ds:datastoreItem xmlns:ds="http://schemas.openxmlformats.org/officeDocument/2006/customXml" ds:itemID="{80B655AB-1E29-4901-9273-967FB4E36E19}">
  <ds:schemaRefs>
    <ds:schemaRef ds:uri="77e6e833-9241-4b04-b716-5a4daabdc787"/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56da908f-da71-483c-b6d3-0ee057f43e6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3104</TotalTime>
  <Words>334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Face Detection with PyTorch</vt:lpstr>
      <vt:lpstr>Purpose</vt:lpstr>
      <vt:lpstr>Dataset</vt:lpstr>
      <vt:lpstr>Code </vt:lpstr>
      <vt:lpstr>Code </vt:lpstr>
      <vt:lpstr>Code </vt:lpstr>
      <vt:lpstr>Code </vt:lpstr>
      <vt:lpstr>Code </vt:lpstr>
      <vt:lpstr>Executing the Code </vt:lpstr>
      <vt:lpstr>Testing the Model </vt:lpstr>
      <vt:lpstr>Analysis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with Lobe AI</dc:title>
  <dc:creator>Matthew Springsteen</dc:creator>
  <cp:lastModifiedBy>Matthew Springsteen</cp:lastModifiedBy>
  <cp:revision>94</cp:revision>
  <dcterms:created xsi:type="dcterms:W3CDTF">2022-06-14T20:44:27Z</dcterms:created>
  <dcterms:modified xsi:type="dcterms:W3CDTF">2023-06-30T21:01:45Z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0x010100CCF66D24444FB145A2F13042720BF9FF</vt:lpwstr>
  </property>
</Properties>
</file>